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7" r:id="rId3"/>
    <p:sldMasterId id="2147483705" r:id="rId4"/>
    <p:sldMasterId id="2147483726" r:id="rId5"/>
    <p:sldMasterId id="2147483741" r:id="rId6"/>
    <p:sldMasterId id="2147483759" r:id="rId7"/>
    <p:sldMasterId id="2147483769" r:id="rId8"/>
  </p:sldMasterIdLst>
  <p:notesMasterIdLst>
    <p:notesMasterId r:id="rId107"/>
  </p:notesMasterIdLst>
  <p:sldIdLst>
    <p:sldId id="257" r:id="rId9"/>
    <p:sldId id="258" r:id="rId10"/>
    <p:sldId id="377" r:id="rId11"/>
    <p:sldId id="262" r:id="rId12"/>
    <p:sldId id="261" r:id="rId13"/>
    <p:sldId id="369" r:id="rId14"/>
    <p:sldId id="401" r:id="rId15"/>
    <p:sldId id="516" r:id="rId16"/>
    <p:sldId id="511" r:id="rId17"/>
    <p:sldId id="541" r:id="rId18"/>
    <p:sldId id="515" r:id="rId19"/>
    <p:sldId id="445" r:id="rId20"/>
    <p:sldId id="283" r:id="rId21"/>
    <p:sldId id="498" r:id="rId22"/>
    <p:sldId id="539" r:id="rId23"/>
    <p:sldId id="538" r:id="rId24"/>
    <p:sldId id="278" r:id="rId25"/>
    <p:sldId id="536" r:id="rId26"/>
    <p:sldId id="279" r:id="rId27"/>
    <p:sldId id="281" r:id="rId28"/>
    <p:sldId id="537" r:id="rId29"/>
    <p:sldId id="556" r:id="rId30"/>
    <p:sldId id="410" r:id="rId31"/>
    <p:sldId id="409" r:id="rId32"/>
    <p:sldId id="517" r:id="rId33"/>
    <p:sldId id="558" r:id="rId34"/>
    <p:sldId id="559" r:id="rId35"/>
    <p:sldId id="368" r:id="rId36"/>
    <p:sldId id="284" r:id="rId37"/>
    <p:sldId id="543" r:id="rId38"/>
    <p:sldId id="561" r:id="rId39"/>
    <p:sldId id="544" r:id="rId40"/>
    <p:sldId id="502" r:id="rId41"/>
    <p:sldId id="503" r:id="rId42"/>
    <p:sldId id="562" r:id="rId43"/>
    <p:sldId id="286" r:id="rId44"/>
    <p:sldId id="545" r:id="rId45"/>
    <p:sldId id="563" r:id="rId46"/>
    <p:sldId id="507" r:id="rId47"/>
    <p:sldId id="370" r:id="rId48"/>
    <p:sldId id="285" r:id="rId49"/>
    <p:sldId id="554" r:id="rId50"/>
    <p:sldId id="557" r:id="rId51"/>
    <p:sldId id="367" r:id="rId52"/>
    <p:sldId id="293" r:id="rId53"/>
    <p:sldId id="542" r:id="rId54"/>
    <p:sldId id="412" r:id="rId55"/>
    <p:sldId id="297" r:id="rId56"/>
    <p:sldId id="534" r:id="rId57"/>
    <p:sldId id="296" r:id="rId58"/>
    <p:sldId id="560" r:id="rId59"/>
    <p:sldId id="384" r:id="rId60"/>
    <p:sldId id="421" r:id="rId61"/>
    <p:sldId id="309" r:id="rId62"/>
    <p:sldId id="311" r:id="rId63"/>
    <p:sldId id="310" r:id="rId64"/>
    <p:sldId id="339" r:id="rId65"/>
    <p:sldId id="345" r:id="rId66"/>
    <p:sldId id="313" r:id="rId67"/>
    <p:sldId id="315" r:id="rId68"/>
    <p:sldId id="423" r:id="rId69"/>
    <p:sldId id="316" r:id="rId70"/>
    <p:sldId id="317" r:id="rId71"/>
    <p:sldId id="318" r:id="rId72"/>
    <p:sldId id="424" r:id="rId73"/>
    <p:sldId id="320" r:id="rId74"/>
    <p:sldId id="321" r:id="rId75"/>
    <p:sldId id="564" r:id="rId76"/>
    <p:sldId id="322" r:id="rId77"/>
    <p:sldId id="512" r:id="rId78"/>
    <p:sldId id="323" r:id="rId79"/>
    <p:sldId id="514" r:id="rId80"/>
    <p:sldId id="513" r:id="rId81"/>
    <p:sldId id="324" r:id="rId82"/>
    <p:sldId id="422" r:id="rId83"/>
    <p:sldId id="566" r:id="rId84"/>
    <p:sldId id="540" r:id="rId85"/>
    <p:sldId id="546" r:id="rId86"/>
    <p:sldId id="548" r:id="rId87"/>
    <p:sldId id="549" r:id="rId88"/>
    <p:sldId id="291" r:id="rId89"/>
    <p:sldId id="547" r:id="rId90"/>
    <p:sldId id="527" r:id="rId91"/>
    <p:sldId id="501" r:id="rId92"/>
    <p:sldId id="504" r:id="rId93"/>
    <p:sldId id="505" r:id="rId94"/>
    <p:sldId id="506" r:id="rId95"/>
    <p:sldId id="528" r:id="rId96"/>
    <p:sldId id="529" r:id="rId97"/>
    <p:sldId id="530" r:id="rId98"/>
    <p:sldId id="531" r:id="rId99"/>
    <p:sldId id="533" r:id="rId100"/>
    <p:sldId id="552" r:id="rId101"/>
    <p:sldId id="553" r:id="rId102"/>
    <p:sldId id="508" r:id="rId103"/>
    <p:sldId id="550" r:id="rId104"/>
    <p:sldId id="551" r:id="rId105"/>
    <p:sldId id="346" r:id="rId10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61170" autoAdjust="0"/>
  </p:normalViewPr>
  <p:slideViewPr>
    <p:cSldViewPr snapToGrid="0">
      <p:cViewPr varScale="1">
        <p:scale>
          <a:sx n="70" d="100"/>
          <a:sy n="70" d="100"/>
        </p:scale>
        <p:origin x="135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notesMaster" Target="notesMasters/notes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viewProps" Target="viewProp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4" y="2"/>
            <a:ext cx="3043343" cy="467072"/>
          </a:xfrm>
          <a:prstGeom prst="rect">
            <a:avLst/>
          </a:prstGeom>
        </p:spPr>
        <p:txBody>
          <a:bodyPr vert="horz" lIns="93324" tIns="46662" rIns="93324" bIns="46662" rtlCol="0"/>
          <a:lstStyle>
            <a:lvl1pPr algn="r">
              <a:defRPr sz="1200"/>
            </a:lvl1pPr>
          </a:lstStyle>
          <a:p>
            <a:fld id="{DD9D53B2-9A94-4188-AD8B-BD5107A20B76}" type="datetimeFigureOut">
              <a:rPr lang="en-US" smtClean="0"/>
              <a:t>2/25/2019</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3"/>
            <a:ext cx="5618480" cy="3665459"/>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0"/>
            <a:ext cx="3043343" cy="467071"/>
          </a:xfrm>
          <a:prstGeom prst="rect">
            <a:avLst/>
          </a:prstGeom>
        </p:spPr>
        <p:txBody>
          <a:bodyPr vert="horz" lIns="93324" tIns="46662" rIns="93324" bIns="46662" rtlCol="0" anchor="b"/>
          <a:lstStyle>
            <a:lvl1pPr algn="r">
              <a:defRPr sz="1200"/>
            </a:lvl1pPr>
          </a:lstStyle>
          <a:p>
            <a:fld id="{BD673388-2573-4842-B758-5C41653F168E}" type="slidenum">
              <a:rPr lang="en-US" smtClean="0"/>
              <a:t>‹#›</a:t>
            </a:fld>
            <a:endParaRPr lang="en-US"/>
          </a:p>
        </p:txBody>
      </p:sp>
    </p:spTree>
    <p:extLst>
      <p:ext uri="{BB962C8B-B14F-4D97-AF65-F5344CB8AC3E}">
        <p14:creationId xmlns:p14="http://schemas.microsoft.com/office/powerpoint/2010/main" val="281677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xfrm>
            <a:off x="436563" y="711200"/>
            <a:ext cx="6318250" cy="3554413"/>
          </a:xfrm>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r>
              <a:rPr lang="en-US" b="1" i="1" dirty="0"/>
              <a:t>DO: </a:t>
            </a:r>
            <a:r>
              <a:rPr i="1" dirty="0"/>
              <a:t>Organizer should open the session and show their screen with this slide at least 30 minutes before the start of the class.</a:t>
            </a:r>
            <a:endParaRPr lang="en-US" i="1" dirty="0"/>
          </a:p>
          <a:p>
            <a:r>
              <a:rPr lang="en-US" b="1" i="1" dirty="0"/>
              <a:t>DO: </a:t>
            </a:r>
            <a:r>
              <a:rPr lang="en-US" i="1" dirty="0"/>
              <a:t>If there are a few people still missing at the start time, CLICK to show extended messaging regarding giving people a few more moments to join. Plan to give people a 3-5 minute grace period. </a:t>
            </a:r>
          </a:p>
          <a:p>
            <a:endParaRPr lang="en-US" dirty="0"/>
          </a:p>
          <a:p>
            <a:r>
              <a:rPr lang="en-US" b="1" dirty="0"/>
              <a:t>(OPTIONAL) SAY:</a:t>
            </a:r>
            <a:r>
              <a:rPr lang="en-US" dirty="0"/>
              <a:t> Good Morning, we will give a few more people the opportunity to join us who may be having technical difficulties. Thank you for your patience, we will begin shortly. </a:t>
            </a:r>
            <a:endParaRPr dirty="0"/>
          </a:p>
        </p:txBody>
      </p:sp>
    </p:spTree>
    <p:extLst>
      <p:ext uri="{BB962C8B-B14F-4D97-AF65-F5344CB8AC3E}">
        <p14:creationId xmlns:p14="http://schemas.microsoft.com/office/powerpoint/2010/main" val="2443157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In thinking about what a Local Leader must do, one of the main things is to build a strong local. That could look like many different things depending on position and perspective, but overall a good place to start is building a strong local union leadership team. Take a look at this chart which shows some things to consider regarding building a strong leadership team. </a:t>
            </a:r>
          </a:p>
          <a:p>
            <a:endParaRPr lang="en-US" dirty="0"/>
          </a:p>
          <a:p>
            <a:r>
              <a:rPr lang="en-US" b="1" dirty="0"/>
              <a:t>DO: </a:t>
            </a:r>
            <a:r>
              <a:rPr lang="en-US" dirty="0"/>
              <a:t>Read the content in the boxes</a:t>
            </a:r>
          </a:p>
        </p:txBody>
      </p:sp>
      <p:sp>
        <p:nvSpPr>
          <p:cNvPr id="4" name="Slide Number Placeholder 3"/>
          <p:cNvSpPr>
            <a:spLocks noGrp="1"/>
          </p:cNvSpPr>
          <p:nvPr>
            <p:ph type="sldNum" sz="quarter" idx="10"/>
          </p:nvPr>
        </p:nvSpPr>
        <p:spPr/>
        <p:txBody>
          <a:bodyPr/>
          <a:lstStyle/>
          <a:p>
            <a:fld id="{BD673388-2573-4842-B758-5C41653F168E}" type="slidenum">
              <a:rPr lang="en-US" smtClean="0"/>
              <a:t>10</a:t>
            </a:fld>
            <a:endParaRPr lang="en-US"/>
          </a:p>
        </p:txBody>
      </p:sp>
    </p:spTree>
    <p:extLst>
      <p:ext uri="{BB962C8B-B14F-4D97-AF65-F5344CB8AC3E}">
        <p14:creationId xmlns:p14="http://schemas.microsoft.com/office/powerpoint/2010/main" val="1546568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Also when considering what an AFGE leader must do is what any good leader must do in any organization and that is to align themselves with and push forward the mission. As leaders of AFGE o</a:t>
            </a:r>
            <a:r>
              <a:rPr lang="en-US" dirty="0"/>
              <a:t>ne of the things your should do is push the mission of AFGE forward, which is to build a large powerful effective union for workers in government service. The words large, powerful and effective are directly connected to AFGE’s vision Big Enough To Win (BETW). How many of you have heard about BETW? </a:t>
            </a:r>
            <a:r>
              <a:rPr lang="en-US" b="1" dirty="0"/>
              <a:t>DO: </a:t>
            </a:r>
            <a:r>
              <a:rPr lang="en-US" i="1" dirty="0"/>
              <a:t>(ask participants to raise their hands if they have)</a:t>
            </a:r>
          </a:p>
          <a:p>
            <a:endParaRPr lang="en-US" dirty="0"/>
          </a:p>
          <a:p>
            <a:r>
              <a:rPr lang="en-US" b="1" dirty="0"/>
              <a:t>SAY: </a:t>
            </a:r>
            <a:r>
              <a:rPr lang="en-US" dirty="0"/>
              <a:t>BETW has been AFGE’s strategic vision since 2013 after 700 local leaders gathered in Orlando to discuss the best way to move forward to prepare to fight the battles that they knew we would face. Needless to say, we are currently facing some of those battles that was foreseen back in 2013 and now after 5 years of growing consistently in numbers, largely due to strategic direction under BETW… local leaders have started to think through how this union equips itself to “Fight to Win” We have most certainly succeeded at becoming large, but need to work on being more powerful and more effective. And becoming more powerful and more effective starts at the Local level.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673388-2573-4842-B758-5C41653F168E}" type="slidenum">
              <a:rPr lang="en-US" smtClean="0"/>
              <a:t>11</a:t>
            </a:fld>
            <a:endParaRPr lang="en-US"/>
          </a:p>
        </p:txBody>
      </p:sp>
    </p:spTree>
    <p:extLst>
      <p:ext uri="{BB962C8B-B14F-4D97-AF65-F5344CB8AC3E}">
        <p14:creationId xmlns:p14="http://schemas.microsoft.com/office/powerpoint/2010/main" val="3555453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That is why we must, all leaders at every level of this union, prioritize building strong locals. </a:t>
            </a:r>
            <a:r>
              <a:rPr lang="en-US" dirty="0"/>
              <a:t>Every Local Leader should have a desire to see and build stronger Locals (which in turn increases our ability as a union to better service our members—which is always the bottom line of the work that we do). Looking at the big picture, the primary goal as an AFGE leader should be to build stronger Locals. AFGE the union, is only as strong as its Locals and ultimately this is truly how we as a union become big enough to win. So, the question is, what does that mean exactly? What do you think it means to build a strong Local? </a:t>
            </a:r>
          </a:p>
          <a:p>
            <a:r>
              <a:rPr lang="en-US" b="1" i="1" dirty="0"/>
              <a:t>DO: </a:t>
            </a:r>
            <a:r>
              <a:rPr lang="en-US" b="0" i="1" dirty="0"/>
              <a:t>(Solicit comments from the participants). </a:t>
            </a:r>
            <a:endParaRPr lang="en-US" b="0" dirty="0"/>
          </a:p>
          <a:p>
            <a:endParaRPr lang="en-US" b="0" u="none"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60447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SAY: </a:t>
            </a:r>
            <a:r>
              <a:rPr lang="en-US" b="0" i="1" dirty="0"/>
              <a:t>Strong locals are effective </a:t>
            </a:r>
          </a:p>
          <a:p>
            <a:endParaRPr lang="en-US" b="1" i="1" dirty="0"/>
          </a:p>
          <a:p>
            <a:r>
              <a:rPr lang="en-US" b="1" i="1" dirty="0"/>
              <a:t>DO: </a:t>
            </a:r>
            <a:r>
              <a:rPr lang="en-US" i="1" dirty="0"/>
              <a:t>Read the slide</a:t>
            </a:r>
          </a:p>
        </p:txBody>
      </p:sp>
      <p:sp>
        <p:nvSpPr>
          <p:cNvPr id="4" name="Slide Number Placeholder 3"/>
          <p:cNvSpPr>
            <a:spLocks noGrp="1"/>
          </p:cNvSpPr>
          <p:nvPr>
            <p:ph type="sldNum" sz="quarter" idx="5"/>
          </p:nvPr>
        </p:nvSpPr>
        <p:spPr/>
        <p:txBody>
          <a:bodyPr/>
          <a:lstStyle/>
          <a:p>
            <a:fld id="{BD673388-2573-4842-B758-5C41653F168E}" type="slidenum">
              <a:rPr lang="en-US" smtClean="0"/>
              <a:t>13</a:t>
            </a:fld>
            <a:endParaRPr lang="en-US"/>
          </a:p>
        </p:txBody>
      </p:sp>
    </p:spTree>
    <p:extLst>
      <p:ext uri="{BB962C8B-B14F-4D97-AF65-F5344CB8AC3E}">
        <p14:creationId xmlns:p14="http://schemas.microsoft.com/office/powerpoint/2010/main" val="91802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For those of you who have heard of BETW this should look familiar to you. When it came to breaking down what it would take for Locals to move toward being more strong and effective there were five categories that were named as ideal priorities. And though there are additions to this strategy worth discussing, which we will address in the next slide, these same categories should still be what locals consider as they continue to work on building their strength. So, take a look at these categories. Based on your own experience, or what you know from observation, or your best educated guess, which one of these categories are the most time consuming, or tends to become one of the, if not the only, priority for many locals….</a:t>
            </a:r>
          </a:p>
          <a:p>
            <a:endParaRPr lang="en-US" dirty="0"/>
          </a:p>
          <a:p>
            <a:r>
              <a:rPr lang="en-US" b="1" dirty="0"/>
              <a:t>DO</a:t>
            </a:r>
            <a:r>
              <a:rPr lang="en-US" dirty="0"/>
              <a:t>: </a:t>
            </a:r>
            <a:r>
              <a:rPr lang="en-US" i="1" dirty="0"/>
              <a:t>LAUNCH POLL and give participants a few moments to respond </a:t>
            </a:r>
          </a:p>
          <a:p>
            <a:endParaRPr lang="en-US" dirty="0"/>
          </a:p>
          <a:p>
            <a:r>
              <a:rPr lang="en-US" b="1" dirty="0"/>
              <a:t>SAY</a:t>
            </a:r>
            <a:r>
              <a:rPr lang="en-US" dirty="0"/>
              <a:t>: Its usually this first one, Organizing and Workplace Representation. In fact, when it comes to how many people view unions, this is what they think of what we do. These strategic directives is a needed reminder that Locals are more diverse than solely representation and the strategy every Local implement should reflect that. So let’s briefly review these categories here: </a:t>
            </a:r>
          </a:p>
          <a:p>
            <a:endParaRPr lang="en-US" u="sng" dirty="0"/>
          </a:p>
          <a:p>
            <a:r>
              <a:rPr lang="en-US" u="sng" dirty="0"/>
              <a:t>Organizing and Workplace Representation: </a:t>
            </a:r>
            <a:r>
              <a:rPr lang="en-US" dirty="0"/>
              <a:t>Setting specific goals regarding increasing membership each year with a plan for year-round organizing, and making sure the we do what we have been doing well in the areas of representation. There is an organizing department that has guidance on how to up their game in the area of organizing. </a:t>
            </a:r>
          </a:p>
          <a:p>
            <a:endParaRPr lang="en-US" dirty="0"/>
          </a:p>
          <a:p>
            <a:r>
              <a:rPr lang="en-US" u="sng" dirty="0"/>
              <a:t>Leg/Political: </a:t>
            </a:r>
            <a:r>
              <a:rPr lang="en-US" dirty="0"/>
              <a:t>Setting goals to increase PAC (making sure no discussions about political activity is conducted on the worksite of course—and we will talk about that a bit later). Engaging members in the leg process, engaging with congressional members in your state, conducting voter registration drives. The Leg department is a good resource to assisting locals in fully figuring this out. </a:t>
            </a:r>
          </a:p>
          <a:p>
            <a:endParaRPr lang="en-US" dirty="0"/>
          </a:p>
          <a:p>
            <a:r>
              <a:rPr lang="en-US" u="sng" dirty="0"/>
              <a:t>Strengthening the Local: </a:t>
            </a:r>
            <a:r>
              <a:rPr lang="en-US" dirty="0"/>
              <a:t>includes things like training Stewards, and building out committees and programs, making sure you have a WFP Coordinator, Retiree Coordinator, and YOUNG coordinator. This also include how we work with the AFL CIO local entities to increase our own influence and presence in our Local communities. </a:t>
            </a:r>
          </a:p>
          <a:p>
            <a:endParaRPr lang="en-US" dirty="0"/>
          </a:p>
          <a:p>
            <a:r>
              <a:rPr lang="en-US" u="sng" dirty="0"/>
              <a:t>Education and Communications: </a:t>
            </a:r>
            <a:r>
              <a:rPr lang="en-US" u="none" dirty="0"/>
              <a:t>Internal education was something that was a priority over the last five years and we see the results of that through thing like the learning management system, and this very training. As far as communications locals should set goals related to promoting AFGE in print, tv or radio. The Communications department is a great resource to helping Locals figure that out. </a:t>
            </a:r>
          </a:p>
          <a:p>
            <a:endParaRPr lang="en-US" u="none" dirty="0"/>
          </a:p>
          <a:p>
            <a:endParaRPr lang="en-US" u="sng" dirty="0"/>
          </a:p>
        </p:txBody>
      </p:sp>
      <p:sp>
        <p:nvSpPr>
          <p:cNvPr id="4" name="Slide Number Placeholder 3"/>
          <p:cNvSpPr>
            <a:spLocks noGrp="1"/>
          </p:cNvSpPr>
          <p:nvPr>
            <p:ph type="sldNum" sz="quarter" idx="10"/>
          </p:nvPr>
        </p:nvSpPr>
        <p:spPr/>
        <p:txBody>
          <a:bodyPr/>
          <a:lstStyle/>
          <a:p>
            <a:fld id="{BD673388-2573-4842-B758-5C41653F168E}" type="slidenum">
              <a:rPr lang="en-US" smtClean="0"/>
              <a:t>14</a:t>
            </a:fld>
            <a:endParaRPr lang="en-US"/>
          </a:p>
        </p:txBody>
      </p:sp>
    </p:spTree>
    <p:extLst>
      <p:ext uri="{BB962C8B-B14F-4D97-AF65-F5344CB8AC3E}">
        <p14:creationId xmlns:p14="http://schemas.microsoft.com/office/powerpoint/2010/main" val="4008810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b="1" u="none" dirty="0"/>
              <a:t>SAY: </a:t>
            </a:r>
            <a:r>
              <a:rPr lang="en-US" b="0" u="none" dirty="0"/>
              <a:t>In addition to the strategic objectives outlined in BETW, there are other things that have been brought up in conversations regarding this union's new strategic direction. So—building on what we have already accomplished under BETW, these are some of the things that was talked through at Convention about how we continue to fight to win. Over the next few months there will most likely be more material disbursed about what it takes to fight to win, but a few things to highlight is: </a:t>
            </a:r>
          </a:p>
          <a:p>
            <a:pPr>
              <a:lnSpc>
                <a:spcPct val="107000"/>
              </a:lnSpc>
              <a:spcAft>
                <a:spcPts val="816"/>
              </a:spcAft>
            </a:pPr>
            <a:endParaRPr lang="en-US" b="0" u="none" dirty="0"/>
          </a:p>
          <a:p>
            <a:pPr>
              <a:lnSpc>
                <a:spcPct val="107000"/>
              </a:lnSpc>
              <a:spcAft>
                <a:spcPts val="816"/>
              </a:spcAft>
            </a:pPr>
            <a:r>
              <a:rPr lang="en-US" b="0" u="sng" dirty="0"/>
              <a:t>Remember November: </a:t>
            </a:r>
            <a:r>
              <a:rPr lang="en-US" b="0" u="none" dirty="0"/>
              <a:t>We have an election approaching very quickly. Mid-term elections are vital because many of the attacks that have slowly been building up against unions usually start here. FOR EXAMPLE-- New state legislatures and governors are the ones who do things like re-draw district lines which can determine what Congress looks like for years to come. It can not be stressed enough that fighting to win can not solely rely on filing grievances and going to the FLRA or even organizing. There is a need to build collective political power, by defeating anti worker candidates at the ballot box and electing proworker candidates to Congress and as state and local officials. </a:t>
            </a:r>
          </a:p>
          <a:p>
            <a:pPr>
              <a:lnSpc>
                <a:spcPct val="107000"/>
              </a:lnSpc>
              <a:spcAft>
                <a:spcPts val="816"/>
              </a:spcAft>
            </a:pPr>
            <a:endParaRPr lang="en-US" b="0" u="none" dirty="0"/>
          </a:p>
          <a:p>
            <a:pPr>
              <a:lnSpc>
                <a:spcPct val="107000"/>
              </a:lnSpc>
              <a:spcAft>
                <a:spcPts val="816"/>
              </a:spcAft>
            </a:pPr>
            <a:r>
              <a:rPr lang="en-US" b="0" u="sng" dirty="0"/>
              <a:t>Protecting Dues</a:t>
            </a:r>
            <a:r>
              <a:rPr lang="en-US" b="0" u="none" dirty="0"/>
              <a:t>: There is an immediate need to focus on how we protect our members dues as a strategy. Now some of you may have already heard of this notion of </a:t>
            </a:r>
            <a:r>
              <a:rPr lang="en-US" b="0" u="none" dirty="0" err="1"/>
              <a:t>Edues</a:t>
            </a:r>
            <a:r>
              <a:rPr lang="en-US" b="0" u="none" dirty="0"/>
              <a:t>, which the NEC has approved the development of a system for </a:t>
            </a:r>
            <a:r>
              <a:rPr lang="en-US" b="0" u="none" dirty="0" err="1"/>
              <a:t>Edues</a:t>
            </a:r>
            <a:r>
              <a:rPr lang="en-US" b="0" u="none" dirty="0"/>
              <a:t>. This is huge because </a:t>
            </a:r>
            <a:r>
              <a:rPr lang="en-US" b="0" u="none" dirty="0" err="1"/>
              <a:t>ti</a:t>
            </a:r>
            <a:r>
              <a:rPr lang="en-US" b="0" u="none" dirty="0"/>
              <a:t> really does change how we currently conduct business as far as collecting dues, as well as our dynamic with agencies because we will no longer have that depends on them which is technically a good thing. ALSO, the second piece of protecting our members dues is preventing the misuse of local resources across this union. Being stronger and more effective needs to include being more accountable and transparent. </a:t>
            </a:r>
          </a:p>
          <a:p>
            <a:pPr>
              <a:lnSpc>
                <a:spcPct val="107000"/>
              </a:lnSpc>
              <a:spcAft>
                <a:spcPts val="816"/>
              </a:spcAft>
            </a:pPr>
            <a:endParaRPr lang="en-US" b="0" u="none" dirty="0"/>
          </a:p>
          <a:p>
            <a:pPr>
              <a:lnSpc>
                <a:spcPct val="107000"/>
              </a:lnSpc>
              <a:spcAft>
                <a:spcPts val="816"/>
              </a:spcAft>
            </a:pPr>
            <a:r>
              <a:rPr lang="en-US" b="0" u="none" dirty="0"/>
              <a:t>Lastly, the third thing to highlight is the heavy emphasis on </a:t>
            </a:r>
            <a:r>
              <a:rPr lang="en-US" b="0" u="sng" dirty="0"/>
              <a:t>building power through member participation</a:t>
            </a:r>
            <a:r>
              <a:rPr lang="en-US" b="0" u="none" dirty="0"/>
              <a:t>: Again, we have been very successful at growing this union in numbers. This union has definitely taken the catch phrase “ ORGANIZE </a:t>
            </a:r>
            <a:r>
              <a:rPr lang="en-US" b="0" u="none" dirty="0" err="1"/>
              <a:t>ORGANIZE</a:t>
            </a:r>
            <a:r>
              <a:rPr lang="en-US" b="0" u="none" dirty="0"/>
              <a:t> ORGANZIZE to heart. As of May 2018 we reached 318,222 members which is incredible considering in May 2015 we were at 294,482. So that’s a net growth of 23, 740 new members in three years. NOW we need to place emphasis and focus on getting more of our members connected and engaged in a real way that will impact in this fight. How many of you have heard of the HIGH PARTICIPATION UNION MODEL? (have participants raise their hand). HPU is about transitioning this union from a transactional way of engaging our members to a more participatory way. There is a plan to implement programs to support this strategy that includes teaching skills and techniques to build this HPU. </a:t>
            </a:r>
          </a:p>
          <a:p>
            <a:pPr>
              <a:lnSpc>
                <a:spcPct val="107000"/>
              </a:lnSpc>
              <a:spcAft>
                <a:spcPts val="816"/>
              </a:spcAft>
            </a:pPr>
            <a:endParaRPr lang="en-US" b="0" u="none" dirty="0"/>
          </a:p>
          <a:p>
            <a:pPr>
              <a:lnSpc>
                <a:spcPct val="107000"/>
              </a:lnSpc>
              <a:spcAft>
                <a:spcPts val="816"/>
              </a:spcAft>
            </a:pPr>
            <a:r>
              <a:rPr lang="en-US" b="1" u="none" dirty="0"/>
              <a:t>SAY: </a:t>
            </a:r>
            <a:r>
              <a:rPr lang="en-US" b="0" u="none" dirty="0"/>
              <a:t>I have mentioned a few times how there are specific departments at AFGE that could assist locals. I have also brought up Convention as well which is a huge part of our structure.… lets take a closer look at these departments and others as we look at AFGE’s National Structure. </a:t>
            </a:r>
          </a:p>
          <a:p>
            <a:pPr>
              <a:lnSpc>
                <a:spcPct val="107000"/>
              </a:lnSpc>
              <a:spcAft>
                <a:spcPts val="816"/>
              </a:spcAft>
            </a:pPr>
            <a:endParaRPr lang="en-US" b="0" u="none" dirty="0"/>
          </a:p>
          <a:p>
            <a:pPr>
              <a:lnSpc>
                <a:spcPct val="107000"/>
              </a:lnSpc>
              <a:spcAft>
                <a:spcPts val="816"/>
              </a:spcAft>
            </a:pPr>
            <a:endParaRPr lang="en-US" b="0" u="none"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217817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AFGE was formed in 1932 and has seen many changes but prides itself on striving to be a true democratic organization and that is evident in its structure. We are the largest federal employee union consisting of federal and DC government workers nation-wide and overseas. We consist of workers that work in food inspection, immigration, border patrol, the Veteran Affairs medical Center, Social Security, lawyers, nurses, mine inspectors, cowboys, and the list goes on.  AFGE is headquartered in Washington DC, not to far from the Capital in fact, and has locals across the country in Districts which we will further discuss momentarily. Let’s start to take a close look at AFGE’s structure.</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313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925513"/>
            <a:ext cx="8224838" cy="4627562"/>
          </a:xfrm>
        </p:spPr>
      </p:sp>
      <p:sp>
        <p:nvSpPr>
          <p:cNvPr id="3" name="Notes Placeholder 2"/>
          <p:cNvSpPr>
            <a:spLocks noGrp="1"/>
          </p:cNvSpPr>
          <p:nvPr>
            <p:ph type="body" idx="1"/>
          </p:nvPr>
        </p:nvSpPr>
        <p:spPr/>
        <p:txBody>
          <a:bodyPr/>
          <a:lstStyle/>
          <a:p>
            <a:r>
              <a:rPr lang="en-US" i="1" dirty="0">
                <a:highlight>
                  <a:srgbClr val="FFFF00"/>
                </a:highlight>
              </a:rPr>
              <a:t>FYI***(THIS SLIDE HAS ANIMATIONS)***</a:t>
            </a:r>
          </a:p>
          <a:p>
            <a:endParaRPr lang="en-US" dirty="0"/>
          </a:p>
          <a:p>
            <a:r>
              <a:rPr lang="en-US" b="1" dirty="0"/>
              <a:t>SAY</a:t>
            </a:r>
            <a:r>
              <a:rPr lang="en-US" dirty="0"/>
              <a:t>: If we were to look at the structure of AFGE broadly here is what we have. AFGE is divided into National, Regional, Local and Council entities. </a:t>
            </a:r>
          </a:p>
          <a:p>
            <a:endParaRPr lang="en-US" dirty="0"/>
          </a:p>
          <a:p>
            <a:r>
              <a:rPr lang="en-US" b="1" dirty="0"/>
              <a:t>CLICK and SAY: </a:t>
            </a:r>
            <a:r>
              <a:rPr lang="en-US" b="0" dirty="0"/>
              <a:t>This is the Local level. AFGE has more than 1100 chartered local unions in the US and its territories and Europe. Each local has an Executive Board.  The duties of the Executive Board members can be found in the AFGE Constitution and /or Local’s Constitution and Bylaws, but here are a few common roles that one can find at a Local</a:t>
            </a:r>
          </a:p>
          <a:p>
            <a:endParaRPr lang="en-US" b="0" dirty="0"/>
          </a:p>
          <a:p>
            <a:r>
              <a:rPr lang="en-US" b="1" i="1" dirty="0"/>
              <a:t>(ANIMATION HERE) CLICK for pop up of Local Roles and Read Slide Pop Up</a:t>
            </a:r>
          </a:p>
          <a:p>
            <a:endParaRPr lang="en-US" b="1" i="1" dirty="0"/>
          </a:p>
          <a:p>
            <a:r>
              <a:rPr lang="en-US" b="1" i="1" dirty="0"/>
              <a:t>CLICK and SAY: S</a:t>
            </a:r>
            <a:r>
              <a:rPr lang="en-US" dirty="0"/>
              <a:t>o next up is the regional level. AFGE organizes in regions covered by Districts. AFGE has 12 total districts, each one led by one of the national vice presidents. If you know your District and VP please type it in the chat box. Your District is the first resource you all have as Stewards for assistance. Within your district are National Reps and WFP coordinators. </a:t>
            </a:r>
          </a:p>
          <a:p>
            <a:endParaRPr lang="en-US" dirty="0"/>
          </a:p>
          <a:p>
            <a:r>
              <a:rPr lang="en-US" b="1" dirty="0"/>
              <a:t>CLICK and SAY: </a:t>
            </a:r>
            <a:r>
              <a:rPr lang="en-US" dirty="0"/>
              <a:t>Next is the National level, and the national office is housed in Washington DC. This is where the National President is, as well as these other departments. The NST Office has training available for fiduciary responsibilities, usually bestowed upon members of Local leadership. Also within the National Office is the General Counsel Office where assistance can be requested on any matter affecting employment as a Federal employee. Attorneys from the GCO office are located at various locations throughout the country as well.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(ANIMATION HERE) CLICK for pop up of Pictures of National Officers and Read each one as it pops up</a:t>
            </a:r>
          </a:p>
          <a:p>
            <a:endParaRPr lang="en-US" b="1" dirty="0"/>
          </a:p>
          <a:p>
            <a:r>
              <a:rPr lang="en-US" b="1" dirty="0"/>
              <a:t>CLICK and SAY: </a:t>
            </a:r>
            <a:r>
              <a:rPr lang="en-US" dirty="0"/>
              <a:t>If you look over to your right you see Councils. AFGE has over 121 charted councils and 30 of these are bargaining councils. Bargaining Councils typically negotiate agency wide contracts. The Council level consist of council president and the council e-board. There are resources available from Councils as well, depending on how big the council is, such a training.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92776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925513"/>
            <a:ext cx="8224838" cy="462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FYI***(THIS SLIDE HAS ANIMATIONS)***</a:t>
            </a:r>
          </a:p>
          <a:p>
            <a:endParaRPr lang="en-US" dirty="0"/>
          </a:p>
          <a:p>
            <a:r>
              <a:rPr lang="en-US" b="1" dirty="0"/>
              <a:t>SAY: </a:t>
            </a:r>
            <a:r>
              <a:rPr lang="en-US" dirty="0"/>
              <a:t>Here is where we can really see the democratic structure show up in this union….members vote on the officers, as well as vote on changes to the CBA and overall budget. This happens at the National Convention. That is why it is here at the top, because it is the highest governing body of this union. </a:t>
            </a:r>
            <a:r>
              <a:rPr lang="en-US" b="1" dirty="0"/>
              <a:t>ASK: </a:t>
            </a:r>
            <a:r>
              <a:rPr lang="en-US" dirty="0"/>
              <a:t>Has anyone here attended a National Convention? </a:t>
            </a:r>
          </a:p>
          <a:p>
            <a:r>
              <a:rPr lang="en-US" b="1" dirty="0"/>
              <a:t>SAY: </a:t>
            </a:r>
            <a:r>
              <a:rPr lang="en-US" dirty="0"/>
              <a:t>The National Convention occurs every three years. </a:t>
            </a:r>
          </a:p>
          <a:p>
            <a:endParaRPr lang="en-US" dirty="0"/>
          </a:p>
          <a:p>
            <a:r>
              <a:rPr lang="en-US" b="1" dirty="0"/>
              <a:t>SAY: </a:t>
            </a:r>
            <a:r>
              <a:rPr lang="en-US" dirty="0"/>
              <a:t>Underneath the National Convention, there is The National Executive Council (NEC). The NEC is comprised of 15 members, the National President, the National Secretary Treasurer, the National Vice President of Women’s and Fair Practices, and the twelve National Vice Presidents. Between Conventions, the NEC is the policy making and governing body of this union. </a:t>
            </a:r>
          </a:p>
          <a:p>
            <a:pPr marL="171450" indent="-171450">
              <a:buFont typeface="Arial" panose="020B0604020202020204" pitchFamily="34" charset="0"/>
              <a:buChar char="•"/>
            </a:pPr>
            <a:r>
              <a:rPr lang="en-US" dirty="0"/>
              <a:t>Over to the right of the screen, in the yellow diamond is the National Constitution, which is amended at the Convention and is an overall important part of our union structure because the Constitution sets forth the rules by which the union conducts its business. </a:t>
            </a:r>
          </a:p>
          <a:p>
            <a:pPr marL="171450" indent="-171450">
              <a:buFont typeface="Arial" panose="020B0604020202020204" pitchFamily="34" charset="0"/>
              <a:buChar char="•"/>
            </a:pPr>
            <a:r>
              <a:rPr lang="en-US" dirty="0"/>
              <a:t>Then there is the Local entity, which we have already discussed but again, the governance of this union is only as string as the Locals. The true strength of this union is rooted in our Locals where our members are housed.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(ANIMATION HERE) CLICK for pop up of “What’s the Deal with Dues?” and SAY: </a:t>
            </a:r>
            <a:r>
              <a:rPr kumimoji="0" lang="en-US" sz="1200" b="0" i="1" u="none" strike="noStrike" kern="1200" cap="none" spc="0" normalizeH="0" baseline="0" noProof="0" dirty="0">
                <a:ln>
                  <a:noFill/>
                </a:ln>
                <a:solidFill>
                  <a:prstClr val="black"/>
                </a:solidFill>
                <a:effectLst/>
                <a:uLnTx/>
                <a:uFillTx/>
                <a:latin typeface="+mn-lt"/>
                <a:ea typeface="+mn-ea"/>
                <a:cs typeface="+mn-cs"/>
              </a:rPr>
              <a:t>We can not talk about structure and governance without mentioning dues. It’s the dues of this union that makes this union. Here are some quick facts about dues. </a:t>
            </a:r>
            <a:r>
              <a:rPr kumimoji="0" lang="en-US" sz="1200" b="1" i="1" u="none" strike="noStrike" kern="1200" cap="none" spc="0" normalizeH="0" baseline="0" noProof="0" dirty="0">
                <a:ln>
                  <a:noFill/>
                </a:ln>
                <a:solidFill>
                  <a:prstClr val="black"/>
                </a:solidFill>
                <a:effectLst/>
                <a:uLnTx/>
                <a:uFillTx/>
                <a:latin typeface="+mn-lt"/>
                <a:ea typeface="+mn-ea"/>
                <a:cs typeface="+mn-cs"/>
              </a:rPr>
              <a:t>DO:  </a:t>
            </a:r>
            <a:r>
              <a:rPr kumimoji="0" lang="en-US" sz="1200" b="0" i="1" u="none" strike="noStrike" kern="1200" cap="none" spc="0" normalizeH="0" baseline="0" noProof="0" dirty="0">
                <a:ln>
                  <a:noFill/>
                </a:ln>
                <a:solidFill>
                  <a:prstClr val="black"/>
                </a:solidFill>
                <a:effectLst/>
                <a:uLnTx/>
                <a:uFillTx/>
                <a:latin typeface="+mn-lt"/>
                <a:ea typeface="+mn-ea"/>
                <a:cs typeface="+mn-cs"/>
              </a:rPr>
              <a:t>Read Slide</a:t>
            </a:r>
          </a:p>
          <a:p>
            <a:endParaRPr lang="en-US" dirty="0"/>
          </a:p>
          <a:p>
            <a:endParaRPr lang="en-US" dirty="0"/>
          </a:p>
        </p:txBody>
      </p:sp>
    </p:spTree>
    <p:extLst>
      <p:ext uri="{BB962C8B-B14F-4D97-AF65-F5344CB8AC3E}">
        <p14:creationId xmlns:p14="http://schemas.microsoft.com/office/powerpoint/2010/main" val="346872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BREAKDOWN OF AFGE DISTRICTS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Here are the 12 districts that comprise AFGE. This is how it is broken out geographically.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Again, there are 12 National Vice Presidents who oversee these districts.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NVPs are charged with supervising and directing National Representatives (NRs) assigned to their District; assisting Locals in negotiating and implementing contracts; and handling grievances and appeals at the district level up to and including the regional level (in the 14</a:t>
            </a:r>
            <a:r>
              <a:rPr lang="en-US" sz="1200" baseline="30000" dirty="0">
                <a:effectLst/>
                <a:latin typeface="Arial Narrow" panose="020B0606020202030204" pitchFamily="34" charset="0"/>
                <a:ea typeface="Calibri" panose="020F0502020204030204" pitchFamily="34" charset="0"/>
                <a:cs typeface="Times New Roman" panose="02020603050405020304" pitchFamily="18" charset="0"/>
              </a:rPr>
              <a:t>th</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District, the NVP deals directly with DC government department heads).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 staffing levels are based on membership numbers within the District.  For every 2000 union members, the District hires 1 National Representative.  Delegates representing the Locals within each</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 elect a NVP every three years at a District caucus.  </a:t>
            </a:r>
          </a:p>
          <a:p>
            <a:pPr marL="171450" indent="-171450">
              <a:buFont typeface="Arial" panose="020B0604020202020204" pitchFamily="34" charset="0"/>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addition to electing a NVP at each District triennial caucus, a District elects a Fair Practices Affirmative Action Coordinator and a National Women’s Advisory Committee member, which is in total three elected staffers within each district.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The Fair Practice Coordinator and the Women's Coordinator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assist in implementing District and National Human, Women, and Civil Rights programs at the Local and Council levels. They lobby local legislators on related issues, and partner with AFLCIO constituency groups to build coalitions. </a:t>
            </a:r>
          </a:p>
          <a:p>
            <a:pPr marL="171450" indent="-171450">
              <a:buFont typeface="Arial" panose="020B0604020202020204" pitchFamily="34" charset="0"/>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National organizers, Legislative political organizers and national representatives are not elected, but are full time staffers who support departmental functions. </a:t>
            </a:r>
          </a:p>
          <a:p>
            <a:pPr marL="171450" indent="-171450">
              <a:buFont typeface="Arial" panose="020B0604020202020204" pitchFamily="34" charset="0"/>
              <a:buChar char="•"/>
            </a:pPr>
            <a:r>
              <a:rPr lang="en-US" sz="1200" b="1" dirty="0">
                <a:solidFill>
                  <a:prstClr val="black"/>
                </a:solidFill>
                <a:effectLst/>
                <a:latin typeface="Arial Narrow" panose="020B0606020202030204" pitchFamily="34" charset="0"/>
                <a:cs typeface="Times New Roman" panose="02020603050405020304" pitchFamily="18" charset="0"/>
              </a:rPr>
              <a:t>National Organizers </a:t>
            </a:r>
            <a:r>
              <a:rPr lang="en-US" sz="1200" dirty="0">
                <a:solidFill>
                  <a:prstClr val="black"/>
                </a:solidFill>
                <a:effectLst/>
                <a:latin typeface="Arial Narrow" panose="020B0606020202030204" pitchFamily="34" charset="0"/>
                <a:cs typeface="Times New Roman" panose="02020603050405020304" pitchFamily="18" charset="0"/>
              </a:rPr>
              <a:t>work out of headquarters in DC and are dispersed out in the field. They direct and support organizing campaigns under the supervision of the Director of Membership and Organizing. </a:t>
            </a:r>
          </a:p>
          <a:p>
            <a:pPr marL="171450" indent="-171450">
              <a:buFont typeface="Arial" panose="020B0604020202020204" pitchFamily="34" charset="0"/>
              <a:buChar char="•"/>
            </a:pPr>
            <a:r>
              <a:rPr lang="en-US" sz="1200" b="1" dirty="0">
                <a:solidFill>
                  <a:prstClr val="black"/>
                </a:solidFill>
                <a:effectLst/>
                <a:latin typeface="Arial Narrow" panose="020B0606020202030204" pitchFamily="34" charset="0"/>
                <a:cs typeface="Times New Roman" panose="02020603050405020304" pitchFamily="18" charset="0"/>
              </a:rPr>
              <a:t>Legislative Political Organizers </a:t>
            </a:r>
            <a:r>
              <a:rPr lang="en-US" sz="1200" dirty="0">
                <a:solidFill>
                  <a:prstClr val="black"/>
                </a:solidFill>
                <a:effectLst/>
                <a:latin typeface="Arial Narrow" panose="020B0606020202030204" pitchFamily="34" charset="0"/>
                <a:cs typeface="Times New Roman" panose="02020603050405020304" pitchFamily="18" charset="0"/>
              </a:rPr>
              <a:t>direct and support grassroots political action efforts throughout the union </a:t>
            </a:r>
          </a:p>
          <a:p>
            <a:pPr marL="171450" indent="-171450">
              <a:buFont typeface="Arial" panose="020B0604020202020204" pitchFamily="34" charset="0"/>
              <a:buChar char="•"/>
            </a:pPr>
            <a:r>
              <a:rPr lang="en-US" sz="1200" b="1" dirty="0">
                <a:solidFill>
                  <a:prstClr val="black"/>
                </a:solidFill>
                <a:effectLst/>
                <a:latin typeface="Arial Narrow" panose="020B0606020202030204" pitchFamily="34" charset="0"/>
                <a:cs typeface="Times New Roman" panose="02020603050405020304" pitchFamily="18" charset="0"/>
              </a:rPr>
              <a:t>National Representatives </a:t>
            </a:r>
            <a:r>
              <a:rPr lang="en-US" sz="1200" dirty="0">
                <a:solidFill>
                  <a:prstClr val="black"/>
                </a:solidFill>
                <a:effectLst/>
                <a:latin typeface="Arial Narrow" panose="020B0606020202030204" pitchFamily="34" charset="0"/>
                <a:cs typeface="Times New Roman" panose="02020603050405020304" pitchFamily="18" charset="0"/>
              </a:rPr>
              <a:t>are dispersed throughout the districts and under the supervision of the National Vice Presidents. They are assigned to specific Locals by the NVP and are responsible for assisting Local with meeting goals of the union. </a:t>
            </a:r>
            <a:endParaRPr lang="en-US" dirty="0">
              <a:solidFill>
                <a:prstClr val="black"/>
              </a:solidFill>
            </a:endParaRPr>
          </a:p>
          <a:p>
            <a:pPr defTabSz="933156" eaLnBrk="0" fontAlgn="base" hangingPunct="0">
              <a:spcBef>
                <a:spcPct val="30000"/>
              </a:spcBef>
              <a:spcAft>
                <a:spcPct val="0"/>
              </a:spcAft>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394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noRot="1" noChangeAspect="1"/>
          </p:cNvSpPr>
          <p:nvPr>
            <p:ph type="sldImg"/>
          </p:nvPr>
        </p:nvSpPr>
        <p:spPr>
          <a:xfrm>
            <a:off x="436563" y="711200"/>
            <a:ext cx="6318250" cy="3554413"/>
          </a:xfrm>
          <a:prstGeom prst="rect">
            <a:avLst/>
          </a:prstGeom>
        </p:spPr>
        <p:txBody>
          <a:bodyPr/>
          <a:lstStyle/>
          <a:p>
            <a:endParaRPr/>
          </a:p>
        </p:txBody>
      </p:sp>
      <p:sp>
        <p:nvSpPr>
          <p:cNvPr id="637" name="Shape 637"/>
          <p:cNvSpPr>
            <a:spLocks noGrp="1"/>
          </p:cNvSpPr>
          <p:nvPr>
            <p:ph type="body" sz="quarter" idx="1"/>
          </p:nvPr>
        </p:nvSpPr>
        <p:spPr>
          <a:prstGeom prst="rect">
            <a:avLst/>
          </a:prstGeom>
        </p:spPr>
        <p:txBody>
          <a:bodyPr/>
          <a:lstStyle/>
          <a:p>
            <a:r>
              <a:rPr b="1" dirty="0"/>
              <a:t>SAY: </a:t>
            </a:r>
            <a:r>
              <a:rPr dirty="0"/>
              <a:t>Welcome to AFGE’s Online </a:t>
            </a:r>
            <a:r>
              <a:rPr lang="en-US" dirty="0"/>
              <a:t>New Leaders</a:t>
            </a:r>
            <a:r>
              <a:rPr dirty="0"/>
              <a:t> class.  My name is </a:t>
            </a:r>
            <a:r>
              <a:rPr lang="en-US" dirty="0"/>
              <a:t>__</a:t>
            </a:r>
            <a:r>
              <a:rPr dirty="0"/>
              <a:t>and I </a:t>
            </a:r>
            <a:r>
              <a:rPr lang="en-US" dirty="0"/>
              <a:t>want to introduce__. </a:t>
            </a:r>
            <a:r>
              <a:rPr dirty="0"/>
              <a:t>We will be your instructors for </a:t>
            </a:r>
            <a:r>
              <a:rPr lang="en-US" dirty="0"/>
              <a:t>this New Leaders Orientation Class; which is designed to be a short introduction for new leaders in order to gain foundational knowledge of what it means to be a leader at AFGE, the resources you have, and how to represent our members. Since this is just an orientation, this particular class will not go deep into certain topics, but after this class, you can continue learning in different ways in which we will further discuss later. </a:t>
            </a:r>
          </a:p>
          <a:p>
            <a:endParaRPr lang="en-US" dirty="0"/>
          </a:p>
          <a:p>
            <a:r>
              <a:rPr dirty="0"/>
              <a:t>Thank you again for participating and we are using a new technology and delivery format to provide this important training.</a:t>
            </a:r>
            <a:r>
              <a:rPr lang="en-US" dirty="0"/>
              <a:t> </a:t>
            </a:r>
            <a:r>
              <a:rPr dirty="0"/>
              <a:t>We look forward to hearing your feedback on this program. Please use the CHAT feature or email us to let us know if you have questions or if you encounter problems with the course.</a:t>
            </a:r>
          </a:p>
          <a:p>
            <a:endParaRPr i="1" dirty="0"/>
          </a:p>
          <a:p>
            <a:r>
              <a:rPr lang="en-US" i="1" dirty="0"/>
              <a:t>(</a:t>
            </a:r>
            <a:r>
              <a:rPr i="1" dirty="0"/>
              <a:t>Discuss each of the </a:t>
            </a:r>
            <a:r>
              <a:rPr i="1" dirty="0" err="1"/>
              <a:t>GoToTraining</a:t>
            </a:r>
            <a:r>
              <a:rPr i="1" dirty="0"/>
              <a:t> tools</a:t>
            </a:r>
            <a:r>
              <a:rPr lang="en-US" i="1" dirty="0"/>
              <a:t> as you clock to highlight the tool)</a:t>
            </a:r>
            <a:r>
              <a:rPr i="1" dirty="0"/>
              <a:t>.</a:t>
            </a:r>
            <a:r>
              <a:rPr lang="en-US" i="1" dirty="0"/>
              <a:t> </a:t>
            </a:r>
            <a:r>
              <a:rPr lang="en-US" b="1" i="1" dirty="0"/>
              <a:t>DO: </a:t>
            </a:r>
            <a:r>
              <a:rPr lang="en-US" i="1" dirty="0"/>
              <a:t>Have people try out the raise your hand feature, the chat feature, and open up a document from the materials tab. </a:t>
            </a:r>
            <a:endParaRPr i="1" dirty="0"/>
          </a:p>
          <a:p>
            <a:endParaRPr dirty="0"/>
          </a:p>
          <a:p>
            <a:r>
              <a:rPr i="1" dirty="0"/>
              <a:t>¥	CHAT</a:t>
            </a:r>
          </a:p>
          <a:p>
            <a:r>
              <a:rPr i="1" dirty="0"/>
              <a:t>¥	CONTROL PANEL KEY</a:t>
            </a:r>
          </a:p>
          <a:p>
            <a:r>
              <a:rPr i="1" dirty="0"/>
              <a:t>¥	MUTE/UNMUTE</a:t>
            </a:r>
          </a:p>
          <a:p>
            <a:r>
              <a:rPr i="1" dirty="0"/>
              <a:t>¥	RAISE HAND (discuss use in class discussions, activities)</a:t>
            </a:r>
          </a:p>
          <a:p>
            <a:r>
              <a:rPr i="1" dirty="0"/>
              <a:t>¥	MATERIALS</a:t>
            </a:r>
          </a:p>
        </p:txBody>
      </p:sp>
    </p:spTree>
    <p:extLst>
      <p:ext uri="{BB962C8B-B14F-4D97-AF65-F5344CB8AC3E}">
        <p14:creationId xmlns:p14="http://schemas.microsoft.com/office/powerpoint/2010/main" val="4095996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gn="ctr">
              <a:lnSpc>
                <a:spcPct val="107000"/>
              </a:lnSpc>
              <a:spcBef>
                <a:spcPts val="0"/>
              </a:spcBef>
              <a:spcAft>
                <a:spcPts val="800"/>
              </a:spcAft>
            </a:pPr>
            <a:r>
              <a:rPr lang="en-US" altLang="en-US" dirty="0"/>
              <a:t>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BREAKDOWN OF AFGE COUNCILS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AFGE has more than 121 chartered councils who have been approved by the union’s NEC.  Only locals in good standing may be affiliated with AFGE councils.  Of this number, approximately 30 are Bargaining Councils.  Bargaining Councils typically represent member locals at the agency level of the labor and management relationship; elect their own officers at their own conventions attended by Locals in the councils; negotiate agency-wide contracts covering council locals; and lobby for their Locals’ issues.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endParaRPr lang="en-US" altLang="en-US" dirty="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570" indent="-289992">
              <a:defRPr>
                <a:solidFill>
                  <a:schemeClr val="tx1"/>
                </a:solidFill>
                <a:latin typeface="Arial" panose="020B0604020202020204" pitchFamily="34" charset="0"/>
              </a:defRPr>
            </a:lvl2pPr>
            <a:lvl3pPr marL="1164827" indent="-231669">
              <a:defRPr>
                <a:solidFill>
                  <a:schemeClr val="tx1"/>
                </a:solidFill>
                <a:latin typeface="Arial" panose="020B0604020202020204" pitchFamily="34" charset="0"/>
              </a:defRPr>
            </a:lvl3pPr>
            <a:lvl4pPr marL="1631404" indent="-231669">
              <a:defRPr>
                <a:solidFill>
                  <a:schemeClr val="tx1"/>
                </a:solidFill>
                <a:latin typeface="Arial" panose="020B0604020202020204" pitchFamily="34" charset="0"/>
              </a:defRPr>
            </a:lvl4pPr>
            <a:lvl5pPr marL="2097982" indent="-231669">
              <a:defRPr>
                <a:solidFill>
                  <a:schemeClr val="tx1"/>
                </a:solidFill>
                <a:latin typeface="Arial" panose="020B0604020202020204" pitchFamily="34" charset="0"/>
              </a:defRPr>
            </a:lvl5pPr>
            <a:lvl6pPr marL="2564560" indent="-231669" eaLnBrk="0" fontAlgn="base" hangingPunct="0">
              <a:spcBef>
                <a:spcPct val="0"/>
              </a:spcBef>
              <a:spcAft>
                <a:spcPct val="0"/>
              </a:spcAft>
              <a:defRPr>
                <a:solidFill>
                  <a:schemeClr val="tx1"/>
                </a:solidFill>
                <a:latin typeface="Arial" panose="020B0604020202020204" pitchFamily="34" charset="0"/>
              </a:defRPr>
            </a:lvl6pPr>
            <a:lvl7pPr marL="3031139" indent="-231669" eaLnBrk="0" fontAlgn="base" hangingPunct="0">
              <a:spcBef>
                <a:spcPct val="0"/>
              </a:spcBef>
              <a:spcAft>
                <a:spcPct val="0"/>
              </a:spcAft>
              <a:defRPr>
                <a:solidFill>
                  <a:schemeClr val="tx1"/>
                </a:solidFill>
                <a:latin typeface="Arial" panose="020B0604020202020204" pitchFamily="34" charset="0"/>
              </a:defRPr>
            </a:lvl7pPr>
            <a:lvl8pPr marL="3497719" indent="-231669" eaLnBrk="0" fontAlgn="base" hangingPunct="0">
              <a:spcBef>
                <a:spcPct val="0"/>
              </a:spcBef>
              <a:spcAft>
                <a:spcPct val="0"/>
              </a:spcAft>
              <a:defRPr>
                <a:solidFill>
                  <a:schemeClr val="tx1"/>
                </a:solidFill>
                <a:latin typeface="Arial" panose="020B0604020202020204" pitchFamily="34" charset="0"/>
              </a:defRPr>
            </a:lvl8pPr>
            <a:lvl9pPr marL="3964296" indent="-23166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26C4EAF-3C52-47CC-9C16-0F2CF69FD4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2035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xfrm>
            <a:off x="-1462088" y="925513"/>
            <a:ext cx="8224838" cy="4627562"/>
          </a:xfrm>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FYI***(THIS SLIDE HAS ANIMATIONS)***</a:t>
            </a:r>
          </a:p>
          <a:p>
            <a:endParaRPr lang="en-US" dirty="0"/>
          </a:p>
          <a:p>
            <a:r>
              <a:rPr lang="en-US" b="1" dirty="0"/>
              <a:t>SAY: </a:t>
            </a:r>
            <a:r>
              <a:rPr lang="en-US" b="0" dirty="0"/>
              <a:t>A big part of our structure that often is not discussed is the AFL-CIO</a:t>
            </a:r>
            <a:endParaRPr lang="en-US" b="1" dirty="0"/>
          </a:p>
          <a:p>
            <a:r>
              <a:rPr b="1" dirty="0"/>
              <a:t>ASK: </a:t>
            </a:r>
            <a:r>
              <a:rPr dirty="0"/>
              <a:t>What does AFL-CIO stand for? </a:t>
            </a:r>
            <a:r>
              <a:rPr lang="en-US" b="1" dirty="0"/>
              <a:t>Do: </a:t>
            </a:r>
            <a:r>
              <a:rPr lang="en-US" i="1" dirty="0"/>
              <a:t>Wait for responses via chat or hands raised</a:t>
            </a:r>
            <a:endParaRPr b="1" i="1" dirty="0"/>
          </a:p>
          <a:p>
            <a:r>
              <a:rPr lang="en-US" b="1" dirty="0"/>
              <a:t>CLICK and </a:t>
            </a:r>
            <a:r>
              <a:rPr b="1" dirty="0"/>
              <a:t>SAY</a:t>
            </a:r>
            <a:r>
              <a:rPr dirty="0"/>
              <a:t>: AFGE is a member of the American Federation of Labor and the Congress of Industrial Organizations (AFL- CIO, the largest federation of unions in the United States, made up of 56 national and international unions, together representing more than 12.5 million workers.</a:t>
            </a:r>
            <a:r>
              <a:rPr lang="en-US" dirty="0"/>
              <a:t> AFL’s mission is to advance social and economic justice in our nation by enabling working people to have a voice on the job, in government (hence our connection), and in their communities. And that is the area that really serves local leaders and members, because the AFL has many opportunities for all of us to connect on the local level, right where you all are. Let’s take a look at some of these opportunities. </a:t>
            </a:r>
          </a:p>
          <a:p>
            <a:endParaRPr dirty="0"/>
          </a:p>
          <a:p>
            <a:r>
              <a:rPr lang="en-US" b="1" dirty="0"/>
              <a:t>CLICK and READ all the points that come up. </a:t>
            </a:r>
            <a:endParaRPr dirty="0"/>
          </a:p>
        </p:txBody>
      </p:sp>
    </p:spTree>
    <p:extLst>
      <p:ext uri="{BB962C8B-B14F-4D97-AF65-F5344CB8AC3E}">
        <p14:creationId xmlns:p14="http://schemas.microsoft.com/office/powerpoint/2010/main" val="2899009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POP QUIZ TIME! We have been moving through a lot of content, so lets test our knowledge here. Raise your hand or use the chat box to respond. </a:t>
            </a:r>
          </a:p>
          <a:p>
            <a:endParaRPr lang="en-US" b="0" dirty="0"/>
          </a:p>
          <a:p>
            <a:r>
              <a:rPr lang="en-US" b="1" u="sng" dirty="0"/>
              <a:t>Possible Answers: </a:t>
            </a:r>
          </a:p>
          <a:p>
            <a:r>
              <a:rPr lang="en-US" b="0" dirty="0"/>
              <a:t>1. What is a reason for affiliating with the AFL-CIO?</a:t>
            </a:r>
          </a:p>
          <a:p>
            <a:r>
              <a:rPr lang="en-US" b="1" dirty="0"/>
              <a:t>A:  </a:t>
            </a:r>
            <a:r>
              <a:rPr lang="en-US" b="0" dirty="0"/>
              <a:t>We share a similar mission, vision and goals; We pay a per capita tax to the AFL-CIO; We join other national labor unions to work under this umbrella union to be more powerful and effective.</a:t>
            </a:r>
          </a:p>
          <a:p>
            <a:endParaRPr lang="en-US" b="0" dirty="0"/>
          </a:p>
          <a:p>
            <a:r>
              <a:rPr lang="en-US" b="0" dirty="0"/>
              <a:t>2. What happens at the National Convention?</a:t>
            </a:r>
          </a:p>
          <a:p>
            <a:r>
              <a:rPr lang="en-US" b="1" dirty="0"/>
              <a:t>A: </a:t>
            </a:r>
            <a:r>
              <a:rPr lang="en-US" b="0" dirty="0"/>
              <a:t>Laws and policies are adopted; Constitution is amended; Election of National President, Secretary-Treasure, and National Vice President for Women’s and Fair Practices; Per Capita Dues are established; Final court of review for members who feel they have not been treated fairly at lower levels of the union. </a:t>
            </a:r>
          </a:p>
          <a:p>
            <a:endParaRPr lang="en-US" b="0" dirty="0"/>
          </a:p>
          <a:p>
            <a:r>
              <a:rPr lang="en-US" b="0" dirty="0"/>
              <a:t>3. What three offices are elected at the District level?</a:t>
            </a:r>
          </a:p>
          <a:p>
            <a:r>
              <a:rPr lang="en-US" b="1" dirty="0"/>
              <a:t>A: </a:t>
            </a:r>
            <a:r>
              <a:rPr lang="en-US" b="0" dirty="0"/>
              <a:t>National Vice President, Fair Practices Coordinator, Women’s Coordinator</a:t>
            </a:r>
            <a:endParaRPr lang="en-US" b="1" dirty="0"/>
          </a:p>
          <a:p>
            <a:endParaRPr lang="en-US" b="0" dirty="0"/>
          </a:p>
        </p:txBody>
      </p:sp>
      <p:sp>
        <p:nvSpPr>
          <p:cNvPr id="4" name="Slide Number Placeholder 3"/>
          <p:cNvSpPr>
            <a:spLocks noGrp="1"/>
          </p:cNvSpPr>
          <p:nvPr>
            <p:ph type="sldNum" sz="quarter" idx="5"/>
          </p:nvPr>
        </p:nvSpPr>
        <p:spPr/>
        <p:txBody>
          <a:bodyPr/>
          <a:lstStyle/>
          <a:p>
            <a:fld id="{BD673388-2573-4842-B758-5C41653F168E}" type="slidenum">
              <a:rPr lang="en-US" smtClean="0"/>
              <a:t>22</a:t>
            </a:fld>
            <a:endParaRPr lang="en-US"/>
          </a:p>
        </p:txBody>
      </p:sp>
    </p:spTree>
    <p:extLst>
      <p:ext uri="{BB962C8B-B14F-4D97-AF65-F5344CB8AC3E}">
        <p14:creationId xmlns:p14="http://schemas.microsoft.com/office/powerpoint/2010/main" val="2423937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AFGE CONSTITUTION</a:t>
            </a:r>
            <a:endParaRPr lang="en-US" dirty="0"/>
          </a:p>
          <a:p>
            <a:r>
              <a:rPr lang="en-US" b="1" u="sng" dirty="0"/>
              <a:t>SAY: </a:t>
            </a:r>
            <a:endParaRPr lang="en-US" dirty="0"/>
          </a:p>
          <a:p>
            <a:r>
              <a:rPr lang="en-US" dirty="0"/>
              <a:t>As a leader in AFGE knowing what is in the AFGE Constitution is imperative because it sets forth the rules by which the union conducts its business. Our Constitution is THE framework for how this union operates. It is important to know that the AFGE Constitution is a living document. Any changes or amendments to the constitution are made by democratically elected delegates at the National Convention. </a:t>
            </a:r>
          </a:p>
          <a:p>
            <a:r>
              <a:rPr lang="en-US" dirty="0"/>
              <a:t> </a:t>
            </a:r>
          </a:p>
          <a:p>
            <a:r>
              <a:rPr lang="en-US" dirty="0"/>
              <a:t>Because the Constitution is so important, we will spend some time familiarizing ourselves with it in more detail. You all should have a copy of the Constitution in the Materials tab. Take a moment to start to open it up.  </a:t>
            </a:r>
          </a:p>
          <a:p>
            <a:endParaRPr lang="en-US" i="1"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644188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7000"/>
              </a:lnSpc>
              <a:spcAft>
                <a:spcPts val="816"/>
              </a:spcAft>
            </a:pPr>
            <a:r>
              <a:rPr lang="en-US" b="0" i="0" u="none" baseline="0" dirty="0"/>
              <a:t> </a:t>
            </a:r>
            <a:r>
              <a:rPr lang="en-US" b="1" dirty="0">
                <a:latin typeface="Arial Narrow" panose="020B0606020202030204" pitchFamily="34" charset="0"/>
                <a:ea typeface="Calibri" panose="020F0502020204030204" pitchFamily="34" charset="0"/>
                <a:cs typeface="Times New Roman" panose="02020603050405020304" pitchFamily="18" charset="0"/>
              </a:rPr>
              <a:t>AFGE NATIONAL CONSTITUTION (GROUP WORK)</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i="0" dirty="0">
                <a:latin typeface="Arial Narrow" panose="020B0606020202030204" pitchFamily="34" charset="0"/>
                <a:ea typeface="Calibri" panose="020F0502020204030204" pitchFamily="34" charset="0"/>
                <a:cs typeface="Times New Roman" panose="02020603050405020304" pitchFamily="18" charset="0"/>
              </a:rPr>
              <a:t>DO</a:t>
            </a:r>
            <a:r>
              <a:rPr lang="en-US" b="0" i="1" dirty="0">
                <a:latin typeface="Arial Narrow" panose="020B0606020202030204" pitchFamily="34" charset="0"/>
                <a:ea typeface="Calibri" panose="020F0502020204030204" pitchFamily="34" charset="0"/>
                <a:cs typeface="Times New Roman" panose="02020603050405020304" pitchFamily="18" charset="0"/>
              </a:rPr>
              <a:t>: READ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Summary: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AFGE National Constitution contains the rules and regulations adopted by the AFGE National Convention, which meets triennially.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AFGE National Constitution is the supreme governing document of the Federation. If a provision of a Council or Local constitution conflicts with the AFGE National Constitution, the conflicting provision may not be enforced.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AFGE National Constitution incorporates controlling laws, such as in Article XXIV, Section 8(c), regarding the bonding of all labor organizations required by law. The General Counsel’s Office reviews the Constitution and any proposed amendments prior to each National Convention to determine whether any provision or amendment might conflict.  In the event of any such conflict, the law must prevail.</a:t>
            </a:r>
          </a:p>
          <a:p>
            <a:endParaRPr lang="en-US" b="0" i="1" u="sng"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042887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FYI: </a:t>
            </a:r>
            <a:r>
              <a:rPr lang="en-US" i="1" dirty="0"/>
              <a:t>***THIS IS A CLASS ACTIVITY. BEST WAY TO DO THIS IS ASSIGN A QUESTION TO EACH CLASS MEMBER TO SAVE TIME. FOR SMALLER CLASSES ASSIGN MORE THAN ONE QUESTION. Give people a few moments to complete their assigned answer then bring them back to debrief. Answers are on the next two slide. Allow people to answer first then click to show them the correct answers*** </a:t>
            </a:r>
          </a:p>
          <a:p>
            <a:endParaRPr lang="en-US" dirty="0"/>
          </a:p>
          <a:p>
            <a:r>
              <a:rPr lang="en-US" b="1" dirty="0"/>
              <a:t>SAY: </a:t>
            </a:r>
            <a:r>
              <a:rPr lang="en-US" b="0" dirty="0"/>
              <a:t>Let’s crack open the Constitution to review some of the contents. Here are the directions. </a:t>
            </a:r>
          </a:p>
        </p:txBody>
      </p:sp>
      <p:sp>
        <p:nvSpPr>
          <p:cNvPr id="4" name="Slide Number Placeholder 3"/>
          <p:cNvSpPr>
            <a:spLocks noGrp="1"/>
          </p:cNvSpPr>
          <p:nvPr>
            <p:ph type="sldNum" sz="quarter" idx="10"/>
          </p:nvPr>
        </p:nvSpPr>
        <p:spPr/>
        <p:txBody>
          <a:bodyPr/>
          <a:lstStyle/>
          <a:p>
            <a:fld id="{BD673388-2573-4842-B758-5C41653F168E}" type="slidenum">
              <a:rPr lang="en-US" smtClean="0"/>
              <a:t>25</a:t>
            </a:fld>
            <a:endParaRPr lang="en-US"/>
          </a:p>
        </p:txBody>
      </p:sp>
    </p:spTree>
    <p:extLst>
      <p:ext uri="{BB962C8B-B14F-4D97-AF65-F5344CB8AC3E}">
        <p14:creationId xmlns:p14="http://schemas.microsoft.com/office/powerpoint/2010/main" val="267820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t>
            </a:r>
            <a:r>
              <a:rPr lang="en-US" dirty="0"/>
              <a:t>Ask the participant to share their answers then click to show the correct answers to each question. </a:t>
            </a:r>
          </a:p>
        </p:txBody>
      </p:sp>
      <p:sp>
        <p:nvSpPr>
          <p:cNvPr id="4" name="Slide Number Placeholder 3"/>
          <p:cNvSpPr>
            <a:spLocks noGrp="1"/>
          </p:cNvSpPr>
          <p:nvPr>
            <p:ph type="sldNum" sz="quarter" idx="5"/>
          </p:nvPr>
        </p:nvSpPr>
        <p:spPr/>
        <p:txBody>
          <a:bodyPr/>
          <a:lstStyle/>
          <a:p>
            <a:fld id="{BD673388-2573-4842-B758-5C41653F168E}" type="slidenum">
              <a:rPr lang="en-US" smtClean="0"/>
              <a:t>26</a:t>
            </a:fld>
            <a:endParaRPr lang="en-US"/>
          </a:p>
        </p:txBody>
      </p:sp>
    </p:spTree>
    <p:extLst>
      <p:ext uri="{BB962C8B-B14F-4D97-AF65-F5344CB8AC3E}">
        <p14:creationId xmlns:p14="http://schemas.microsoft.com/office/powerpoint/2010/main" val="1718506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DO: </a:t>
            </a:r>
            <a:r>
              <a:rPr kumimoji="0" lang="en-US" sz="1200" b="0" i="0" u="none" strike="noStrike" kern="1200" cap="none" spc="0" normalizeH="0" baseline="0" noProof="0" dirty="0">
                <a:ln>
                  <a:noFill/>
                </a:ln>
                <a:solidFill>
                  <a:prstClr val="black"/>
                </a:solidFill>
                <a:effectLst/>
                <a:uLnTx/>
                <a:uFillTx/>
                <a:latin typeface="+mn-lt"/>
                <a:ea typeface="+mn-ea"/>
                <a:cs typeface="+mn-cs"/>
              </a:rPr>
              <a:t>Ask the participant to share their answers then click to show the correct answers to each question. </a:t>
            </a:r>
          </a:p>
          <a:p>
            <a:endParaRPr lang="en-US" dirty="0"/>
          </a:p>
        </p:txBody>
      </p:sp>
      <p:sp>
        <p:nvSpPr>
          <p:cNvPr id="4" name="Slide Number Placeholder 3"/>
          <p:cNvSpPr>
            <a:spLocks noGrp="1"/>
          </p:cNvSpPr>
          <p:nvPr>
            <p:ph type="sldNum" sz="quarter" idx="5"/>
          </p:nvPr>
        </p:nvSpPr>
        <p:spPr/>
        <p:txBody>
          <a:bodyPr/>
          <a:lstStyle/>
          <a:p>
            <a:fld id="{BD673388-2573-4842-B758-5C41653F168E}" type="slidenum">
              <a:rPr lang="en-US" smtClean="0"/>
              <a:t>27</a:t>
            </a:fld>
            <a:endParaRPr lang="en-US"/>
          </a:p>
        </p:txBody>
      </p:sp>
    </p:spTree>
    <p:extLst>
      <p:ext uri="{BB962C8B-B14F-4D97-AF65-F5344CB8AC3E}">
        <p14:creationId xmlns:p14="http://schemas.microsoft.com/office/powerpoint/2010/main" val="3379817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7000"/>
              </a:lnSpc>
              <a:spcAft>
                <a:spcPts val="816"/>
              </a:spcAft>
            </a:pPr>
            <a:r>
              <a:rPr lang="en-US" b="1" dirty="0">
                <a:latin typeface="Arial Narrow" panose="020B0606020202030204" pitchFamily="34" charset="0"/>
                <a:ea typeface="Calibri" panose="020F0502020204030204" pitchFamily="34" charset="0"/>
                <a:cs typeface="Times New Roman" panose="02020603050405020304" pitchFamily="18" charset="0"/>
              </a:rPr>
              <a:t>LEGAL FRAMEWORK FOR AFGE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As a union that represents Federal and Local Government workers, there are a certain set of Federal laws that directly relate to how we operate and the work that we do. In this next section, we will talk through three of these laws very briefly to start to get a better understanding of those laws.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53956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16"/>
              </a:spcAft>
            </a:pPr>
            <a:r>
              <a:rPr lang="en-US" b="1" u="none" dirty="0">
                <a:latin typeface="Arial Narrow" panose="020B0606020202030204" pitchFamily="34" charset="0"/>
                <a:ea typeface="Calibri" panose="020F0502020204030204" pitchFamily="34" charset="0"/>
                <a:cs typeface="Times New Roman" panose="02020603050405020304" pitchFamily="18" charset="0"/>
              </a:rPr>
              <a:t>SAY:</a:t>
            </a:r>
            <a:r>
              <a:rPr lang="en-US" b="1" u="none"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Arial Narrow" panose="020B0606020202030204" pitchFamily="34" charset="0"/>
                <a:ea typeface="Calibri" panose="020F0502020204030204" pitchFamily="34" charset="0"/>
                <a:cs typeface="Times New Roman" panose="02020603050405020304" pitchFamily="18" charset="0"/>
              </a:rPr>
              <a:t>We can spend an entire full day training alone on labor law and still wouldn’t scratch the surface. But for this orientation, we will discuss these three. </a:t>
            </a:r>
          </a:p>
          <a:p>
            <a:pPr>
              <a:lnSpc>
                <a:spcPct val="107000"/>
              </a:lnSpc>
              <a:spcAft>
                <a:spcPts val="816"/>
              </a:spcAft>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dirty="0">
                <a:latin typeface="Arial Narrow" panose="020B0606020202030204" pitchFamily="34" charset="0"/>
                <a:ea typeface="Calibri" panose="020F0502020204030204" pitchFamily="34" charset="0"/>
                <a:cs typeface="Times New Roman" panose="02020603050405020304" pitchFamily="18" charset="0"/>
              </a:rPr>
              <a:t>DO: </a:t>
            </a:r>
            <a:r>
              <a:rPr lang="en-US" dirty="0">
                <a:latin typeface="Arial Narrow" panose="020B0606020202030204" pitchFamily="34" charset="0"/>
                <a:ea typeface="Calibri" panose="020F0502020204030204" pitchFamily="34" charset="0"/>
                <a:cs typeface="Times New Roman" panose="02020603050405020304" pitchFamily="18" charset="0"/>
              </a:rPr>
              <a:t>Read slide. </a:t>
            </a:r>
          </a:p>
          <a:p>
            <a:endParaRPr lang="en-US" altLang="en-US" b="1" u="sng" baseline="0"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A39AB041-E6A0-421C-9D3F-63738B5299DB}" type="slidenum">
              <a:rPr lang="en-US" altLang="en-US">
                <a:solidFill>
                  <a:prstClr val="black"/>
                </a:solidFill>
                <a:latin typeface="Arial" panose="020B0604020202020204" pitchFamily="34" charset="0"/>
              </a:rPr>
              <a:pPr defTabSz="933237">
                <a:spcBef>
                  <a:spcPct val="0"/>
                </a:spcBef>
                <a:defRPr/>
              </a:pPr>
              <a:t>29</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626447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lstStyle/>
          <a:p>
            <a:r>
              <a:rPr lang="en-US" b="1" i="1" dirty="0"/>
              <a:t>DO: </a:t>
            </a:r>
            <a:r>
              <a:rPr lang="en-US" i="1" dirty="0"/>
              <a:t>READ SLIDE TO REVIEW WHAT TOPICS WILL BE COVERED IN TODAY’S SESSION</a:t>
            </a:r>
          </a:p>
        </p:txBody>
      </p:sp>
    </p:spTree>
    <p:extLst>
      <p:ext uri="{BB962C8B-B14F-4D97-AF65-F5344CB8AC3E}">
        <p14:creationId xmlns:p14="http://schemas.microsoft.com/office/powerpoint/2010/main" val="3546233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SAY</a:t>
            </a:r>
            <a:r>
              <a:rPr lang="en-US" altLang="en-US" b="1" baseline="0" dirty="0"/>
              <a:t>: </a:t>
            </a:r>
            <a:r>
              <a:rPr lang="en-US" altLang="en-US" b="0" baseline="0" dirty="0"/>
              <a:t>First and foremost here are t</a:t>
            </a:r>
            <a:r>
              <a:rPr lang="en-US" altLang="en-US" b="0" dirty="0"/>
              <a:t>he </a:t>
            </a:r>
            <a:r>
              <a:rPr lang="en-US" altLang="en-US" dirty="0"/>
              <a:t>agencies responsible for enforcing the LMRDA, CSRA, and DC Labor Relations Law are as follows: the U.S. Department of Labor, Office of Labor Management Standards (DOL, OLMS),   Federal Labor Relations Authority (FLRA), and, for DC Government Employees only, the Public Employee Relations Board (PERB). OK, lets continue to discuss, in a little more detail some of the key areas of LMRDA, The</a:t>
            </a:r>
            <a:r>
              <a:rPr lang="en-US" altLang="en-US" baseline="0" dirty="0"/>
              <a:t> Statue and The </a:t>
            </a:r>
            <a:r>
              <a:rPr lang="en-US" altLang="en-US" dirty="0"/>
              <a:t>Standards of Conduct 29 CFR. </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34429B-D7A3-4577-8600-00409370271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8670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First up, is the LMRDA</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771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FYI***(THIS SLIDE HAS ANIMATIONS)***</a:t>
            </a:r>
          </a:p>
          <a:p>
            <a:pPr>
              <a:lnSpc>
                <a:spcPct val="107000"/>
              </a:lnSpc>
              <a:spcAft>
                <a:spcPts val="816"/>
              </a:spcAft>
            </a:pPr>
            <a:endParaRPr lang="en-US" b="0" u="none" dirty="0">
              <a:latin typeface="Arial Narrow" panose="020B0606020202030204" pitchFamily="34" charset="0"/>
              <a:ea typeface="Calibri" panose="020F0502020204030204" pitchFamily="34" charset="0"/>
              <a:cs typeface="Times New Roman" panose="02020603050405020304" pitchFamily="18" charset="0"/>
            </a:endParaRPr>
          </a:p>
          <a:p>
            <a:pPr marL="171450" indent="-171450">
              <a:lnSpc>
                <a:spcPct val="107000"/>
              </a:lnSpc>
              <a:spcAft>
                <a:spcPts val="816"/>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Federal law…. </a:t>
            </a:r>
            <a:r>
              <a:rPr lang="en-US" b="0" i="1" u="none" dirty="0">
                <a:latin typeface="Arial Narrow" panose="020B0606020202030204" pitchFamily="34" charset="0"/>
                <a:ea typeface="Calibri" panose="020F0502020204030204" pitchFamily="34" charset="0"/>
                <a:cs typeface="Times New Roman" panose="02020603050405020304" pitchFamily="18" charset="0"/>
              </a:rPr>
              <a:t>(read from slide)</a:t>
            </a:r>
          </a:p>
          <a:p>
            <a:pPr marL="171450" indent="-171450">
              <a:lnSpc>
                <a:spcPct val="107000"/>
              </a:lnSpc>
              <a:spcAft>
                <a:spcPts val="816"/>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Established in 1959. </a:t>
            </a:r>
            <a:r>
              <a:rPr lang="en-US" b="1" i="1" u="none" dirty="0">
                <a:latin typeface="Arial Narrow" panose="020B0606020202030204" pitchFamily="34" charset="0"/>
                <a:ea typeface="Calibri" panose="020F0502020204030204" pitchFamily="34" charset="0"/>
                <a:cs typeface="Times New Roman" panose="02020603050405020304" pitchFamily="18" charset="0"/>
              </a:rPr>
              <a:t>ASK: </a:t>
            </a:r>
            <a:r>
              <a:rPr lang="en-US" b="0" u="none" dirty="0">
                <a:latin typeface="Arial Narrow" panose="020B0606020202030204" pitchFamily="34" charset="0"/>
                <a:ea typeface="Calibri" panose="020F0502020204030204" pitchFamily="34" charset="0"/>
                <a:cs typeface="Times New Roman" panose="02020603050405020304" pitchFamily="18" charset="0"/>
              </a:rPr>
              <a:t>What was happening in 1959 that might have influenced the creation of labor laws? (Possible answers: </a:t>
            </a:r>
          </a:p>
          <a:p>
            <a:pPr marL="171450" indent="-171450">
              <a:lnSpc>
                <a:spcPct val="107000"/>
              </a:lnSpc>
              <a:spcAft>
                <a:spcPts val="816"/>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Established to regulate…(read from slide)</a:t>
            </a:r>
          </a:p>
          <a:p>
            <a:pPr marL="171450" indent="-171450">
              <a:lnSpc>
                <a:spcPct val="107000"/>
              </a:lnSpc>
              <a:spcAft>
                <a:spcPts val="816"/>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Established the rules…(read from slide)</a:t>
            </a:r>
          </a:p>
          <a:p>
            <a:pPr marL="171450" indent="-171450">
              <a:lnSpc>
                <a:spcPct val="107000"/>
              </a:lnSpc>
              <a:spcAft>
                <a:spcPts val="816"/>
              </a:spcAft>
              <a:buFont typeface="Arial" panose="020B0604020202020204" pitchFamily="34" charset="0"/>
              <a:buChar char="•"/>
            </a:pPr>
            <a:r>
              <a:rPr lang="en-US" b="1" i="1" u="none" dirty="0">
                <a:latin typeface="Arial Narrow" panose="020B0606020202030204" pitchFamily="34" charset="0"/>
                <a:ea typeface="Calibri" panose="020F0502020204030204" pitchFamily="34" charset="0"/>
                <a:cs typeface="Times New Roman" panose="02020603050405020304" pitchFamily="18" charset="0"/>
              </a:rPr>
              <a:t>(Animation HERE) CLICK for POP UP and briefly skim over</a:t>
            </a:r>
          </a:p>
          <a:p>
            <a:pPr marL="171450" indent="-171450">
              <a:lnSpc>
                <a:spcPct val="107000"/>
              </a:lnSpc>
              <a:spcAft>
                <a:spcPts val="816"/>
              </a:spcAft>
              <a:buFont typeface="Arial" panose="020B0604020202020204" pitchFamily="34" charset="0"/>
              <a:buChar char="•"/>
            </a:pPr>
            <a:r>
              <a:rPr lang="en-US" b="1" i="1" u="none" dirty="0">
                <a:latin typeface="Arial Narrow" panose="020B0606020202030204" pitchFamily="34" charset="0"/>
                <a:ea typeface="Calibri" panose="020F0502020204030204" pitchFamily="34" charset="0"/>
                <a:cs typeface="Times New Roman" panose="02020603050405020304" pitchFamily="18" charset="0"/>
              </a:rPr>
              <a:t>CLICK and say: </a:t>
            </a:r>
            <a:r>
              <a:rPr lang="en-US" b="0" i="0" u="none" dirty="0">
                <a:latin typeface="Arial Narrow" panose="020B0606020202030204" pitchFamily="34" charset="0"/>
                <a:ea typeface="Calibri" panose="020F0502020204030204" pitchFamily="34" charset="0"/>
                <a:cs typeface="Times New Roman" panose="02020603050405020304" pitchFamily="18" charset="0"/>
              </a:rPr>
              <a:t>OLMS….(read from slide)</a:t>
            </a:r>
          </a:p>
          <a:p>
            <a:pPr>
              <a:lnSpc>
                <a:spcPct val="107000"/>
              </a:lnSpc>
              <a:spcAft>
                <a:spcPts val="816"/>
              </a:spcAft>
            </a:pPr>
            <a:endParaRPr lang="en-US" b="1" u="sng" dirty="0">
              <a:latin typeface="Arial Narrow" panose="020B0606020202030204" pitchFamily="34" charset="0"/>
              <a:ea typeface="Calibri" panose="020F0502020204030204" pitchFamily="34" charset="0"/>
              <a:cs typeface="Times New Roman" panose="02020603050405020304" pitchFamily="18" charset="0"/>
            </a:endParaRPr>
          </a:p>
          <a:p>
            <a:endParaRPr lang="en-US" altLang="en-US" b="1" u="sng" baseline="0"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3237" rtl="0" eaLnBrk="1" fontAlgn="auto" latinLnBrk="0" hangingPunct="1">
              <a:lnSpc>
                <a:spcPct val="100000"/>
              </a:lnSpc>
              <a:spcBef>
                <a:spcPct val="0"/>
              </a:spcBef>
              <a:spcAft>
                <a:spcPts val="0"/>
              </a:spcAft>
              <a:buClrTx/>
              <a:buSzTx/>
              <a:buFontTx/>
              <a:buNone/>
              <a:tabLst/>
              <a:defRPr/>
            </a:pPr>
            <a:fld id="{A39AB041-E6A0-421C-9D3F-63738B5299D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33237" rtl="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2987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highlight>
                  <a:srgbClr val="FFFF00"/>
                </a:highlight>
                <a:uLnTx/>
                <a:uFillTx/>
                <a:latin typeface="+mn-lt"/>
                <a:ea typeface="+mn-ea"/>
                <a:cs typeface="+mn-cs"/>
              </a:rPr>
              <a:t>FYI</a:t>
            </a: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***(THIS SLIDE HAS ANIMATIONS)***</a:t>
            </a:r>
          </a:p>
          <a:p>
            <a:pPr>
              <a:lnSpc>
                <a:spcPct val="107000"/>
              </a:lnSpc>
              <a:spcAft>
                <a:spcPts val="816"/>
              </a:spcAft>
            </a:pPr>
            <a:endParaRPr lang="en-US" b="1" u="sng"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a:t>
            </a:r>
          </a:p>
          <a:p>
            <a:pPr marL="171450" indent="-171450">
              <a:lnSpc>
                <a:spcPct val="107000"/>
              </a:lnSpc>
              <a:spcAft>
                <a:spcPts val="816"/>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Protect the rights</a:t>
            </a:r>
            <a:r>
              <a:rPr lang="en-US" b="0" i="1" u="none" dirty="0">
                <a:latin typeface="Arial Narrow" panose="020B0606020202030204" pitchFamily="34" charset="0"/>
                <a:ea typeface="Calibri" panose="020F0502020204030204" pitchFamily="34" charset="0"/>
                <a:cs typeface="Times New Roman" panose="02020603050405020304" pitchFamily="18" charset="0"/>
              </a:rPr>
              <a:t>….(read slide)</a:t>
            </a:r>
          </a:p>
          <a:p>
            <a:pPr marL="171450" indent="-171450">
              <a:lnSpc>
                <a:spcPct val="107000"/>
              </a:lnSpc>
              <a:spcAft>
                <a:spcPts val="816"/>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Bill of Rights</a:t>
            </a:r>
          </a:p>
          <a:p>
            <a:pPr marL="171450" indent="-171450">
              <a:lnSpc>
                <a:spcPct val="107000"/>
              </a:lnSpc>
              <a:spcAft>
                <a:spcPts val="816"/>
              </a:spcAft>
              <a:buFont typeface="Arial" panose="020B0604020202020204" pitchFamily="34" charset="0"/>
              <a:buChar char="•"/>
            </a:pPr>
            <a:r>
              <a:rPr lang="en-US" b="1" i="1" u="none" dirty="0">
                <a:latin typeface="Arial Narrow" panose="020B0606020202030204" pitchFamily="34" charset="0"/>
                <a:ea typeface="Calibri" panose="020F0502020204030204" pitchFamily="34" charset="0"/>
                <a:cs typeface="Times New Roman" panose="02020603050405020304" pitchFamily="18" charset="0"/>
              </a:rPr>
              <a:t>(Animation HERE) CLICK and Read from the Pop Up</a:t>
            </a:r>
          </a:p>
          <a:p>
            <a:pPr marL="171450" indent="-171450">
              <a:lnSpc>
                <a:spcPct val="107000"/>
              </a:lnSpc>
              <a:spcAft>
                <a:spcPts val="816"/>
              </a:spcAft>
              <a:buFont typeface="Arial" panose="020B0604020202020204" pitchFamily="34" charset="0"/>
              <a:buChar char="•"/>
            </a:pPr>
            <a:r>
              <a:rPr lang="en-US" b="1" u="none" dirty="0">
                <a:latin typeface="Arial Narrow" panose="020B0606020202030204" pitchFamily="34" charset="0"/>
                <a:ea typeface="Calibri" panose="020F0502020204030204" pitchFamily="34" charset="0"/>
                <a:cs typeface="Times New Roman" panose="02020603050405020304" pitchFamily="18" charset="0"/>
              </a:rPr>
              <a:t>CLICK and Read: </a:t>
            </a:r>
            <a:r>
              <a:rPr lang="en-US" b="0" u="none" dirty="0">
                <a:latin typeface="Arial Narrow" panose="020B0606020202030204" pitchFamily="34" charset="0"/>
                <a:ea typeface="Calibri" panose="020F0502020204030204" pitchFamily="34" charset="0"/>
                <a:cs typeface="Times New Roman" panose="02020603050405020304" pitchFamily="18" charset="0"/>
              </a:rPr>
              <a:t>Provide for the….</a:t>
            </a:r>
          </a:p>
          <a:p>
            <a:pPr marL="171450" indent="-171450">
              <a:lnSpc>
                <a:spcPct val="107000"/>
              </a:lnSpc>
              <a:spcAft>
                <a:spcPts val="816"/>
              </a:spcAft>
              <a:buFont typeface="Arial" panose="020B0604020202020204" pitchFamily="34" charset="0"/>
              <a:buChar cha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CLICK and Read: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Prevent abuses…</a:t>
            </a:r>
          </a:p>
          <a:p>
            <a:pPr marL="171450" indent="-171450">
              <a:lnSpc>
                <a:spcPct val="107000"/>
              </a:lnSpc>
              <a:spcAft>
                <a:spcPts val="816"/>
              </a:spcAft>
              <a:buFont typeface="Arial" panose="020B0604020202020204" pitchFamily="34" charset="0"/>
              <a:buChar cha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CLICK and Read: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Provide standards…</a:t>
            </a:r>
            <a:endParaRPr lang="en-US" b="0" u="none" dirty="0">
              <a:latin typeface="Arial Narrow" panose="020B0606020202030204" pitchFamily="34" charset="0"/>
              <a:ea typeface="Calibri" panose="020F0502020204030204" pitchFamily="34" charset="0"/>
              <a:cs typeface="Times New Roman" panose="02020603050405020304" pitchFamily="18" charset="0"/>
            </a:endParaRPr>
          </a:p>
          <a:p>
            <a:pPr marL="0" indent="0">
              <a:lnSpc>
                <a:spcPct val="107000"/>
              </a:lnSpc>
              <a:spcAft>
                <a:spcPts val="816"/>
              </a:spcAft>
              <a:buFont typeface="Arial" panose="020B0604020202020204" pitchFamily="34" charset="0"/>
              <a:buNone/>
            </a:pPr>
            <a:endParaRPr lang="en-US" b="0" u="none" dirty="0">
              <a:latin typeface="Arial Narrow" panose="020B0606020202030204" pitchFamily="34" charset="0"/>
              <a:ea typeface="Calibri" panose="020F0502020204030204" pitchFamily="34" charset="0"/>
              <a:cs typeface="Times New Roman" panose="02020603050405020304" pitchFamily="18" charset="0"/>
            </a:endParaRPr>
          </a:p>
          <a:p>
            <a:pPr marL="171450" indent="-171450">
              <a:lnSpc>
                <a:spcPct val="107000"/>
              </a:lnSpc>
              <a:spcAft>
                <a:spcPts val="816"/>
              </a:spcAft>
              <a:buFont typeface="Arial" panose="020B0604020202020204" pitchFamily="34" charset="0"/>
              <a:buChar char="•"/>
            </a:pPr>
            <a:endParaRPr lang="en-US" b="1" u="none"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A39AB041-E6A0-421C-9D3F-63738B5299DB}" type="slidenum">
              <a:rPr lang="en-US" altLang="en-US">
                <a:solidFill>
                  <a:prstClr val="black"/>
                </a:solidFill>
                <a:latin typeface="Arial" panose="020B0604020202020204" pitchFamily="34" charset="0"/>
              </a:rPr>
              <a:pPr defTabSz="933237">
                <a:spcBef>
                  <a:spcPct val="0"/>
                </a:spcBef>
                <a:defRPr/>
              </a:pPr>
              <a:t>33</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621481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FYI***(THIS SLIDE HAS ANIMATIONS)***</a:t>
            </a:r>
          </a:p>
          <a:p>
            <a:pPr>
              <a:lnSpc>
                <a:spcPct val="107000"/>
              </a:lnSpc>
              <a:spcAft>
                <a:spcPts val="816"/>
              </a:spcAft>
            </a:pPr>
            <a:endParaRPr lang="en-US" b="1" u="sng"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b="1" u="sng"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CLICK and Read each point that pops up on this slide.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A39AB041-E6A0-421C-9D3F-63738B5299DB}" type="slidenum">
              <a:rPr lang="en-US" altLang="en-US">
                <a:solidFill>
                  <a:prstClr val="black"/>
                </a:solidFill>
                <a:latin typeface="Arial" panose="020B0604020202020204" pitchFamily="34" charset="0"/>
              </a:rPr>
              <a:pPr defTabSz="933237">
                <a:spcBef>
                  <a:spcPct val="0"/>
                </a:spcBef>
                <a:defRPr/>
              </a:pPr>
              <a:t>34</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4207853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Civil Service Reform Act of 1978</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423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a:t>
            </a:r>
            <a:r>
              <a:rPr lang="en-US" b="1" u="none" dirty="0">
                <a:latin typeface="Arial Narrow" panose="020B0606020202030204" pitchFamily="34" charset="0"/>
                <a:ea typeface="Calibri" panose="020F0502020204030204" pitchFamily="34" charset="0"/>
                <a:cs typeface="Times New Roman" panose="02020603050405020304" pitchFamily="18" charset="0"/>
              </a:rPr>
              <a:t>: </a:t>
            </a:r>
            <a:r>
              <a:rPr lang="en-US" dirty="0">
                <a:latin typeface="Arial Narrow" panose="020B0606020202030204" pitchFamily="34" charset="0"/>
                <a:ea typeface="Calibri" panose="020F0502020204030204" pitchFamily="34" charset="0"/>
                <a:cs typeface="Times New Roman" panose="02020603050405020304" pitchFamily="18" charset="0"/>
              </a:rPr>
              <a:t>Overall the Standards of Conduct addresses these things </a:t>
            </a:r>
            <a:r>
              <a:rPr lang="en-US" b="1" dirty="0">
                <a:latin typeface="Arial Narrow" panose="020B0606020202030204" pitchFamily="34" charset="0"/>
                <a:ea typeface="Calibri" panose="020F0502020204030204" pitchFamily="34" charset="0"/>
                <a:cs typeface="Times New Roman" panose="02020603050405020304" pitchFamily="18" charset="0"/>
              </a:rPr>
              <a:t>DO: </a:t>
            </a:r>
            <a:r>
              <a:rPr lang="en-US" dirty="0">
                <a:latin typeface="Arial Narrow" panose="020B0606020202030204" pitchFamily="34" charset="0"/>
                <a:ea typeface="Calibri" panose="020F0502020204030204" pitchFamily="34" charset="0"/>
                <a:cs typeface="Times New Roman" panose="02020603050405020304" pitchFamily="18" charset="0"/>
              </a:rPr>
              <a:t>(Read slide).</a:t>
            </a:r>
            <a:r>
              <a:rPr lang="en-US" b="1"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defRPr/>
            </a:pPr>
            <a:endParaRPr lang="en-US"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82625B90-6D9B-4A41-8519-CA8494FDFF06}" type="slidenum">
              <a:rPr lang="en-US" altLang="en-US">
                <a:solidFill>
                  <a:prstClr val="black"/>
                </a:solidFill>
              </a:rPr>
              <a:pPr defTabSz="933237">
                <a:defRPr/>
              </a:pPr>
              <a:t>36</a:t>
            </a:fld>
            <a:endParaRPr lang="en-US" altLang="en-US">
              <a:solidFill>
                <a:prstClr val="black"/>
              </a:solidFill>
            </a:endParaRPr>
          </a:p>
        </p:txBody>
      </p:sp>
    </p:spTree>
    <p:extLst>
      <p:ext uri="{BB962C8B-B14F-4D97-AF65-F5344CB8AC3E}">
        <p14:creationId xmlns:p14="http://schemas.microsoft.com/office/powerpoint/2010/main" val="3579247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FYI***(THIS SLIDE HAS ANIMATIONS)***</a:t>
            </a:r>
          </a:p>
          <a:p>
            <a:pPr>
              <a:lnSpc>
                <a:spcPct val="107000"/>
              </a:lnSpc>
              <a:spcAft>
                <a:spcPts val="816"/>
              </a:spcAft>
            </a:pPr>
            <a:endParaRPr lang="en-US" b="1" u="sng"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DO:</a:t>
            </a:r>
            <a:r>
              <a:rPr lang="en-US" b="0" i="1" u="sng" dirty="0">
                <a:latin typeface="Arial Narrow" panose="020B0606020202030204" pitchFamily="34" charset="0"/>
                <a:ea typeface="Calibri" panose="020F0502020204030204" pitchFamily="34" charset="0"/>
                <a:cs typeface="Times New Roman" panose="02020603050405020304" pitchFamily="18" charset="0"/>
              </a:rPr>
              <a:t> </a:t>
            </a:r>
            <a:r>
              <a:rPr lang="en-US" b="0" i="1" u="none" dirty="0">
                <a:latin typeface="Arial Narrow" panose="020B0606020202030204" pitchFamily="34" charset="0"/>
                <a:ea typeface="Calibri" panose="020F0502020204030204" pitchFamily="34" charset="0"/>
                <a:cs typeface="Times New Roman" panose="02020603050405020304" pitchFamily="18" charset="0"/>
              </a:rPr>
              <a:t>Read the points that are on the slide. </a:t>
            </a:r>
          </a:p>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CLICK and SAY: </a:t>
            </a:r>
            <a:r>
              <a:rPr lang="en-US" b="0" u="none" dirty="0">
                <a:latin typeface="Arial Narrow" panose="020B0606020202030204" pitchFamily="34" charset="0"/>
                <a:ea typeface="Calibri" panose="020F0502020204030204" pitchFamily="34" charset="0"/>
                <a:cs typeface="Times New Roman" panose="02020603050405020304" pitchFamily="18" charset="0"/>
              </a:rPr>
              <a:t>Here are some of the things that are covered in the Standards of Conduct. </a:t>
            </a:r>
            <a:r>
              <a:rPr lang="en-US" b="1" u="none" dirty="0">
                <a:latin typeface="Arial Narrow" panose="020B0606020202030204" pitchFamily="34" charset="0"/>
                <a:ea typeface="Calibri" panose="020F0502020204030204" pitchFamily="34" charset="0"/>
                <a:cs typeface="Times New Roman" panose="02020603050405020304" pitchFamily="18" charset="0"/>
              </a:rPr>
              <a:t>DO: </a:t>
            </a:r>
            <a:r>
              <a:rPr lang="en-US" b="0" i="1" u="none" dirty="0">
                <a:latin typeface="Arial Narrow" panose="020B0606020202030204" pitchFamily="34" charset="0"/>
                <a:ea typeface="Calibri" panose="020F0502020204030204" pitchFamily="34" charset="0"/>
                <a:cs typeface="Times New Roman" panose="02020603050405020304" pitchFamily="18" charset="0"/>
              </a:rPr>
              <a:t>Read points </a:t>
            </a:r>
          </a:p>
          <a:p>
            <a:pPr>
              <a:lnSpc>
                <a:spcPct val="107000"/>
              </a:lnSpc>
              <a:spcAft>
                <a:spcPts val="816"/>
              </a:spcAft>
            </a:pPr>
            <a:r>
              <a:rPr lang="en-US" b="1" i="0" u="none" dirty="0">
                <a:latin typeface="Arial Narrow" panose="020B0606020202030204" pitchFamily="34" charset="0"/>
                <a:cs typeface="Times New Roman" panose="02020603050405020304" pitchFamily="18" charset="0"/>
              </a:rPr>
              <a:t>(Animation HERE) CLICK and SAY: </a:t>
            </a:r>
            <a:r>
              <a:rPr lang="en-US" b="0" i="0" u="none" dirty="0">
                <a:latin typeface="Arial Narrow" panose="020B0606020202030204" pitchFamily="34" charset="0"/>
                <a:cs typeface="Times New Roman" panose="02020603050405020304" pitchFamily="18" charset="0"/>
              </a:rPr>
              <a:t>So, what does it say regarding Removal of Officers/Discipline? Lets take a quick look. </a:t>
            </a:r>
            <a:r>
              <a:rPr lang="en-US" b="1" i="0" u="none" dirty="0">
                <a:latin typeface="Arial Narrow" panose="020B0606020202030204" pitchFamily="34" charset="0"/>
                <a:cs typeface="Times New Roman" panose="02020603050405020304" pitchFamily="18" charset="0"/>
              </a:rPr>
              <a:t>Do: </a:t>
            </a:r>
            <a:r>
              <a:rPr lang="en-US" b="0" i="0" u="none" dirty="0">
                <a:latin typeface="Arial Narrow" panose="020B0606020202030204" pitchFamily="34" charset="0"/>
                <a:cs typeface="Times New Roman" panose="02020603050405020304" pitchFamily="18" charset="0"/>
              </a:rPr>
              <a:t>Read over the content in the </a:t>
            </a:r>
            <a:r>
              <a:rPr lang="en-US" b="0" i="0" u="none" dirty="0" err="1">
                <a:latin typeface="Arial Narrow" panose="020B0606020202030204" pitchFamily="34" charset="0"/>
                <a:cs typeface="Times New Roman" panose="02020603050405020304" pitchFamily="18" charset="0"/>
              </a:rPr>
              <a:t>PopUp</a:t>
            </a:r>
            <a:endParaRPr lang="en-US" b="0" i="0" u="none" dirty="0">
              <a:latin typeface="Arial Narrow" panose="020B0606020202030204" pitchFamily="34" charset="0"/>
              <a:cs typeface="Times New Roman" panose="02020603050405020304" pitchFamily="18" charset="0"/>
            </a:endParaRPr>
          </a:p>
          <a:p>
            <a:pPr>
              <a:lnSpc>
                <a:spcPct val="107000"/>
              </a:lnSpc>
              <a:spcAft>
                <a:spcPts val="816"/>
              </a:spcAft>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rPr>
              <a:t>(Animation HERE) CLICK and SAY: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rPr>
              <a:t>Adequate Procedure, let’s look at what that means</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rPr>
              <a:t>. Do: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rPr>
              <a:t>Read over the content in the </a:t>
            </a: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Times New Roman" panose="02020603050405020304" pitchFamily="18" charset="0"/>
              </a:rPr>
              <a:t>PopUp</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endParaRPr>
          </a:p>
          <a:p>
            <a:pPr>
              <a:lnSpc>
                <a:spcPct val="107000"/>
              </a:lnSpc>
              <a:spcAft>
                <a:spcPts val="816"/>
              </a:spcAft>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rPr>
              <a:t>(Animation HERE) CLICK and SAY: </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rPr>
              <a:t>Another key area to highlight here is Prohibitions against Certain Discipline. </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rPr>
              <a:t>DO: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Times New Roman" panose="02020603050405020304" pitchFamily="18" charset="0"/>
              </a:rPr>
              <a:t>Read Slide</a:t>
            </a:r>
            <a:endParaRPr lang="en-US" b="0" i="1" u="none"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82625B90-6D9B-4A41-8519-CA8494FDFF06}" type="slidenum">
              <a:rPr lang="en-US" altLang="en-US">
                <a:solidFill>
                  <a:prstClr val="black"/>
                </a:solidFill>
              </a:rPr>
              <a:pPr defTabSz="933237">
                <a:defRPr/>
              </a:pPr>
              <a:t>37</a:t>
            </a:fld>
            <a:endParaRPr lang="en-US" altLang="en-US">
              <a:solidFill>
                <a:prstClr val="black"/>
              </a:solidFill>
            </a:endParaRPr>
          </a:p>
        </p:txBody>
      </p:sp>
    </p:spTree>
    <p:extLst>
      <p:ext uri="{BB962C8B-B14F-4D97-AF65-F5344CB8AC3E}">
        <p14:creationId xmlns:p14="http://schemas.microsoft.com/office/powerpoint/2010/main" val="1194917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b="0" dirty="0"/>
              <a:t>5 USC Chapter 71/The Statute</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676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u="sng"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The Civil Service Reform Act of 1970 led to the creation of Title 5 U.S. Code Chapter 71.  Agencies and Unions commonly refer to it as “the Statute” as it defines the legal framework for federal labor relations. </a:t>
            </a:r>
            <a:endParaRPr lang="en-US" altLang="en-US" dirty="0"/>
          </a:p>
          <a:p>
            <a:endParaRPr lang="en-US" alt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F034429B-D7A3-4577-8600-00409370271D}" type="slidenum">
              <a:rPr lang="en-US" altLang="en-US">
                <a:solidFill>
                  <a:prstClr val="black"/>
                </a:solidFill>
              </a:rPr>
              <a:pPr defTabSz="933237">
                <a:defRPr/>
              </a:pPr>
              <a:t>39</a:t>
            </a:fld>
            <a:endParaRPr lang="en-US" altLang="en-US">
              <a:solidFill>
                <a:prstClr val="black"/>
              </a:solidFill>
            </a:endParaRPr>
          </a:p>
        </p:txBody>
      </p:sp>
    </p:spTree>
    <p:extLst>
      <p:ext uri="{BB962C8B-B14F-4D97-AF65-F5344CB8AC3E}">
        <p14:creationId xmlns:p14="http://schemas.microsoft.com/office/powerpoint/2010/main" val="279495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xfrm>
            <a:off x="436563" y="711200"/>
            <a:ext cx="6318250" cy="3554413"/>
          </a:xfrm>
          <a:prstGeom prst="rect">
            <a:avLst/>
          </a:prstGeom>
        </p:spPr>
        <p:txBody>
          <a:bodyPr/>
          <a:lstStyle/>
          <a:p>
            <a:endParaRPr/>
          </a:p>
        </p:txBody>
      </p:sp>
      <p:sp>
        <p:nvSpPr>
          <p:cNvPr id="661" name="Shape 661"/>
          <p:cNvSpPr>
            <a:spLocks noGrp="1"/>
          </p:cNvSpPr>
          <p:nvPr>
            <p:ph type="body" sz="quarter" idx="1"/>
          </p:nvPr>
        </p:nvSpPr>
        <p:spPr>
          <a:prstGeom prst="rect">
            <a:avLst/>
          </a:prstGeom>
        </p:spPr>
        <p:txBody>
          <a:bodyPr/>
          <a:lstStyle/>
          <a:p>
            <a:r>
              <a:rPr lang="en-US" b="1" i="1" dirty="0"/>
              <a:t>DO: </a:t>
            </a:r>
            <a:r>
              <a:rPr lang="en-US" i="1" dirty="0"/>
              <a:t>READ SLIDE: Emphasize that though this is a virtual class, participation is equally as important as it would be in a face to face class. This tool is designed for participation like the raise your hand feature and the chat feature. </a:t>
            </a:r>
            <a:endParaRPr i="1" dirty="0"/>
          </a:p>
        </p:txBody>
      </p:sp>
    </p:spTree>
    <p:extLst>
      <p:ext uri="{BB962C8B-B14F-4D97-AF65-F5344CB8AC3E}">
        <p14:creationId xmlns:p14="http://schemas.microsoft.com/office/powerpoint/2010/main" val="3465423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dirty="0">
                <a:latin typeface="Arial Narrow" panose="020B0606020202030204" pitchFamily="34" charset="0"/>
                <a:cs typeface="Times New Roman" panose="02020603050405020304" pitchFamily="18" charset="0"/>
              </a:rPr>
              <a:t>DO: </a:t>
            </a:r>
            <a:r>
              <a:rPr lang="en-US" altLang="en-US" b="0" i="1" u="none" dirty="0">
                <a:latin typeface="Arial Narrow" panose="020B0606020202030204" pitchFamily="34" charset="0"/>
                <a:cs typeface="Times New Roman" panose="02020603050405020304" pitchFamily="18" charset="0"/>
              </a:rPr>
              <a:t>Read Slide</a:t>
            </a:r>
            <a:endParaRPr lang="en-US" altLang="en-US" i="1" dirty="0"/>
          </a:p>
          <a:p>
            <a:endParaRPr lang="en-US" alt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F034429B-D7A3-4577-8600-00409370271D}" type="slidenum">
              <a:rPr lang="en-US" altLang="en-US">
                <a:solidFill>
                  <a:prstClr val="black"/>
                </a:solidFill>
              </a:rPr>
              <a:pPr defTabSz="933237">
                <a:defRPr/>
              </a:pPr>
              <a:t>40</a:t>
            </a:fld>
            <a:endParaRPr lang="en-US" altLang="en-US">
              <a:solidFill>
                <a:prstClr val="black"/>
              </a:solidFill>
            </a:endParaRPr>
          </a:p>
        </p:txBody>
      </p:sp>
    </p:spTree>
    <p:extLst>
      <p:ext uri="{BB962C8B-B14F-4D97-AF65-F5344CB8AC3E}">
        <p14:creationId xmlns:p14="http://schemas.microsoft.com/office/powerpoint/2010/main" val="1554545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The agencies responsible for enforcing the LMRDA, CSRA, and DC Labor Relations Law are as follows: the U.S. Department of Labor, Office of Labor Management Standards (DOL, OLMS), Federal Labor Relations Authority (FLRA), and, for DC Government Employees only, the Public Employee Relations Board (PERB).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We want to discuss, in more details, The Statue and The Standards of Conduct 29 C.F.R. §§ 457-459.  The Bill of Rights of members or labor organizations, C.F.R §458.2,. These are two very important regulations for union officials.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F034429B-D7A3-4577-8600-00409370271D}" type="slidenum">
              <a:rPr lang="en-US" altLang="en-US">
                <a:solidFill>
                  <a:prstClr val="black"/>
                </a:solidFill>
              </a:rPr>
              <a:pPr defTabSz="933237">
                <a:defRPr/>
              </a:pPr>
              <a:t>41</a:t>
            </a:fld>
            <a:endParaRPr lang="en-US" altLang="en-US">
              <a:solidFill>
                <a:prstClr val="black"/>
              </a:solidFill>
            </a:endParaRPr>
          </a:p>
        </p:txBody>
      </p:sp>
    </p:spTree>
    <p:extLst>
      <p:ext uri="{BB962C8B-B14F-4D97-AF65-F5344CB8AC3E}">
        <p14:creationId xmlns:p14="http://schemas.microsoft.com/office/powerpoint/2010/main" val="4118046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t>
            </a:r>
            <a:r>
              <a:rPr lang="en-US" b="0" i="1" dirty="0"/>
              <a:t>Use this slide whenever you give the class a lunch break. Keep it up as they break. </a:t>
            </a:r>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73388-2573-4842-B758-5C41653F1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376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SAY: </a:t>
            </a:r>
            <a:r>
              <a:rPr kumimoji="0" lang="en-US" sz="1200" b="0" i="0" u="none" strike="noStrike" kern="1200" cap="none" spc="0" normalizeH="0" baseline="0" noProof="0" dirty="0">
                <a:ln>
                  <a:noFill/>
                </a:ln>
                <a:solidFill>
                  <a:prstClr val="black"/>
                </a:solidFill>
                <a:effectLst/>
                <a:uLnTx/>
                <a:uFillTx/>
                <a:latin typeface="+mn-lt"/>
                <a:ea typeface="+mn-ea"/>
                <a:cs typeface="+mn-cs"/>
              </a:rPr>
              <a:t>POP QUIZ TIME! We have been moving through a lot of content, so this is a good place to test our knowledge here. Raise your hand or use the chat box to respond.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Possible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What three laws were discussed in terms of Local Leaders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a:t>
            </a:r>
            <a:r>
              <a:rPr kumimoji="0" lang="en-US" sz="1200" b="0" i="0" u="none" strike="noStrike" kern="1200" cap="none" spc="0" normalizeH="0" baseline="0" noProof="0" dirty="0">
                <a:ln>
                  <a:noFill/>
                </a:ln>
                <a:solidFill>
                  <a:prstClr val="black"/>
                </a:solidFill>
                <a:effectLst/>
                <a:uLnTx/>
                <a:uFillTx/>
                <a:latin typeface="+mn-lt"/>
                <a:ea typeface="+mn-ea"/>
                <a:cs typeface="+mn-cs"/>
              </a:rPr>
              <a:t> LMRDA, CSRA, The Statute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Why was LMRDA created?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  </a:t>
            </a:r>
            <a:r>
              <a:rPr kumimoji="0" lang="en-US" sz="1200" b="0" i="0" u="none" strike="noStrike" kern="1200" cap="none" spc="0" normalizeH="0" baseline="0" noProof="0" dirty="0">
                <a:ln>
                  <a:noFill/>
                </a:ln>
                <a:solidFill>
                  <a:prstClr val="black"/>
                </a:solidFill>
                <a:effectLst/>
                <a:uLnTx/>
                <a:uFillTx/>
                <a:latin typeface="+mn-lt"/>
                <a:ea typeface="+mn-ea"/>
                <a:cs typeface="+mn-cs"/>
              </a:rPr>
              <a:t>to require the disclosure of financial transactions and administrative practices of unions, employers, and labor consultants, as well as providing standards for election of union officials, trusteeships, and the fiduciary duties of union officers; grants certain rights to union members and protects their interests by promoting democratic procedures within labor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What agencies regulate these laws?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 </a:t>
            </a:r>
            <a:r>
              <a:rPr kumimoji="0" lang="en-US" sz="1200" b="0" i="0" u="none" strike="noStrike" kern="1200" cap="none" spc="0" normalizeH="0" baseline="0" noProof="0" dirty="0">
                <a:ln>
                  <a:noFill/>
                </a:ln>
                <a:solidFill>
                  <a:prstClr val="black"/>
                </a:solidFill>
                <a:effectLst/>
                <a:uLnTx/>
                <a:uFillTx/>
                <a:latin typeface="+mn-lt"/>
                <a:ea typeface="+mn-ea"/>
                <a:cs typeface="+mn-cs"/>
              </a:rPr>
              <a:t>LMRDA and 29 CFR is regulated by the  Department of Labor (DOL) and Office of Labor-Management Standards (OLMS); 5 USC Chapter 71 is regulated by the Federal Labor Relations Authority (FLRA) or “the Authority”; OTHER AGENCIES THAT REGULATE LABOR RELATIONS LAWS: Department of Labor (DOL), Office of Labor-Management Standards (OLMS) manage civil service of Fed Gov; Federal Labor Relations Authority (FLRA) independent Gov agency that governs labor relations between the fed gov and its employees; Merit Systems Protection Board (MSPB) protect against partisan political and other prohibited personnel practices and to ensure adequate protection for federal employees against abuses by agency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673388-2573-4842-B758-5C41653F168E}" type="slidenum">
              <a:rPr lang="en-US" smtClean="0"/>
              <a:t>43</a:t>
            </a:fld>
            <a:endParaRPr lang="en-US"/>
          </a:p>
        </p:txBody>
      </p:sp>
    </p:spTree>
    <p:extLst>
      <p:ext uri="{BB962C8B-B14F-4D97-AF65-F5344CB8AC3E}">
        <p14:creationId xmlns:p14="http://schemas.microsoft.com/office/powerpoint/2010/main" val="28204773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07000"/>
              </a:lnSpc>
              <a:spcAft>
                <a:spcPts val="816"/>
              </a:spcAft>
            </a:pPr>
            <a:r>
              <a:rPr lang="en-US" b="1" dirty="0">
                <a:latin typeface="Arial Narrow" panose="020B0606020202030204" pitchFamily="34" charset="0"/>
                <a:ea typeface="Calibri" panose="020F0502020204030204" pitchFamily="34" charset="0"/>
                <a:cs typeface="Times New Roman" panose="02020603050405020304" pitchFamily="18" charset="0"/>
              </a:rPr>
              <a:t>HARD CASE ACTIVITY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Alright, so let’s put our knowledge, experience and most importantly our critical thinking skills to the test. In this next section, called “Hard Cases” you will be given a scenario, which I will read aloud, and I will give you a moment to think about it. You will decide the best possible option or action or decision for each scenario. Keep in mind the laws, the constitution, leadership skills that may come into play in each of these scenarios. </a:t>
            </a:r>
          </a:p>
          <a:p>
            <a:pPr>
              <a:lnSpc>
                <a:spcPct val="107000"/>
              </a:lnSpc>
              <a:spcAft>
                <a:spcPts val="816"/>
              </a:spcAft>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974001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b="1" i="1" dirty="0">
                <a:latin typeface="Arial Narrow" panose="020B0606020202030204" pitchFamily="34" charset="0"/>
                <a:ea typeface="Calibri" panose="020F0502020204030204" pitchFamily="34" charset="0"/>
                <a:cs typeface="Times New Roman" panose="02020603050405020304" pitchFamily="18" charset="0"/>
              </a:rPr>
              <a:t>DO: </a:t>
            </a:r>
            <a:r>
              <a:rPr lang="en-US" b="0" i="1" dirty="0">
                <a:latin typeface="Arial Narrow" panose="020B0606020202030204" pitchFamily="34" charset="0"/>
                <a:ea typeface="Calibri" panose="020F0502020204030204" pitchFamily="34" charset="0"/>
                <a:cs typeface="Times New Roman" panose="02020603050405020304" pitchFamily="18" charset="0"/>
              </a:rPr>
              <a:t>READ THE SCENARIO ALOUD. GIVE EVERYONE SOME TIME TO THINK AND DECIDE ON THEIR RESPONSE THEN SOLICIT RESPONSES VIA CHAT OR RAISED HANDS. </a:t>
            </a:r>
          </a:p>
          <a:p>
            <a:pPr>
              <a:lnSpc>
                <a:spcPct val="107000"/>
              </a:lnSpc>
              <a:spcAft>
                <a:spcPts val="816"/>
              </a:spcAft>
            </a:pPr>
            <a:endParaRPr lang="en-US" b="0" i="1"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i="1" dirty="0">
                <a:latin typeface="Arial Narrow" panose="020B0606020202030204" pitchFamily="34" charset="0"/>
                <a:ea typeface="Calibri" panose="020F0502020204030204" pitchFamily="34" charset="0"/>
                <a:cs typeface="Times New Roman" panose="02020603050405020304" pitchFamily="18" charset="0"/>
              </a:rPr>
              <a:t>Possible actions: </a:t>
            </a:r>
            <a:r>
              <a:rPr lang="en-US" b="0" i="1" dirty="0">
                <a:latin typeface="Arial Narrow" panose="020B0606020202030204" pitchFamily="34" charset="0"/>
                <a:ea typeface="Calibri" panose="020F0502020204030204" pitchFamily="34" charset="0"/>
                <a:cs typeface="Times New Roman" panose="02020603050405020304" pitchFamily="18" charset="0"/>
              </a:rPr>
              <a:t>Talk to Chuck 1:1; Ask someone else who is diplomatic to take Chuck outside the meeting to talk; Ask Chuck to refrain from his disruptions; Use Sergeant of Arms, according to Roberts Rules of Order; </a:t>
            </a:r>
            <a:endParaRPr lang="en-US" b="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dirty="0">
                <a:latin typeface="Arial Narrow" panose="020B0606020202030204" pitchFamily="34" charset="0"/>
                <a:ea typeface="Calibri" panose="020F0502020204030204" pitchFamily="34" charset="0"/>
                <a:cs typeface="Times New Roman" panose="02020603050405020304" pitchFamily="18" charset="0"/>
              </a:rPr>
              <a:t>Sources:</a:t>
            </a: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LMRDA §101(a)(2); 29 CFR §458.2(a), §458.37; libel cases; call security.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3839751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SAY: </a:t>
            </a:r>
            <a:r>
              <a:rPr lang="en-US" sz="1200" b="0" u="none" dirty="0">
                <a:effectLst/>
                <a:latin typeface="Arial Narrow" panose="020B0606020202030204" pitchFamily="34" charset="0"/>
                <a:ea typeface="Calibri" panose="020F0502020204030204" pitchFamily="34" charset="0"/>
                <a:cs typeface="Times New Roman" panose="02020603050405020304" pitchFamily="18" charset="0"/>
              </a:rPr>
              <a:t>Let’s remember the rights that all members have under the LMRDA in Title I: the Bill of Rights of Members. The second one listed is Freedom of Speech which in summary (read point two from the slide). The extended version talks specifically about the member having the right to verbalize any conflicting perspectives, ideas </a:t>
            </a:r>
            <a:r>
              <a:rPr lang="en-US" sz="1200" b="0" u="none" dirty="0" err="1">
                <a:effectLst/>
                <a:latin typeface="Arial Narrow" panose="020B0606020202030204" pitchFamily="34" charset="0"/>
                <a:ea typeface="Calibri" panose="020F0502020204030204" pitchFamily="34" charset="0"/>
                <a:cs typeface="Times New Roman" panose="02020603050405020304" pitchFamily="18" charset="0"/>
              </a:rPr>
              <a:t>etc</a:t>
            </a:r>
            <a:r>
              <a:rPr lang="en-US" sz="1200" b="0" u="none" dirty="0">
                <a:effectLst/>
                <a:latin typeface="Arial Narrow" panose="020B0606020202030204" pitchFamily="34" charset="0"/>
                <a:ea typeface="Calibri" panose="020F0502020204030204" pitchFamily="34" charset="0"/>
                <a:cs typeface="Times New Roman" panose="02020603050405020304" pitchFamily="18" charset="0"/>
              </a:rPr>
              <a:t> at any meeting. So, all in all, Chuck does have a right to be expressive of his views at these meetings. The caveat here is the last part that says as long as it does not interfere with legal or contractual duties. Depending what’s on the agenda, his antics may very well fall under that category, but it may be something that is hard to prove under review. </a:t>
            </a:r>
          </a:p>
          <a:p>
            <a:pPr marL="0" marR="0">
              <a:lnSpc>
                <a:spcPct val="107000"/>
              </a:lnSpc>
              <a:spcBef>
                <a:spcPts val="0"/>
              </a:spcBef>
              <a:spcAft>
                <a:spcPts val="800"/>
              </a:spcAft>
            </a:pPr>
            <a:endParaRPr lang="en-US" sz="1200" b="0" u="none" dirty="0">
              <a:effectLst/>
              <a:latin typeface="Arial Narrow" panose="020B0606020202030204" pitchFamily="34" charset="0"/>
              <a:cs typeface="Times New Roman" panose="02020603050405020304" pitchFamily="18" charset="0"/>
            </a:endParaRPr>
          </a:p>
          <a:p>
            <a:pPr marL="0" marR="0">
              <a:lnSpc>
                <a:spcPct val="107000"/>
              </a:lnSpc>
              <a:spcBef>
                <a:spcPts val="0"/>
              </a:spcBef>
              <a:spcAft>
                <a:spcPts val="800"/>
              </a:spcAft>
            </a:pPr>
            <a:r>
              <a:rPr lang="en-US" sz="1200" b="1" u="none" dirty="0">
                <a:effectLst/>
                <a:latin typeface="Arial Narrow" panose="020B0606020202030204" pitchFamily="34" charset="0"/>
                <a:cs typeface="Times New Roman" panose="02020603050405020304" pitchFamily="18" charset="0"/>
              </a:rPr>
              <a:t>SAY: </a:t>
            </a:r>
            <a:r>
              <a:rPr lang="en-US" sz="1200" b="0" u="none" dirty="0">
                <a:effectLst/>
                <a:latin typeface="Arial Narrow" panose="020B0606020202030204" pitchFamily="34" charset="0"/>
                <a:cs typeface="Times New Roman" panose="02020603050405020304" pitchFamily="18" charset="0"/>
              </a:rPr>
              <a:t>So, if your </a:t>
            </a:r>
            <a:r>
              <a:rPr lang="en-US" sz="1200" b="0" u="none" dirty="0" err="1">
                <a:effectLst/>
                <a:latin typeface="Arial Narrow" panose="020B0606020202030204" pitchFamily="34" charset="0"/>
                <a:cs typeface="Times New Roman" panose="02020603050405020304" pitchFamily="18" charset="0"/>
              </a:rPr>
              <a:t>Eboard</a:t>
            </a:r>
            <a:r>
              <a:rPr lang="en-US" sz="1200" b="0" u="none" dirty="0">
                <a:effectLst/>
                <a:latin typeface="Arial Narrow" panose="020B0606020202030204" pitchFamily="34" charset="0"/>
                <a:cs typeface="Times New Roman" panose="02020603050405020304" pitchFamily="18" charset="0"/>
              </a:rPr>
              <a:t> does decide to move forward with discipline, there is something called filing an Article 23. </a:t>
            </a:r>
            <a:r>
              <a:rPr lang="en-US" sz="1200" b="1" i="1" u="none" dirty="0">
                <a:effectLst/>
                <a:latin typeface="Arial Narrow" panose="020B0606020202030204" pitchFamily="34" charset="0"/>
                <a:cs typeface="Times New Roman" panose="02020603050405020304" pitchFamily="18" charset="0"/>
              </a:rPr>
              <a:t>(CLICK for more information on the next slide). </a:t>
            </a:r>
            <a:endParaRPr lang="en-US" b="1" i="1" u="none"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625B90-6D9B-4A41-8519-CA8494FDFF0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1025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u="sng" kern="1200" dirty="0">
                <a:effectLst/>
                <a:latin typeface="Arial Narrow" panose="020B0606020202030204" pitchFamily="34" charset="0"/>
                <a:ea typeface="+mn-ea"/>
                <a:cs typeface="+mn-cs"/>
              </a:rPr>
              <a:t>SAY: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200" dirty="0">
                <a:effectLst/>
                <a:latin typeface="Arial Narrow" panose="020B0606020202030204" pitchFamily="34" charset="0"/>
                <a:ea typeface="+mn-ea"/>
                <a:cs typeface="+mn-cs"/>
              </a:rPr>
              <a:t>Article 23 refers to a section in the Constitution that discusses Discipline, entitled: Offenses, Trials, Penalties, Appeals. In section 1: The Local in which the member is part of is responsible for handling discipline. If the trial involves a Council Officer, then the Council is expected to handle the discipline.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SAY: </a:t>
            </a:r>
            <a:r>
              <a:rPr lang="en-US" sz="1200" kern="1200" dirty="0">
                <a:effectLst/>
                <a:latin typeface="Arial Narrow" panose="020B0606020202030204" pitchFamily="34" charset="0"/>
                <a:ea typeface="+mn-ea"/>
                <a:cs typeface="+mn-cs"/>
              </a:rPr>
              <a:t>This Article is divided into sections that discusses the following. </a:t>
            </a:r>
            <a:r>
              <a:rPr lang="en-US" sz="1200" b="1" kern="1200" dirty="0">
                <a:effectLst/>
                <a:latin typeface="Arial Narrow" panose="020B0606020202030204" pitchFamily="34" charset="0"/>
                <a:ea typeface="+mn-ea"/>
                <a:cs typeface="+mn-cs"/>
              </a:rPr>
              <a:t>DO:  </a:t>
            </a:r>
            <a:r>
              <a:rPr lang="en-US" sz="1200" i="1" kern="1200" dirty="0">
                <a:effectLst/>
                <a:latin typeface="Arial Narrow" panose="020B0606020202030204" pitchFamily="34" charset="0"/>
                <a:ea typeface="+mn-ea"/>
                <a:cs typeface="+mn-cs"/>
              </a:rPr>
              <a:t>(Read section titles from the slide). </a:t>
            </a:r>
          </a:p>
          <a:p>
            <a:pPr marL="0" marR="0">
              <a:lnSpc>
                <a:spcPct val="107000"/>
              </a:lnSpc>
              <a:spcBef>
                <a:spcPts val="0"/>
              </a:spcBef>
              <a:spcAft>
                <a:spcPts val="800"/>
              </a:spcAft>
            </a:pPr>
            <a:r>
              <a:rPr lang="en-US" sz="1200" b="1" i="1" u="none" kern="1200" baseline="0" dirty="0">
                <a:effectLst/>
                <a:latin typeface="Arial Narrow" panose="020B0606020202030204" pitchFamily="34" charset="0"/>
                <a:ea typeface="+mn-ea"/>
                <a:cs typeface="+mn-cs"/>
              </a:rPr>
              <a:t>(Animation Here) CLICK and SAY: </a:t>
            </a:r>
            <a:r>
              <a:rPr lang="en-US" sz="1200" b="0" i="1" u="none" kern="1200" baseline="0" dirty="0">
                <a:effectLst/>
                <a:latin typeface="Arial Narrow" panose="020B0606020202030204" pitchFamily="34" charset="0"/>
                <a:ea typeface="+mn-ea"/>
                <a:cs typeface="+mn-cs"/>
              </a:rPr>
              <a:t>The section that best relates to Chuck is section 2, Read content from </a:t>
            </a:r>
            <a:r>
              <a:rPr lang="en-US" sz="1200" b="0" i="1" u="none" kern="1200" baseline="0" dirty="0" err="1">
                <a:effectLst/>
                <a:latin typeface="Arial Narrow" panose="020B0606020202030204" pitchFamily="34" charset="0"/>
                <a:ea typeface="+mn-ea"/>
                <a:cs typeface="+mn-cs"/>
              </a:rPr>
              <a:t>PopUp</a:t>
            </a:r>
            <a:endParaRPr lang="en-US" b="0" i="1" u="none" baseline="0" dirty="0"/>
          </a:p>
          <a:p>
            <a:endParaRPr lang="en-US" b="0" i="0" u="none" baseline="0" dirty="0"/>
          </a:p>
          <a:p>
            <a:endParaRPr lang="en-US" b="0" i="0" u="none" baseline="0" dirty="0"/>
          </a:p>
          <a:p>
            <a:endParaRPr lang="en-US" b="0" i="0" u="none" baseline="0" dirty="0"/>
          </a:p>
          <a:p>
            <a:endParaRPr lang="en-US" b="0" i="0" u="none" baseline="0" dirty="0"/>
          </a:p>
          <a:p>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090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16"/>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DO: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READ THE SCENARIO ALOUD. GIVE EVERYONE SOME TIME TO THINK AND DECIDE ON THEIR RESPONSE THEN SOLICIT RESPONSES VIA CHAT OR RAISED HANDS. </a:t>
            </a:r>
            <a:endPar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r>
              <a:rPr kumimoji="0" lang="en-US" sz="1200" b="1"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Possible actions: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Talk to Judy 1:1 about her issues; Threaten to file an Article 23; Accept her 1187 and wait/hope for the best, possibly organize a plan to flip her into being a champion for the union considering she seems to have influence. </a:t>
            </a:r>
            <a:endParaRPr lang="en-US" b="0"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Sources: </a:t>
            </a: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5 U.S.C. §7116(c);</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Narrow" panose="020B0606020202030204" pitchFamily="34" charset="0"/>
                <a:ea typeface="Calibri" panose="020F0502020204030204" pitchFamily="34" charset="0"/>
                <a:cs typeface="Times New Roman" panose="02020603050405020304" pitchFamily="18" charset="0"/>
              </a:rPr>
              <a:t>FLRA ALJ 4-CO-10021 (1992); charges and trial under Article XXIII</a:t>
            </a:r>
            <a:endParaRPr lang="en-US"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2695127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xfrm>
            <a:off x="409575" y="698500"/>
            <a:ext cx="6203950" cy="3490913"/>
          </a:xfrm>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p>
            <a:pPr marL="0" indent="0">
              <a:buSzPct val="100000"/>
              <a:buFont typeface="Arial"/>
              <a:buNone/>
              <a:defRPr sz="2800">
                <a:solidFill>
                  <a:srgbClr val="002060"/>
                </a:solidFill>
                <a:effectLst>
                  <a:outerShdw blurRad="38100" dist="38100" dir="2700000" rotWithShape="0">
                    <a:srgbClr val="000000">
                      <a:alpha val="43137"/>
                    </a:srgbClr>
                  </a:outerShdw>
                </a:effectLst>
              </a:defRPr>
            </a:pPr>
            <a:r>
              <a:rPr lang="en-US" b="1" dirty="0"/>
              <a:t>SAY: </a:t>
            </a:r>
            <a:r>
              <a:rPr lang="en-US" dirty="0"/>
              <a:t>The law that you should remember in the Judy scenario is 5 USC Chapter 71. The Statute gives federal employees the right to form, join, or assist any labor organization; or to refrain, freely and without fear of penalty or reprisal. To act for a labor organization in the capacity of a representative and to present the views of the labor organization and to engage in collective bargaining. So Judy does have a right to join the union according to federal law. </a:t>
            </a:r>
          </a:p>
          <a:p>
            <a:pPr marL="0" indent="0">
              <a:buSzPct val="100000"/>
              <a:buFont typeface="Arial"/>
              <a:buNone/>
              <a:defRPr sz="2800">
                <a:solidFill>
                  <a:srgbClr val="002060"/>
                </a:solidFill>
                <a:effectLst>
                  <a:outerShdw blurRad="38100" dist="38100" dir="2700000" rotWithShape="0">
                    <a:srgbClr val="000000">
                      <a:alpha val="43137"/>
                    </a:srgbClr>
                  </a:outerShdw>
                </a:effectLst>
              </a:defRPr>
            </a:pPr>
            <a:endParaRPr lang="en-US" dirty="0"/>
          </a:p>
          <a:p>
            <a:pPr marL="0" indent="0">
              <a:buSzPct val="100000"/>
              <a:buFont typeface="Arial"/>
              <a:buNone/>
              <a:defRPr sz="2800">
                <a:solidFill>
                  <a:srgbClr val="002060"/>
                </a:solidFill>
                <a:effectLst>
                  <a:outerShdw blurRad="38100" dist="38100" dir="2700000" rotWithShape="0">
                    <a:srgbClr val="000000">
                      <a:alpha val="43137"/>
                    </a:srgbClr>
                  </a:outerShdw>
                </a:effectLst>
              </a:defRPr>
            </a:pPr>
            <a:r>
              <a:rPr lang="en-US" b="1" dirty="0"/>
              <a:t>CLICK and SAY: </a:t>
            </a:r>
            <a:r>
              <a:rPr lang="en-US" b="0" dirty="0"/>
              <a:t>You want to also keep in mind another section of the statute that expresses that it can be considered an unfair labor practice for the union to deny her membership. This is an example of why it is indeed important to know the law. If you jump to a decision solely based on emotional reaction, you could be in some trouble. </a:t>
            </a:r>
          </a:p>
        </p:txBody>
      </p:sp>
    </p:spTree>
    <p:extLst>
      <p:ext uri="{BB962C8B-B14F-4D97-AF65-F5344CB8AC3E}">
        <p14:creationId xmlns:p14="http://schemas.microsoft.com/office/powerpoint/2010/main" val="192003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436563" y="711200"/>
            <a:ext cx="6318250" cy="3554413"/>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rPr b="1" dirty="0"/>
              <a:t>SAY: </a:t>
            </a:r>
            <a:r>
              <a:rPr b="0" dirty="0"/>
              <a:t>This course will introduce you to the many responsibilities you hold as a union </a:t>
            </a:r>
            <a:r>
              <a:rPr lang="en-US" b="0" dirty="0"/>
              <a:t>leader at AFGE</a:t>
            </a:r>
            <a:r>
              <a:rPr b="0" dirty="0"/>
              <a:t> and </a:t>
            </a:r>
            <a:r>
              <a:rPr lang="en-US" b="0" dirty="0"/>
              <a:t>will </a:t>
            </a:r>
            <a:r>
              <a:rPr b="0" dirty="0"/>
              <a:t>help you to identify key resources you will need to effectively serve your members.</a:t>
            </a:r>
            <a:r>
              <a:rPr lang="en-US" b="0" dirty="0"/>
              <a:t> This course is an orientation level course, and is not intended to dive too deep into any one particular area, but to provide new leaders with a basic overview of what their role entails, and what resources they have at hand as they begin their journey. </a:t>
            </a:r>
            <a:r>
              <a:rPr lang="en-US" dirty="0"/>
              <a:t>Here are the course objectives </a:t>
            </a:r>
            <a:r>
              <a:rPr lang="en-US" b="1" dirty="0"/>
              <a:t>DO: </a:t>
            </a:r>
            <a:r>
              <a:rPr lang="en-US" dirty="0"/>
              <a:t>(READ SLIDE)</a:t>
            </a:r>
            <a:endParaRPr dirty="0"/>
          </a:p>
          <a:p>
            <a:endParaRPr b="1" i="1" u="sng" dirty="0">
              <a:solidFill>
                <a:srgbClr val="FF0000"/>
              </a:solidFill>
            </a:endParaRPr>
          </a:p>
          <a:p>
            <a:endParaRPr dirty="0"/>
          </a:p>
        </p:txBody>
      </p:sp>
    </p:spTree>
    <p:extLst>
      <p:ext uri="{BB962C8B-B14F-4D97-AF65-F5344CB8AC3E}">
        <p14:creationId xmlns:p14="http://schemas.microsoft.com/office/powerpoint/2010/main" val="657110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16"/>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DO: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READ THE SCENARIO ALOUD. GIVE EVERYONE SOME TIME TO THINK AND DECIDE ON THEIR RESPONSE THEN SOLICIT RESPONSES VIA CHAT OR RAISED HANDS. </a:t>
            </a:r>
            <a:endPar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kumimoji="0" lang="en-US" sz="1200" b="1"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Possible actions: </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Ask Jim to gracefully step down to prevent any confusion; Do a bit more research (question is: he holds a federal government job—how did he pass background checks </a:t>
            </a:r>
            <a:r>
              <a:rPr kumimoji="0" lang="en-US" sz="1200" b="0" i="1" u="none" strike="noStrike" kern="1200" cap="none" spc="0" normalizeH="0" baseline="0" noProof="0" dirty="0" err="1">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etc</a:t>
            </a:r>
            <a:r>
              <a:rPr kumimoji="0" lang="en-US" sz="1200" b="0" i="1"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 If Jim lied about this previously this is definitely a reason he should be sat down; </a:t>
            </a:r>
            <a:endParaRPr lang="en-US" b="0" dirty="0"/>
          </a:p>
          <a:p>
            <a:endParaRPr lang="en-US" dirty="0"/>
          </a:p>
          <a:p>
            <a:r>
              <a:rPr lang="en-US" b="1" u="sng" dirty="0"/>
              <a:t>Sources:</a:t>
            </a:r>
          </a:p>
          <a:p>
            <a:r>
              <a:rPr lang="en-US" dirty="0"/>
              <a:t>29 C.F.R. §458.36; various state criminal statutes</a:t>
            </a:r>
          </a:p>
          <a:p>
            <a:endParaRPr lang="en-US"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1956594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9CF0F45-8148-465C-82EF-695DEA7D9783}"/>
              </a:ext>
            </a:extLst>
          </p:cNvPr>
          <p:cNvSpPr>
            <a:spLocks noGrp="1"/>
          </p:cNvSpPr>
          <p:nvPr>
            <p:ph type="body" idx="1"/>
          </p:nvPr>
        </p:nvSpPr>
        <p:spPr/>
        <p:txBody>
          <a:bodyPr/>
          <a:lstStyle/>
          <a:p>
            <a:r>
              <a:rPr lang="en-US" b="1" dirty="0"/>
              <a:t>SAY: </a:t>
            </a:r>
            <a:r>
              <a:rPr lang="en-US" b="0" dirty="0"/>
              <a:t>In this scenario with Jim, there is a section in 29 CFR Subchapter B that spells out clearly reasons why certain people can NOT hold office. As underlined here, it does say “convicted of” which is true of Jim though he didn’t serve any time in prison. This could be a tough call, but you will need to remember you do have to make decisions based on the law and what is best for the Local. </a:t>
            </a:r>
          </a:p>
          <a:p>
            <a:endParaRPr lang="en-US" b="0" dirty="0"/>
          </a:p>
          <a:p>
            <a:endParaRPr lang="en-US" b="0" dirty="0"/>
          </a:p>
          <a:p>
            <a:endParaRPr lang="en-US" b="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Now we are going to talk about some of your fiduciary responsibilities.  I do want to clarify that while you are getting a portion of the material from the Financial Officer’s training, what will be presented to you today is not, I repeat, is not a substitute for the Financial Officer’s training.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b="0" u="none" dirty="0">
              <a:solidFill>
                <a:srgbClr val="FF0000"/>
              </a:solidFill>
            </a:endParaRPr>
          </a:p>
          <a:p>
            <a:endParaRPr lang="en-US" b="0" u="none" dirty="0">
              <a:solidFill>
                <a:srgbClr val="FF0000"/>
              </a:solidFill>
            </a:endParaRPr>
          </a:p>
          <a:p>
            <a:endParaRPr lang="en-US" b="0" u="none" dirty="0">
              <a:solidFill>
                <a:srgbClr val="FF0000"/>
              </a:solidFill>
            </a:endParaRPr>
          </a:p>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992771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SAY</a:t>
            </a:r>
            <a:r>
              <a:rPr lang="en-US" altLang="en-US" b="1" u="sng" baseline="0" dirty="0"/>
              <a:t>: </a:t>
            </a:r>
            <a:r>
              <a:rPr lang="en-US" altLang="en-US" b="0" u="none" baseline="0" dirty="0"/>
              <a:t>There are several places where fiduciary responsibilities are outlined, and as an AFGE leader, you should know all of them, and what they say. As we have been saying throughout the training, we do not have the time to go through every single thing, but we will spend time reviewing some of the highlights. </a:t>
            </a:r>
          </a:p>
          <a:p>
            <a:endParaRPr lang="en-US" altLang="en-US" b="0" u="none" baseline="0" dirty="0"/>
          </a:p>
          <a:p>
            <a:r>
              <a:rPr lang="en-US" altLang="en-US" b="0" u="none" baseline="0" dirty="0"/>
              <a:t>So this is where you can find information on Fiduciary responsibilities </a:t>
            </a:r>
            <a:r>
              <a:rPr lang="en-US" altLang="en-US" b="0" i="1" u="none" baseline="0" dirty="0"/>
              <a:t>(click the slide to show the list). </a:t>
            </a:r>
          </a:p>
          <a:p>
            <a:endParaRPr lang="en-US" altLang="en-US" b="0" i="1" u="none" baseline="0"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77AF830D-7617-4543-9591-43C1DF2B329A}" type="slidenum">
              <a:rPr lang="en-US" altLang="en-US">
                <a:solidFill>
                  <a:prstClr val="black"/>
                </a:solidFill>
              </a:rPr>
              <a:pPr defTabSz="933237">
                <a:defRPr/>
              </a:pPr>
              <a:t>53</a:t>
            </a:fld>
            <a:endParaRPr lang="en-US" altLang="en-US">
              <a:solidFill>
                <a:prstClr val="black"/>
              </a:solidFill>
            </a:endParaRPr>
          </a:p>
        </p:txBody>
      </p:sp>
    </p:spTree>
    <p:extLst>
      <p:ext uri="{BB962C8B-B14F-4D97-AF65-F5344CB8AC3E}">
        <p14:creationId xmlns:p14="http://schemas.microsoft.com/office/powerpoint/2010/main" val="3268892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16"/>
              </a:spcAft>
            </a:pPr>
            <a:r>
              <a:rPr lang="en-US" altLang="en-US" b="1" dirty="0"/>
              <a:t>SAY</a:t>
            </a:r>
            <a:r>
              <a:rPr lang="en-US" b="1" u="none" dirty="0">
                <a:latin typeface="Arial Narrow" panose="020B0606020202030204" pitchFamily="34" charset="0"/>
                <a:ea typeface="Calibri" panose="020F0502020204030204" pitchFamily="34" charset="0"/>
                <a:cs typeface="Times New Roman" panose="02020603050405020304" pitchFamily="18" charset="0"/>
              </a:rPr>
              <a:t>: </a:t>
            </a:r>
            <a:r>
              <a:rPr lang="en-US" b="1" u="none"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Arial Narrow" panose="020B0606020202030204" pitchFamily="34" charset="0"/>
                <a:ea typeface="Calibri" panose="020F0502020204030204" pitchFamily="34" charset="0"/>
                <a:cs typeface="Times New Roman" panose="02020603050405020304" pitchFamily="18" charset="0"/>
              </a:rPr>
              <a:t>So who is has responsibility over finances? </a:t>
            </a:r>
            <a:r>
              <a:rPr lang="en-US" b="1" dirty="0">
                <a:latin typeface="Arial Narrow" panose="020B0606020202030204" pitchFamily="34" charset="0"/>
                <a:ea typeface="Calibri" panose="020F0502020204030204" pitchFamily="34" charset="0"/>
                <a:cs typeface="Times New Roman" panose="02020603050405020304" pitchFamily="18" charset="0"/>
              </a:rPr>
              <a:t>DO: </a:t>
            </a:r>
            <a:r>
              <a:rPr lang="en-US" dirty="0">
                <a:latin typeface="Arial Narrow" panose="020B0606020202030204" pitchFamily="34" charset="0"/>
                <a:ea typeface="Calibri" panose="020F0502020204030204" pitchFamily="34" charset="0"/>
                <a:cs typeface="Times New Roman" panose="02020603050405020304" pitchFamily="18" charset="0"/>
              </a:rPr>
              <a:t>Wait for responses, then click to show the lost</a:t>
            </a:r>
          </a:p>
          <a:p>
            <a:pPr>
              <a:lnSpc>
                <a:spcPct val="107000"/>
              </a:lnSpc>
              <a:spcAft>
                <a:spcPts val="816"/>
              </a:spcAft>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b="1"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These people! Yes, all of these individuals in some capacity is responsible for the Local’s finances. So essentially all Officers should know the ins and outs of Fiduciary responsibilities.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Narrow" panose="020B0606020202030204" pitchFamily="34" charset="0"/>
                <a:ea typeface="Calibri" panose="020F0502020204030204" pitchFamily="34" charset="0"/>
                <a:cs typeface="Times New Roman" panose="02020603050405020304" pitchFamily="18" charset="0"/>
              </a:rPr>
              <a:t>I repeat, Every Local president and officer stands in a fiduciary position with respect to the union and its members and that is spelled out in the LMRDA Section 501 under Title V: Safeguards for Labor Organizations, Fiduciary Responsibility of union officers</a:t>
            </a:r>
            <a:endParaRPr lang="en-US" altLang="en-US"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77AF830D-7617-4543-9591-43C1DF2B329A}" type="slidenum">
              <a:rPr lang="en-US" altLang="en-US">
                <a:solidFill>
                  <a:prstClr val="black"/>
                </a:solidFill>
              </a:rPr>
              <a:pPr defTabSz="933237">
                <a:defRPr/>
              </a:pPr>
              <a:t>54</a:t>
            </a:fld>
            <a:endParaRPr lang="en-US" altLang="en-US">
              <a:solidFill>
                <a:prstClr val="black"/>
              </a:solidFill>
            </a:endParaRPr>
          </a:p>
        </p:txBody>
      </p:sp>
    </p:spTree>
    <p:extLst>
      <p:ext uri="{BB962C8B-B14F-4D97-AF65-F5344CB8AC3E}">
        <p14:creationId xmlns:p14="http://schemas.microsoft.com/office/powerpoint/2010/main" val="1552012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16"/>
              </a:spcAft>
            </a:pPr>
            <a:r>
              <a:rPr lang="en-US" b="1" u="none" dirty="0">
                <a:latin typeface="Arial Narrow" panose="020B0606020202030204" pitchFamily="34" charset="0"/>
                <a:ea typeface="Calibri" panose="020F0502020204030204" pitchFamily="34" charset="0"/>
                <a:cs typeface="Times New Roman" panose="02020603050405020304" pitchFamily="18" charset="0"/>
              </a:rPr>
              <a:t>CLICK and Read </a:t>
            </a:r>
            <a:r>
              <a:rPr lang="en-US" b="0" u="none" dirty="0">
                <a:latin typeface="Arial Narrow" panose="020B0606020202030204" pitchFamily="34" charset="0"/>
                <a:ea typeface="Calibri" panose="020F0502020204030204" pitchFamily="34" charset="0"/>
                <a:cs typeface="Times New Roman" panose="02020603050405020304" pitchFamily="18" charset="0"/>
              </a:rPr>
              <a:t>content from the slide. </a:t>
            </a:r>
            <a:endParaRPr lang="en-US" b="0" u="non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tabLst>
                <a:tab pos="1001285" algn="l"/>
              </a:tabLst>
            </a:pPr>
            <a:r>
              <a:rPr lang="en-US" b="0" dirty="0">
                <a:latin typeface="Arial Narrow" panose="020B0606020202030204" pitchFamily="34" charset="0"/>
                <a:ea typeface="Calibri" panose="020F0502020204030204" pitchFamily="34" charset="0"/>
                <a:cs typeface="Times New Roman" panose="02020603050405020304" pitchFamily="18" charset="0"/>
              </a:rPr>
              <a:t>	</a:t>
            </a:r>
            <a:endParaRPr lang="en-US" b="0" dirty="0">
              <a:latin typeface="Calibri" panose="020F0502020204030204" pitchFamily="34" charset="0"/>
              <a:ea typeface="Calibri" panose="020F0502020204030204" pitchFamily="34" charset="0"/>
              <a:cs typeface="Times New Roman" panose="02020603050405020304" pitchFamily="18" charset="0"/>
            </a:endParaRPr>
          </a:p>
          <a:p>
            <a:pPr defTabSz="957340"/>
            <a:endParaRPr lang="en-US" alt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19E4674D-50F7-448C-AD92-CF9989142D4F}" type="slidenum">
              <a:rPr lang="en-US" altLang="en-US">
                <a:solidFill>
                  <a:prstClr val="black"/>
                </a:solidFill>
              </a:rPr>
              <a:pPr defTabSz="933237">
                <a:defRPr/>
              </a:pPr>
              <a:t>55</a:t>
            </a:fld>
            <a:endParaRPr lang="en-US" altLang="en-US">
              <a:solidFill>
                <a:prstClr val="black"/>
              </a:solidFill>
            </a:endParaRPr>
          </a:p>
        </p:txBody>
      </p:sp>
    </p:spTree>
    <p:extLst>
      <p:ext uri="{BB962C8B-B14F-4D97-AF65-F5344CB8AC3E}">
        <p14:creationId xmlns:p14="http://schemas.microsoft.com/office/powerpoint/2010/main" val="2906337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a:t>
            </a:r>
            <a:r>
              <a:rPr lang="en-US" b="1" u="sng"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Arial Narrow" panose="020B0606020202030204" pitchFamily="34" charset="0"/>
                <a:ea typeface="Calibri" panose="020F0502020204030204" pitchFamily="34" charset="0"/>
                <a:cs typeface="Times New Roman" panose="02020603050405020304" pitchFamily="18" charset="0"/>
              </a:rPr>
              <a:t>Overall, as a Financial Officer, you are entrusted by the membership to faithfully perform vital duties such as:  safeguarding the property of the Local and its Members, collecting and disbursing Local funds, accurately recording all financial transactions, and reporting to Federal and State Government Agencies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endParaRPr lang="en-US" alt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F559F5D5-FAD6-448F-A89D-450631724AE1}" type="slidenum">
              <a:rPr lang="en-US" altLang="en-US">
                <a:solidFill>
                  <a:prstClr val="black"/>
                </a:solidFill>
              </a:rPr>
              <a:pPr defTabSz="933237">
                <a:defRPr/>
              </a:pPr>
              <a:t>56</a:t>
            </a:fld>
            <a:endParaRPr lang="en-US" altLang="en-US">
              <a:solidFill>
                <a:prstClr val="black"/>
              </a:solidFill>
            </a:endParaRPr>
          </a:p>
        </p:txBody>
      </p:sp>
    </p:spTree>
    <p:extLst>
      <p:ext uri="{BB962C8B-B14F-4D97-AF65-F5344CB8AC3E}">
        <p14:creationId xmlns:p14="http://schemas.microsoft.com/office/powerpoint/2010/main" val="840482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SAY: </a:t>
            </a:r>
            <a:r>
              <a:rPr lang="en-US" altLang="en-US" b="0" dirty="0"/>
              <a:t>While we are on </a:t>
            </a:r>
            <a:r>
              <a:rPr lang="en-US" altLang="en-US" b="0" baseline="0" dirty="0"/>
              <a:t>the topic of managing the Local’s money properly, let address a topic of interest: CREDIT CARDS. </a:t>
            </a:r>
            <a:r>
              <a:rPr lang="en-US" altLang="en-US" dirty="0"/>
              <a:t>A local cannot effectively conduct financial business without the use of a credit card, but there are some inherent problems with credit card usage.  To avoid such problems, credit cards should be in the name of the individual local officer; monthly dollar amount limits should be placed on credit cards; no ATM or debit capability should be allowed; credit cards should be used for Local business only (no personal charges by an officer); a credit card statement should not be considered authorization for payment (you must provide receipts, hotel statements, vouchers, etc.); and use of a credit card should be defined in the Local’s Bylaws.</a:t>
            </a:r>
          </a:p>
          <a:p>
            <a:pPr eaLnBrk="1" hangingPunct="1">
              <a:spcBef>
                <a:spcPct val="0"/>
              </a:spcBef>
            </a:pPr>
            <a:endParaRPr lang="en-US" altLang="en-US" b="1" dirty="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83A7DBA9-8298-4E18-8A62-623DF08F4DE6}" type="slidenum">
              <a:rPr lang="en-US" altLang="en-US">
                <a:solidFill>
                  <a:prstClr val="black"/>
                </a:solidFill>
                <a:latin typeface="Arial" panose="020B0604020202020204" pitchFamily="34" charset="0"/>
              </a:rPr>
              <a:pPr defTabSz="933237">
                <a:spcBef>
                  <a:spcPct val="0"/>
                </a:spcBef>
                <a:defRPr/>
              </a:pPr>
              <a:t>57</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4017538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en-US" altLang="en-US" b="1" dirty="0"/>
              <a:t>SAY</a:t>
            </a:r>
            <a:r>
              <a:rPr lang="en-US" altLang="en-US" b="1" baseline="0" dirty="0"/>
              <a:t>: </a:t>
            </a:r>
            <a:r>
              <a:rPr lang="en-US" altLang="en-US" b="0" baseline="0" dirty="0"/>
              <a:t>Ok– secondly in regards to properly managing the Local’s funds, lets talk LOANS! The ultimate advice here is to JUST SAY NO! </a:t>
            </a:r>
            <a:r>
              <a:rPr lang="en-US" altLang="en-US" dirty="0"/>
              <a:t>AFGE does not recommend making loans to members because recover of defaulted loans are costly and difficult.  However, if a local decides to make a loan, you should follow the guidelines written.</a:t>
            </a:r>
          </a:p>
          <a:p>
            <a:endParaRPr lang="en-US" altLang="en-US" dirty="0"/>
          </a:p>
          <a:p>
            <a:r>
              <a:rPr lang="en-US" altLang="en-US" dirty="0"/>
              <a:t>They must be approved by the membership;</a:t>
            </a:r>
          </a:p>
          <a:p>
            <a:r>
              <a:rPr lang="en-US" altLang="en-US" dirty="0"/>
              <a:t>The executive board cannot approve loans;</a:t>
            </a:r>
          </a:p>
          <a:p>
            <a:r>
              <a:rPr lang="en-US" altLang="en-US" dirty="0"/>
              <a:t>and a loan cannot be more than $2,000 per individual.</a:t>
            </a:r>
          </a:p>
          <a:p>
            <a:r>
              <a:rPr lang="en-US" altLang="en-US" dirty="0"/>
              <a:t> </a:t>
            </a:r>
          </a:p>
          <a:p>
            <a:r>
              <a:rPr lang="en-US" altLang="en-US" b="1" dirty="0"/>
              <a:t>SAY:   </a:t>
            </a:r>
            <a:r>
              <a:rPr lang="en-US" altLang="en-US" dirty="0"/>
              <a:t>For any loan, there should be a very clear standard criteria that the Local has adopted.  Remember what the Local does for one member, you must do for all members and all outstanding advances in excess of $2,000 are considered a loan by the DOL.</a:t>
            </a:r>
          </a:p>
          <a:p>
            <a:r>
              <a:rPr lang="en-US" altLang="en-US" dirty="0"/>
              <a:t> </a:t>
            </a:r>
          </a:p>
          <a:p>
            <a:endParaRPr lang="en-US" altLang="en-US" dirty="0"/>
          </a:p>
          <a:p>
            <a:pPr>
              <a:buFontTx/>
              <a:buChar char="•"/>
            </a:pPr>
            <a:r>
              <a:rPr lang="en-US" altLang="en-US" dirty="0"/>
              <a:t>SAY:   Remember, what the Local does for one member, you must do for all members.</a:t>
            </a:r>
            <a:endParaRPr lang="en-US" altLang="en-US" b="1" dirty="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65ED59A6-B45C-4FAC-B522-61A235EC2512}" type="slidenum">
              <a:rPr lang="en-US" altLang="en-US">
                <a:solidFill>
                  <a:prstClr val="black"/>
                </a:solidFill>
                <a:latin typeface="Arial" panose="020B0604020202020204" pitchFamily="34" charset="0"/>
              </a:rPr>
              <a:pPr defTabSz="933237">
                <a:spcBef>
                  <a:spcPct val="0"/>
                </a:spcBef>
                <a:defRPr/>
              </a:pPr>
              <a:t>58</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842478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SAY: </a:t>
            </a:r>
            <a:r>
              <a:rPr lang="en-US" altLang="en-US" b="0" dirty="0"/>
              <a:t>Fiduciary</a:t>
            </a:r>
            <a:r>
              <a:rPr lang="en-US" altLang="en-US" b="0" baseline="0" dirty="0"/>
              <a:t> responsibilities are federally regulated! So there are real and intense fines and penalties if they are violated. Consequences could include an officer being personally responsible for losses…. </a:t>
            </a:r>
            <a:endParaRPr lang="en-US" altLang="en-US" b="0" dirty="0"/>
          </a:p>
          <a:p>
            <a:r>
              <a:rPr lang="en-US" altLang="en-US" dirty="0"/>
              <a:t>Union officials who violate these federally created fiduciary duties are subject to civil lawsuits in federal or state court for money damages or other appropriate relief.  In addition, there are criminal penalties for embezzling or stealing Local property – fines up to $10,000.00,  imprisonment for up to five years, or both.</a:t>
            </a:r>
          </a:p>
          <a:p>
            <a:endParaRPr lang="en-US" altLang="en-US" dirty="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7859C341-D252-4144-98F7-75DE74CB9D9B}" type="slidenum">
              <a:rPr lang="en-US" altLang="en-US">
                <a:solidFill>
                  <a:prstClr val="black"/>
                </a:solidFill>
                <a:latin typeface="Arial" panose="020B0604020202020204" pitchFamily="34" charset="0"/>
              </a:rPr>
              <a:pPr defTabSz="933237">
                <a:spcBef>
                  <a:spcPct val="0"/>
                </a:spcBef>
                <a:defRPr/>
              </a:pPr>
              <a:t>59</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642765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highlight>
                  <a:srgbClr val="FFFF00"/>
                </a:highlight>
                <a:uLnTx/>
                <a:uFillTx/>
                <a:latin typeface="+mn-lt"/>
                <a:ea typeface="+mn-ea"/>
                <a:cs typeface="+mn-cs"/>
              </a:rPr>
              <a:t>FYI***(THIS SLIDE HAS ANIMATIONS)***</a:t>
            </a:r>
          </a:p>
          <a:p>
            <a:endParaRPr lang="en-US" b="1" dirty="0"/>
          </a:p>
          <a:p>
            <a:r>
              <a:rPr lang="en-US" b="1" dirty="0"/>
              <a:t>DO: </a:t>
            </a:r>
            <a:r>
              <a:rPr lang="en-US" dirty="0"/>
              <a:t>Invite participants to raise their hands or use the chat feature to introduce themselves using the questions outlined on the slide. (If it is a small class—encourage everyone to raise their hand to speak. Larger classes should have the option to either speak or use the chat feature).</a:t>
            </a:r>
          </a:p>
          <a:p>
            <a:endParaRPr lang="en-US" dirty="0"/>
          </a:p>
          <a:p>
            <a:r>
              <a:rPr lang="en-US" b="1" i="1" dirty="0"/>
              <a:t>DO: (ANIMATION HERE) </a:t>
            </a:r>
            <a:r>
              <a:rPr lang="en-US" i="1" dirty="0"/>
              <a:t>Once everyone has had a chance to introduce themselves, </a:t>
            </a:r>
            <a:r>
              <a:rPr lang="en-US" b="1" i="1" dirty="0"/>
              <a:t>CLICK</a:t>
            </a:r>
            <a:r>
              <a:rPr lang="en-US" i="1" dirty="0"/>
              <a:t> to show bubble that discusses “Leadership Essentials: Building Good Relationships” and read the content. </a:t>
            </a:r>
          </a:p>
          <a:p>
            <a:endParaRPr lang="en-US" b="0" dirty="0"/>
          </a:p>
          <a:p>
            <a:endParaRPr lang="en-US" b="0"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2467910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SAY:</a:t>
            </a:r>
            <a:r>
              <a:rPr lang="en-US" altLang="en-US" b="0" i="0" dirty="0"/>
              <a:t>As</a:t>
            </a:r>
            <a:r>
              <a:rPr lang="en-US" altLang="en-US" b="0" i="0" baseline="0" dirty="0"/>
              <a:t> with any organizations there is a system for checks and balances in regards to finances at AFGE, and that comes in the form of an annual local audit. </a:t>
            </a:r>
            <a:endParaRPr lang="en-US" altLang="en-US" b="0" i="0" dirty="0"/>
          </a:p>
          <a:p>
            <a:r>
              <a:rPr lang="en-US" altLang="en-US" dirty="0"/>
              <a:t>Each Local is required to conduct an audit at least once a year and make a certification using audit Certification Form 41 to the National Secretary-Treasurer showing that n audit has bee completed.  It is mandatory that you conduct an audit at the close of each year end, when there is a chance in financial officers, or when there is a suspicion of any wrong doing.</a:t>
            </a:r>
          </a:p>
          <a:p>
            <a:r>
              <a:rPr lang="en-US" altLang="en-US" dirty="0"/>
              <a:t>Because this is actually so important to the fiduciary</a:t>
            </a:r>
            <a:r>
              <a:rPr lang="en-US" altLang="en-US" baseline="0" dirty="0"/>
              <a:t> process, lets review more details about audits. </a:t>
            </a:r>
            <a:endParaRPr lang="en-US" altLang="en-US" dirty="0"/>
          </a:p>
          <a:p>
            <a:endParaRPr lang="en-US" altLang="en-US" b="1" dirty="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38108D13-2A25-4DE0-A22B-BB4AD936F468}" type="slidenum">
              <a:rPr lang="en-US" altLang="en-US">
                <a:solidFill>
                  <a:prstClr val="black"/>
                </a:solidFill>
                <a:latin typeface="Arial" panose="020B0604020202020204" pitchFamily="34" charset="0"/>
              </a:rPr>
              <a:pPr defTabSz="933237">
                <a:spcBef>
                  <a:spcPct val="0"/>
                </a:spcBef>
                <a:defRPr/>
              </a:pPr>
              <a:t>60</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161470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Read information from the slide. </a:t>
            </a:r>
          </a:p>
          <a:p>
            <a:endParaRPr lang="en-US" altLang="en-US" b="1" dirty="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38108D13-2A25-4DE0-A22B-BB4AD936F468}" type="slidenum">
              <a:rPr lang="en-US" altLang="en-US">
                <a:solidFill>
                  <a:prstClr val="black"/>
                </a:solidFill>
                <a:latin typeface="Arial" panose="020B0604020202020204" pitchFamily="34" charset="0"/>
              </a:rPr>
              <a:pPr defTabSz="933237">
                <a:spcBef>
                  <a:spcPct val="0"/>
                </a:spcBef>
                <a:defRPr/>
              </a:pPr>
              <a:t>61</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747915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7340"/>
            <a:r>
              <a:rPr lang="en-US" altLang="en-US" b="1" dirty="0"/>
              <a:t>SAY: </a:t>
            </a:r>
            <a:r>
              <a:rPr lang="en-US" altLang="en-US" dirty="0"/>
              <a:t>If you haven’t done so already, you should make sure that you identify an audit committee or someone to conduct the audit.  If you are having an annual internal audit, the President should appoint an odd number of members (3-5) that do not have signature authority on any accounts to this committee.  You may hire outside accountants or bookkeepers to perform an annual external audit if you so choose.  AFGE suggests that the Financial Officers conduct an audit of the Savings, Checking, Investment, and Credit Card account statements on a monthly basis to insure that all items have been reconciled.  A review of the checkbook and dues deduction listings is also recommended.  </a:t>
            </a:r>
          </a:p>
          <a:p>
            <a:pPr defTabSz="957340"/>
            <a:endParaRPr lang="en-US" altLang="en-US" dirty="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243137A1-DD9A-478F-9B6A-CE4F0D2142C4}" type="slidenum">
              <a:rPr lang="en-US" altLang="en-US">
                <a:solidFill>
                  <a:prstClr val="black"/>
                </a:solidFill>
                <a:latin typeface="Arial" panose="020B0604020202020204" pitchFamily="34" charset="0"/>
              </a:rPr>
              <a:pPr defTabSz="933237">
                <a:spcBef>
                  <a:spcPct val="0"/>
                </a:spcBef>
                <a:defRPr/>
              </a:pPr>
              <a:t>62</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502637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0801303-82ED-4C9D-A7E7-47039DED1816}"/>
              </a:ext>
            </a:extLst>
          </p:cNvPr>
          <p:cNvSpPr>
            <a:spLocks noGrp="1"/>
          </p:cNvSpPr>
          <p:nvPr>
            <p:ph type="body" idx="1"/>
          </p:nvPr>
        </p:nvSpPr>
        <p:spPr/>
        <p:txBody>
          <a:bodyPr/>
          <a:lstStyle/>
          <a:p>
            <a:r>
              <a:rPr lang="en-US" b="1" dirty="0"/>
              <a:t>SAY: </a:t>
            </a:r>
            <a:r>
              <a:rPr lang="en-US" dirty="0"/>
              <a:t>Here are some things that are required to conduct an audit </a:t>
            </a:r>
            <a:r>
              <a:rPr lang="en-US" b="1" dirty="0"/>
              <a:t>DO</a:t>
            </a:r>
            <a:r>
              <a:rPr lang="en-US" dirty="0"/>
              <a:t>: </a:t>
            </a:r>
            <a:r>
              <a:rPr lang="en-US" i="1" dirty="0"/>
              <a:t>(Read Slide)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9F96AFE-5B0D-47BC-BF36-07BB809EFABA}"/>
              </a:ext>
            </a:extLst>
          </p:cNvPr>
          <p:cNvSpPr>
            <a:spLocks noGrp="1"/>
          </p:cNvSpPr>
          <p:nvPr>
            <p:ph type="body" idx="1"/>
          </p:nvPr>
        </p:nvSpPr>
        <p:spPr/>
        <p:txBody>
          <a:bodyPr/>
          <a:lstStyle/>
          <a:p>
            <a:r>
              <a:rPr lang="en-US" b="1" dirty="0"/>
              <a:t>SAY: </a:t>
            </a:r>
            <a:r>
              <a:rPr lang="en-US" dirty="0"/>
              <a:t>Here are some red flags. If these come up during an audit, sound the alarm, or look more into it. </a:t>
            </a:r>
            <a:r>
              <a:rPr lang="en-US" b="1" dirty="0"/>
              <a:t>DO: </a:t>
            </a:r>
            <a:r>
              <a:rPr lang="en-US" dirty="0"/>
              <a:t>(Read Slide)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SAY: </a:t>
            </a:r>
            <a:r>
              <a:rPr lang="en-US" altLang="en-US" b="0" dirty="0"/>
              <a:t>Bonding is required</a:t>
            </a:r>
            <a:r>
              <a:rPr lang="en-US" altLang="en-US" b="0" baseline="0" dirty="0"/>
              <a:t> to protect Unions from financial losses; think of it as </a:t>
            </a:r>
            <a:r>
              <a:rPr lang="en-US" altLang="en-US" b="0" dirty="0"/>
              <a:t>an insurance policy</a:t>
            </a:r>
            <a:r>
              <a:rPr lang="en-US" altLang="en-US" b="0" baseline="0" dirty="0"/>
              <a:t> that i</a:t>
            </a:r>
            <a:r>
              <a:rPr lang="en-US" altLang="en-US" b="0" dirty="0"/>
              <a:t>nsures an organization against financial loss</a:t>
            </a:r>
          </a:p>
          <a:p>
            <a:endParaRPr lang="en-US" altLang="en-US" b="0" dirty="0"/>
          </a:p>
          <a:p>
            <a:endParaRPr lang="en-US" altLang="en-US" b="1" dirty="0"/>
          </a:p>
          <a:p>
            <a:endParaRPr lang="en-US" altLang="en-US" dirty="0"/>
          </a:p>
          <a:p>
            <a:endParaRPr lang="en-US" altLang="en-US" b="1"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98ED7CAC-4AE0-4AE2-9974-605B4B5636CE}" type="slidenum">
              <a:rPr lang="en-US" altLang="en-US">
                <a:solidFill>
                  <a:prstClr val="black"/>
                </a:solidFill>
                <a:latin typeface="Arial" panose="020B0604020202020204" pitchFamily="34" charset="0"/>
              </a:rPr>
              <a:pPr defTabSz="933237">
                <a:spcBef>
                  <a:spcPct val="0"/>
                </a:spcBef>
                <a:defRPr/>
              </a:pPr>
              <a:t>65</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5831031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SAY:</a:t>
            </a:r>
            <a:r>
              <a:rPr lang="en-US" altLang="en-US"/>
              <a:t>  The Labor-Management Reporting and Disclosure Act (LMRDA) establishes specific bonding requirements to protect Unions from financial losses caused by “fraudulent or dishonest acts” by Union Officers or employees.  All AFGE Locals are covered under a blanket bond and charged annually for the coverage.</a:t>
            </a:r>
          </a:p>
          <a:p>
            <a:endParaRPr lang="en-US" altLang="en-US" b="1"/>
          </a:p>
          <a:p>
            <a:r>
              <a:rPr lang="en-US" altLang="en-US" b="1"/>
              <a:t>SAY:  </a:t>
            </a:r>
            <a:r>
              <a:rPr lang="en-US" altLang="en-US"/>
              <a:t>In order for your bond to be in effect, you must conduct an annual audit and submit to AFGE a Form 41 with a copy of your LM report and the approved annual budget.  The Labor-Management Reporting and Disclosure Act (LMRDA) established specific bonding requirements.</a:t>
            </a:r>
          </a:p>
          <a:p>
            <a:endParaRPr lang="en-US" altLang="en-US"/>
          </a:p>
          <a:p>
            <a:r>
              <a:rPr lang="en-US" altLang="en-US"/>
              <a:t> </a:t>
            </a:r>
          </a:p>
          <a:p>
            <a:pPr eaLnBrk="1" hangingPunct="1">
              <a:spcBef>
                <a:spcPct val="0"/>
              </a:spcBef>
            </a:pPr>
            <a:endParaRPr lang="en-US" altLang="en-US"/>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F77DE3A4-DA81-42FE-AB5C-6A2956C513F4}" type="slidenum">
              <a:rPr lang="en-US" altLang="en-US">
                <a:solidFill>
                  <a:prstClr val="black"/>
                </a:solidFill>
                <a:latin typeface="Arial" panose="020B0604020202020204" pitchFamily="34" charset="0"/>
              </a:rPr>
              <a:pPr defTabSz="933237">
                <a:spcBef>
                  <a:spcPct val="0"/>
                </a:spcBef>
                <a:defRPr/>
              </a:pPr>
              <a:t>66</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8065785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SAY:  </a:t>
            </a:r>
            <a:r>
              <a:rPr lang="en-US" altLang="en-US" dirty="0"/>
              <a:t>A bond, like any insurance policy has a maximum recovery amount.  Per the Department of Labor, the bond must be equal to at least 10 percent of the Local’s assets.  A quick formula for computing required coverage is current assets (cash, investments) plus total receipts multiplied by 10%.  That is the least amount of coverage you should have.  AFGE is strongly recommended that your coverage be 100% of your total assets.</a:t>
            </a:r>
          </a:p>
          <a:p>
            <a:pPr eaLnBrk="1" hangingPunct="1">
              <a:spcBef>
                <a:spcPct val="0"/>
              </a:spcBef>
            </a:pPr>
            <a:r>
              <a:rPr lang="en-US" altLang="en-US" dirty="0"/>
              <a:t>All AFGE Locals are covered under a blanket bond and charged annually for the coverage</a:t>
            </a:r>
          </a:p>
          <a:p>
            <a:pPr eaLnBrk="1" hangingPunct="1">
              <a:spcBef>
                <a:spcPct val="0"/>
              </a:spcBef>
            </a:pPr>
            <a:endParaRPr lang="en-US" altLang="en-US" dirty="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115" indent="-297617">
              <a:spcBef>
                <a:spcPct val="30000"/>
              </a:spcBef>
              <a:defRPr sz="1200">
                <a:solidFill>
                  <a:schemeClr val="tx1"/>
                </a:solidFill>
                <a:latin typeface="Calibri" panose="020F0502020204030204" pitchFamily="34" charset="0"/>
              </a:defRPr>
            </a:lvl2pPr>
            <a:lvl3pPr marL="1197088" indent="-238096">
              <a:spcBef>
                <a:spcPct val="30000"/>
              </a:spcBef>
              <a:defRPr sz="1200">
                <a:solidFill>
                  <a:schemeClr val="tx1"/>
                </a:solidFill>
                <a:latin typeface="Calibri" panose="020F0502020204030204" pitchFamily="34" charset="0"/>
              </a:defRPr>
            </a:lvl3pPr>
            <a:lvl4pPr marL="1678238" indent="-238096">
              <a:spcBef>
                <a:spcPct val="30000"/>
              </a:spcBef>
              <a:defRPr sz="1200">
                <a:solidFill>
                  <a:schemeClr val="tx1"/>
                </a:solidFill>
                <a:latin typeface="Calibri" panose="020F0502020204030204" pitchFamily="34" charset="0"/>
              </a:defRPr>
            </a:lvl4pPr>
            <a:lvl5pPr marL="2157736" indent="-238096">
              <a:spcBef>
                <a:spcPct val="30000"/>
              </a:spcBef>
              <a:defRPr sz="1200">
                <a:solidFill>
                  <a:schemeClr val="tx1"/>
                </a:solidFill>
                <a:latin typeface="Calibri" panose="020F0502020204030204" pitchFamily="34" charset="0"/>
              </a:defRPr>
            </a:lvl5pPr>
            <a:lvl6pPr marL="2633927" indent="-238096" eaLnBrk="0" fontAlgn="base" hangingPunct="0">
              <a:spcBef>
                <a:spcPct val="30000"/>
              </a:spcBef>
              <a:spcAft>
                <a:spcPct val="0"/>
              </a:spcAft>
              <a:defRPr sz="1200">
                <a:solidFill>
                  <a:schemeClr val="tx1"/>
                </a:solidFill>
                <a:latin typeface="Calibri" panose="020F0502020204030204" pitchFamily="34" charset="0"/>
              </a:defRPr>
            </a:lvl6pPr>
            <a:lvl7pPr marL="3110115" indent="-238096" eaLnBrk="0" fontAlgn="base" hangingPunct="0">
              <a:spcBef>
                <a:spcPct val="30000"/>
              </a:spcBef>
              <a:spcAft>
                <a:spcPct val="0"/>
              </a:spcAft>
              <a:defRPr sz="1200">
                <a:solidFill>
                  <a:schemeClr val="tx1"/>
                </a:solidFill>
                <a:latin typeface="Calibri" panose="020F0502020204030204" pitchFamily="34" charset="0"/>
              </a:defRPr>
            </a:lvl7pPr>
            <a:lvl8pPr marL="3586305" indent="-238096" eaLnBrk="0" fontAlgn="base" hangingPunct="0">
              <a:spcBef>
                <a:spcPct val="30000"/>
              </a:spcBef>
              <a:spcAft>
                <a:spcPct val="0"/>
              </a:spcAft>
              <a:defRPr sz="1200">
                <a:solidFill>
                  <a:schemeClr val="tx1"/>
                </a:solidFill>
                <a:latin typeface="Calibri" panose="020F0502020204030204" pitchFamily="34" charset="0"/>
              </a:defRPr>
            </a:lvl8pPr>
            <a:lvl9pPr marL="4062494" indent="-238096" eaLnBrk="0" fontAlgn="base" hangingPunct="0">
              <a:spcBef>
                <a:spcPct val="30000"/>
              </a:spcBef>
              <a:spcAft>
                <a:spcPct val="0"/>
              </a:spcAft>
              <a:defRPr sz="1200">
                <a:solidFill>
                  <a:schemeClr val="tx1"/>
                </a:solidFill>
                <a:latin typeface="Calibri" panose="020F0502020204030204" pitchFamily="34" charset="0"/>
              </a:defRPr>
            </a:lvl9pPr>
          </a:lstStyle>
          <a:p>
            <a:pPr defTabSz="933237">
              <a:spcBef>
                <a:spcPct val="0"/>
              </a:spcBef>
              <a:defRPr/>
            </a:pPr>
            <a:fld id="{28EBBAAE-4043-415F-AE90-7CEA6697D162}" type="slidenum">
              <a:rPr lang="en-US" altLang="en-US">
                <a:solidFill>
                  <a:prstClr val="black"/>
                </a:solidFill>
                <a:latin typeface="Arial" panose="020B0604020202020204" pitchFamily="34" charset="0"/>
              </a:rPr>
              <a:pPr defTabSz="933237">
                <a:spcBef>
                  <a:spcPct val="0"/>
                </a:spcBef>
                <a:defRPr/>
              </a:pPr>
              <a:t>67</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7206530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SAY: </a:t>
            </a:r>
            <a:r>
              <a:rPr kumimoji="0" lang="en-US" sz="1200" b="0" i="0" u="none" strike="noStrike" kern="1200" cap="none" spc="0" normalizeH="0" baseline="0" noProof="0" dirty="0">
                <a:ln>
                  <a:noFill/>
                </a:ln>
                <a:solidFill>
                  <a:prstClr val="black"/>
                </a:solidFill>
                <a:effectLst/>
                <a:uLnTx/>
                <a:uFillTx/>
                <a:latin typeface="+mn-lt"/>
                <a:ea typeface="+mn-ea"/>
                <a:cs typeface="+mn-cs"/>
              </a:rPr>
              <a:t>POP QUIZ TIME! We have been moving through a lot of content, so this is a good place to test our knowledge here. Use the poll feature or use the chat box to respond to the following true or false statements.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73388-2573-4842-B758-5C41653F1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1012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A member of the NEC or any duly authorized representative must give you a 72 hour notice if they desire to look at your records.  </a:t>
            </a:r>
            <a:r>
              <a:rPr lang="en-US" altLang="en-US" b="1" dirty="0"/>
              <a:t>False – all books, records, and financial accounts shall be open to the inspection of the National Executive Council or any duly authorized representative - the Constitution doesn’t say anything about advance noticed.  </a:t>
            </a:r>
            <a:endParaRPr lang="en-US" altLang="en-US" dirty="0"/>
          </a:p>
          <a:p>
            <a:r>
              <a:rPr lang="en-US" altLang="en-US" dirty="0"/>
              <a:t> </a:t>
            </a:r>
          </a:p>
          <a:p>
            <a:endParaRPr lang="en-US" alt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52C230E4-A53F-49A9-9562-0E861E679CBA}" type="slidenum">
              <a:rPr lang="en-US" altLang="en-US">
                <a:solidFill>
                  <a:prstClr val="black"/>
                </a:solidFill>
              </a:rPr>
              <a:pPr defTabSz="933237">
                <a:defRPr/>
              </a:pPr>
              <a:t>69</a:t>
            </a:fld>
            <a:endParaRPr lang="en-US" altLang="en-US">
              <a:solidFill>
                <a:prstClr val="black"/>
              </a:solidFill>
            </a:endParaRPr>
          </a:p>
        </p:txBody>
      </p:sp>
    </p:spTree>
    <p:extLst>
      <p:ext uri="{BB962C8B-B14F-4D97-AF65-F5344CB8AC3E}">
        <p14:creationId xmlns:p14="http://schemas.microsoft.com/office/powerpoint/2010/main" val="2227357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436563" y="711200"/>
            <a:ext cx="6318250" cy="3554413"/>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rPr lang="en-US" b="1" dirty="0"/>
              <a:t>ASK</a:t>
            </a:r>
            <a:r>
              <a:rPr dirty="0"/>
              <a:t>:</a:t>
            </a:r>
            <a:r>
              <a:rPr lang="en-US" dirty="0"/>
              <a:t> Thinking about the role of the leader, what are things that local leader must know? </a:t>
            </a:r>
          </a:p>
          <a:p>
            <a:endParaRPr lang="en-US" dirty="0"/>
          </a:p>
          <a:p>
            <a:r>
              <a:rPr lang="en-US" b="1" dirty="0"/>
              <a:t>DO: </a:t>
            </a:r>
            <a:r>
              <a:rPr lang="en-US" dirty="0"/>
              <a:t>allow people to write in responses in chat box or to raise their hand to answer. </a:t>
            </a:r>
            <a:endParaRPr dirty="0"/>
          </a:p>
        </p:txBody>
      </p:sp>
    </p:spTree>
    <p:extLst>
      <p:ext uri="{BB962C8B-B14F-4D97-AF65-F5344CB8AC3E}">
        <p14:creationId xmlns:p14="http://schemas.microsoft.com/office/powerpoint/2010/main" val="23389833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p>
          <a:p>
            <a:r>
              <a:rPr lang="en-US" altLang="en-US" dirty="0"/>
              <a:t>2. It is mandatory for the Local to conduct an audit when there is a change in Financial Officers?  </a:t>
            </a:r>
            <a:r>
              <a:rPr lang="en-US" altLang="en-US" b="1" dirty="0"/>
              <a:t>True – Ask participants what other two times must an audit be conducted – at the close of each year end or when there is a suspicion of any wrongdoing.</a:t>
            </a:r>
            <a:endParaRPr lang="en-US" altLang="en-US" dirty="0"/>
          </a:p>
          <a:p>
            <a:endParaRPr lang="en-US" alt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52C230E4-A53F-49A9-9562-0E861E679CBA}" type="slidenum">
              <a:rPr lang="en-US" altLang="en-US">
                <a:solidFill>
                  <a:prstClr val="black"/>
                </a:solidFill>
              </a:rPr>
              <a:pPr defTabSz="933237">
                <a:defRPr/>
              </a:pPr>
              <a:t>70</a:t>
            </a:fld>
            <a:endParaRPr lang="en-US" altLang="en-US">
              <a:solidFill>
                <a:prstClr val="black"/>
              </a:solidFill>
            </a:endParaRPr>
          </a:p>
        </p:txBody>
      </p:sp>
    </p:spTree>
    <p:extLst>
      <p:ext uri="{BB962C8B-B14F-4D97-AF65-F5344CB8AC3E}">
        <p14:creationId xmlns:p14="http://schemas.microsoft.com/office/powerpoint/2010/main" val="28706541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3.  There are criminal penalties for embezzling or stealing Local property that can include fines up to $10,000, imprisonment for up to five years, or both.  </a:t>
            </a:r>
            <a:r>
              <a:rPr lang="en-US" altLang="en-US" b="1" dirty="0"/>
              <a:t>True</a:t>
            </a:r>
            <a:endParaRPr lang="en-US" altLang="en-US" dirty="0"/>
          </a:p>
          <a:p>
            <a:r>
              <a:rPr lang="en-US" altLang="en-US" dirty="0"/>
              <a:t> </a:t>
            </a:r>
          </a:p>
          <a:p>
            <a:endParaRPr lang="en-US" alt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83112B64-0D52-4DDC-8174-DD23998F0700}" type="slidenum">
              <a:rPr lang="en-US" altLang="en-US">
                <a:solidFill>
                  <a:prstClr val="black"/>
                </a:solidFill>
              </a:rPr>
              <a:pPr defTabSz="933237">
                <a:defRPr/>
              </a:pPr>
              <a:t>71</a:t>
            </a:fld>
            <a:endParaRPr lang="en-US" altLang="en-US">
              <a:solidFill>
                <a:prstClr val="black"/>
              </a:solidFill>
            </a:endParaRPr>
          </a:p>
        </p:txBody>
      </p:sp>
    </p:spTree>
    <p:extLst>
      <p:ext uri="{BB962C8B-B14F-4D97-AF65-F5344CB8AC3E}">
        <p14:creationId xmlns:p14="http://schemas.microsoft.com/office/powerpoint/2010/main" val="42280046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p>
          <a:p>
            <a:r>
              <a:rPr lang="en-US" altLang="en-US" dirty="0"/>
              <a:t>4. In order for your bond to be in effect, you must conduct an annual audit and submit two documents to AFGE; a Form 41 and a copy of LM report.	</a:t>
            </a:r>
            <a:r>
              <a:rPr lang="en-US" altLang="en-US" b="1" dirty="0"/>
              <a:t>False – you should submit 3 documents, a Form 41, a copy of your LM report, and the approved annual budget.  </a:t>
            </a:r>
            <a:endParaRPr lang="en-US" altLang="en-US" dirty="0"/>
          </a:p>
          <a:p>
            <a:endParaRPr lang="en-US" alt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83112B64-0D52-4DDC-8174-DD23998F0700}" type="slidenum">
              <a:rPr lang="en-US" altLang="en-US">
                <a:solidFill>
                  <a:prstClr val="black"/>
                </a:solidFill>
              </a:rPr>
              <a:pPr defTabSz="933237">
                <a:defRPr/>
              </a:pPr>
              <a:t>72</a:t>
            </a:fld>
            <a:endParaRPr lang="en-US" altLang="en-US">
              <a:solidFill>
                <a:prstClr val="black"/>
              </a:solidFill>
            </a:endParaRPr>
          </a:p>
        </p:txBody>
      </p:sp>
    </p:spTree>
    <p:extLst>
      <p:ext uri="{BB962C8B-B14F-4D97-AF65-F5344CB8AC3E}">
        <p14:creationId xmlns:p14="http://schemas.microsoft.com/office/powerpoint/2010/main" val="3759441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p>
          <a:p>
            <a:r>
              <a:rPr lang="en-US" altLang="en-US" dirty="0"/>
              <a:t>5. Pre-signed checks by one officer is a red flag item during an audit.  </a:t>
            </a:r>
            <a:r>
              <a:rPr lang="en-US" altLang="en-US" b="1" dirty="0"/>
              <a:t>True</a:t>
            </a:r>
            <a:endParaRPr lang="en-US" altLang="en-US" dirty="0"/>
          </a:p>
          <a:p>
            <a:endParaRPr lang="en-US" alt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83112B64-0D52-4DDC-8174-DD23998F0700}" type="slidenum">
              <a:rPr lang="en-US" altLang="en-US">
                <a:solidFill>
                  <a:prstClr val="black"/>
                </a:solidFill>
              </a:rPr>
              <a:pPr defTabSz="933237">
                <a:defRPr/>
              </a:pPr>
              <a:t>73</a:t>
            </a:fld>
            <a:endParaRPr lang="en-US" altLang="en-US">
              <a:solidFill>
                <a:prstClr val="black"/>
              </a:solidFill>
            </a:endParaRPr>
          </a:p>
        </p:txBody>
      </p:sp>
    </p:spTree>
    <p:extLst>
      <p:ext uri="{BB962C8B-B14F-4D97-AF65-F5344CB8AC3E}">
        <p14:creationId xmlns:p14="http://schemas.microsoft.com/office/powerpoint/2010/main" val="11953382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dirty="0"/>
              <a:t>SAY: </a:t>
            </a:r>
            <a:r>
              <a:rPr lang="en-US" altLang="en-US" b="0" u="none" dirty="0"/>
              <a:t>FIDUCIARY REPORTING causes a lot of stress for many local leaders. BUT, </a:t>
            </a:r>
            <a:r>
              <a:rPr lang="en-US" altLang="en-US" dirty="0"/>
              <a:t>It does</a:t>
            </a:r>
            <a:r>
              <a:rPr lang="en-US" altLang="en-US" baseline="0" dirty="0"/>
              <a:t> not have to be stressful nor painful. We do not have time allotted to go into the ins and outs of reporting in this short orientation but just remember to keep yourself organized, and understand the process thoroughly. Do not wait until the last minute to get all the information needed to file your reports, these should be kept by the Treasurer throughout the year. </a:t>
            </a:r>
          </a:p>
          <a:p>
            <a:endParaRPr lang="en-US" altLang="en-US" baseline="0" dirty="0"/>
          </a:p>
          <a:p>
            <a:r>
              <a:rPr lang="en-US" altLang="en-US" b="1" baseline="0" dirty="0"/>
              <a:t>ASK: </a:t>
            </a:r>
            <a:r>
              <a:rPr lang="en-US" altLang="en-US" baseline="0" dirty="0"/>
              <a:t>Does anyone have any tips or best practices that they would like to share? </a:t>
            </a:r>
            <a:endParaRPr lang="en-US" altLang="en-US" dirty="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3AE517BB-FD1C-4272-8CD6-106C531AFF41}" type="slidenum">
              <a:rPr lang="en-US" altLang="en-US">
                <a:solidFill>
                  <a:prstClr val="black"/>
                </a:solidFill>
              </a:rPr>
              <a:pPr defTabSz="933237">
                <a:defRPr/>
              </a:pPr>
              <a:t>74</a:t>
            </a:fld>
            <a:endParaRPr lang="en-US" altLang="en-US">
              <a:solidFill>
                <a:prstClr val="black"/>
              </a:solidFill>
            </a:endParaRPr>
          </a:p>
        </p:txBody>
      </p:sp>
    </p:spTree>
    <p:extLst>
      <p:ext uri="{BB962C8B-B14F-4D97-AF65-F5344CB8AC3E}">
        <p14:creationId xmlns:p14="http://schemas.microsoft.com/office/powerpoint/2010/main" val="2542812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dirty="0"/>
              <a:t>SAY: </a:t>
            </a:r>
            <a:endParaRPr lang="en-US" altLang="en-US" i="1" dirty="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3AE517BB-FD1C-4272-8CD6-106C531AFF41}" type="slidenum">
              <a:rPr lang="en-US" altLang="en-US">
                <a:solidFill>
                  <a:prstClr val="black"/>
                </a:solidFill>
              </a:rPr>
              <a:pPr defTabSz="933237">
                <a:defRPr/>
              </a:pPr>
              <a:t>75</a:t>
            </a:fld>
            <a:endParaRPr lang="en-US" altLang="en-US">
              <a:solidFill>
                <a:prstClr val="black"/>
              </a:solidFill>
            </a:endParaRPr>
          </a:p>
        </p:txBody>
      </p:sp>
    </p:spTree>
    <p:extLst>
      <p:ext uri="{BB962C8B-B14F-4D97-AF65-F5344CB8AC3E}">
        <p14:creationId xmlns:p14="http://schemas.microsoft.com/office/powerpoint/2010/main" val="40826131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dirty="0"/>
              <a:t>SAY: </a:t>
            </a:r>
            <a:r>
              <a:rPr lang="en-US" altLang="en-US" dirty="0"/>
              <a:t>One of the things I want to highlight is who you have to report to. </a:t>
            </a:r>
            <a:r>
              <a:rPr lang="en-US" altLang="en-US" i="1" dirty="0"/>
              <a:t>(Read Slide)</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2155" indent="-295966">
              <a:defRPr>
                <a:solidFill>
                  <a:schemeClr val="tx1"/>
                </a:solidFill>
                <a:latin typeface="Arial" panose="020B0604020202020204" pitchFamily="34" charset="0"/>
              </a:defRPr>
            </a:lvl2pPr>
            <a:lvl3pPr marL="1188822" indent="-236441">
              <a:defRPr>
                <a:solidFill>
                  <a:schemeClr val="tx1"/>
                </a:solidFill>
                <a:latin typeface="Arial" panose="020B0604020202020204" pitchFamily="34" charset="0"/>
              </a:defRPr>
            </a:lvl3pPr>
            <a:lvl4pPr marL="1665011" indent="-236441">
              <a:defRPr>
                <a:solidFill>
                  <a:schemeClr val="tx1"/>
                </a:solidFill>
                <a:latin typeface="Arial" panose="020B0604020202020204" pitchFamily="34" charset="0"/>
              </a:defRPr>
            </a:lvl4pPr>
            <a:lvl5pPr marL="2141200" indent="-236441">
              <a:defRPr>
                <a:solidFill>
                  <a:schemeClr val="tx1"/>
                </a:solidFill>
                <a:latin typeface="Arial" panose="020B0604020202020204" pitchFamily="34" charset="0"/>
              </a:defRPr>
            </a:lvl5pPr>
            <a:lvl6pPr marL="2617390" indent="-236441" eaLnBrk="0" fontAlgn="base" hangingPunct="0">
              <a:spcBef>
                <a:spcPct val="0"/>
              </a:spcBef>
              <a:spcAft>
                <a:spcPct val="0"/>
              </a:spcAft>
              <a:defRPr>
                <a:solidFill>
                  <a:schemeClr val="tx1"/>
                </a:solidFill>
                <a:latin typeface="Arial" panose="020B0604020202020204" pitchFamily="34" charset="0"/>
              </a:defRPr>
            </a:lvl6pPr>
            <a:lvl7pPr marL="3093580" indent="-236441" eaLnBrk="0" fontAlgn="base" hangingPunct="0">
              <a:spcBef>
                <a:spcPct val="0"/>
              </a:spcBef>
              <a:spcAft>
                <a:spcPct val="0"/>
              </a:spcAft>
              <a:defRPr>
                <a:solidFill>
                  <a:schemeClr val="tx1"/>
                </a:solidFill>
                <a:latin typeface="Arial" panose="020B0604020202020204" pitchFamily="34" charset="0"/>
              </a:defRPr>
            </a:lvl7pPr>
            <a:lvl8pPr marL="3569772" indent="-236441" eaLnBrk="0" fontAlgn="base" hangingPunct="0">
              <a:spcBef>
                <a:spcPct val="0"/>
              </a:spcBef>
              <a:spcAft>
                <a:spcPct val="0"/>
              </a:spcAft>
              <a:defRPr>
                <a:solidFill>
                  <a:schemeClr val="tx1"/>
                </a:solidFill>
                <a:latin typeface="Arial" panose="020B0604020202020204" pitchFamily="34" charset="0"/>
              </a:defRPr>
            </a:lvl8pPr>
            <a:lvl9pPr marL="4045960" indent="-236441" eaLnBrk="0" fontAlgn="base" hangingPunct="0">
              <a:spcBef>
                <a:spcPct val="0"/>
              </a:spcBef>
              <a:spcAft>
                <a:spcPct val="0"/>
              </a:spcAft>
              <a:defRPr>
                <a:solidFill>
                  <a:schemeClr val="tx1"/>
                </a:solidFill>
                <a:latin typeface="Arial" panose="020B0604020202020204" pitchFamily="34" charset="0"/>
              </a:defRPr>
            </a:lvl9pPr>
          </a:lstStyle>
          <a:p>
            <a:pPr defTabSz="933237">
              <a:defRPr/>
            </a:pPr>
            <a:fld id="{3AE517BB-FD1C-4272-8CD6-106C531AFF41}" type="slidenum">
              <a:rPr lang="en-US" altLang="en-US">
                <a:solidFill>
                  <a:prstClr val="black"/>
                </a:solidFill>
              </a:rPr>
              <a:pPr defTabSz="933237">
                <a:defRPr/>
              </a:pPr>
              <a:t>76</a:t>
            </a:fld>
            <a:endParaRPr lang="en-US" altLang="en-US">
              <a:solidFill>
                <a:prstClr val="black"/>
              </a:solidFill>
            </a:endParaRPr>
          </a:p>
        </p:txBody>
      </p:sp>
    </p:spTree>
    <p:extLst>
      <p:ext uri="{BB962C8B-B14F-4D97-AF65-F5344CB8AC3E}">
        <p14:creationId xmlns:p14="http://schemas.microsoft.com/office/powerpoint/2010/main" val="38228584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9870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Under law and DoL regulations (§458.26), AFGE may place affiliates in trusteeship for such purposes as (a) correcting corruption or financial malpractice, (b) assuring the performance of negotiated agreements or other duties of a representative of employees, (c) restoring democratic procedures, or (d) otherwise carrying out the legitimate objects of such labor organization.  The two most common reasons for trusteeship are that the officers fight so much amongst themselves that the local can’t function and the failure to pay per capita tax.</a:t>
            </a:r>
            <a:r>
              <a:rPr lang="en-US" b="1"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br>
              <a:rPr lang="en-US" altLang="en-US" dirty="0"/>
            </a:br>
            <a:r>
              <a:rPr lang="en-US" altLang="en-US" dirty="0"/>
              <a:t>.</a:t>
            </a:r>
          </a:p>
          <a:p>
            <a:r>
              <a:rPr lang="en-US" altLang="en-US" dirty="0"/>
              <a:t> </a:t>
            </a:r>
          </a:p>
          <a:p>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3237" rtl="0" eaLnBrk="1" fontAlgn="auto" latinLnBrk="0" hangingPunct="1">
              <a:lnSpc>
                <a:spcPct val="100000"/>
              </a:lnSpc>
              <a:spcBef>
                <a:spcPts val="0"/>
              </a:spcBef>
              <a:spcAft>
                <a:spcPts val="0"/>
              </a:spcAft>
              <a:buClrTx/>
              <a:buSzTx/>
              <a:buFontTx/>
              <a:buNone/>
              <a:tabLst/>
              <a:defRPr/>
            </a:pPr>
            <a:fld id="{9FCE3D85-B58F-4C22-8503-F791FB5A588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56905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Under law and DoL regulations (§458.26), AFGE may place affiliates in trusteeship for such purposes as (a) correcting corruption or financial malpractice, (b) assuring the performance of negotiated agreements or other duties of a representative of employees, (c) restoring democratic procedures, or (d) otherwise carrying out the legitimate objects of such labor organization.  The two most common reasons for trusteeship are that the officers fight so much amongst themselves that the local can’t function and the failure to pay per capita tax.</a:t>
            </a:r>
            <a:r>
              <a:rPr lang="en-US" b="1"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br>
              <a:rPr lang="en-US" altLang="en-US" dirty="0"/>
            </a:br>
            <a:r>
              <a:rPr lang="en-US" altLang="en-US" dirty="0"/>
              <a:t>.</a:t>
            </a:r>
          </a:p>
          <a:p>
            <a:r>
              <a:rPr lang="en-US" altLang="en-US" dirty="0"/>
              <a:t> </a:t>
            </a:r>
          </a:p>
          <a:p>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3237" rtl="0" eaLnBrk="1" fontAlgn="auto" latinLnBrk="0" hangingPunct="1">
              <a:lnSpc>
                <a:spcPct val="100000"/>
              </a:lnSpc>
              <a:spcBef>
                <a:spcPts val="0"/>
              </a:spcBef>
              <a:spcAft>
                <a:spcPts val="0"/>
              </a:spcAft>
              <a:buClrTx/>
              <a:buSzTx/>
              <a:buFontTx/>
              <a:buNone/>
              <a:tabLst/>
              <a:defRPr/>
            </a:pPr>
            <a:fld id="{9FCE3D85-B58F-4C22-8503-F791FB5A588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285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DO: </a:t>
            </a:r>
            <a:r>
              <a:rPr lang="en-US" i="1" dirty="0"/>
              <a:t>Read the slide and summarize what has already been stated in the brainstorm from the previous slide. </a:t>
            </a:r>
          </a:p>
        </p:txBody>
      </p:sp>
      <p:sp>
        <p:nvSpPr>
          <p:cNvPr id="4" name="Slide Number Placeholder 3"/>
          <p:cNvSpPr>
            <a:spLocks noGrp="1"/>
          </p:cNvSpPr>
          <p:nvPr>
            <p:ph type="sldNum" sz="quarter" idx="10"/>
          </p:nvPr>
        </p:nvSpPr>
        <p:spPr/>
        <p:txBody>
          <a:bodyPr/>
          <a:lstStyle/>
          <a:p>
            <a:fld id="{BD673388-2573-4842-B758-5C41653F168E}" type="slidenum">
              <a:rPr lang="en-US" smtClean="0"/>
              <a:t>8</a:t>
            </a:fld>
            <a:endParaRPr lang="en-US"/>
          </a:p>
        </p:txBody>
      </p:sp>
    </p:spTree>
    <p:extLst>
      <p:ext uri="{BB962C8B-B14F-4D97-AF65-F5344CB8AC3E}">
        <p14:creationId xmlns:p14="http://schemas.microsoft.com/office/powerpoint/2010/main" val="33138470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16"/>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Under law and DoL regulations (§458.26), AFGE may place affiliates in trusteeship for such purposes as (a) correcting corruption or financial malpractice, (b) assuring the performance of negotiated agreements or other duties of a representative of employees, (c) restoring democratic procedures, or (d) otherwise carrying out the legitimate objects of such labor organization.  The two most common reasons for trusteeship are that the officers fight so much amongst themselves that the local can’t function and the failure to pay per capita tax.</a:t>
            </a:r>
            <a:r>
              <a:rPr lang="en-US" b="1"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br>
              <a:rPr lang="en-US" altLang="en-US" dirty="0"/>
            </a:br>
            <a:r>
              <a:rPr lang="en-US" altLang="en-US" dirty="0"/>
              <a:t>.</a:t>
            </a:r>
          </a:p>
          <a:p>
            <a:r>
              <a:rPr lang="en-US" altLang="en-US" dirty="0"/>
              <a:t> </a:t>
            </a:r>
          </a:p>
          <a:p>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3237" rtl="0" eaLnBrk="1" fontAlgn="auto" latinLnBrk="0" hangingPunct="1">
              <a:lnSpc>
                <a:spcPct val="100000"/>
              </a:lnSpc>
              <a:spcBef>
                <a:spcPts val="0"/>
              </a:spcBef>
              <a:spcAft>
                <a:spcPts val="0"/>
              </a:spcAft>
              <a:buClrTx/>
              <a:buSzTx/>
              <a:buFontTx/>
              <a:buNone/>
              <a:tabLst/>
              <a:defRPr/>
            </a:pPr>
            <a:fld id="{9FCE3D85-B58F-4C22-8503-F791FB5A588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34255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When it imposes trusteeship on a local, AFGE removes the current officers, but must allow the local to elect delegates to national elections.  Also, AFGE cannot impose trusteeship to seize assets from locals, except for what the local may owe in per capita or other assessments (§ 458.27).  </a:t>
            </a:r>
            <a:r>
              <a:rPr lang="en-US" dirty="0" err="1">
                <a:latin typeface="Arial Narrow" panose="020B0606020202030204" pitchFamily="34" charset="0"/>
                <a:ea typeface="Calibri" panose="020F0502020204030204" pitchFamily="34" charset="0"/>
                <a:cs typeface="Times New Roman" panose="02020603050405020304" pitchFamily="18" charset="0"/>
              </a:rPr>
              <a:t>DoL</a:t>
            </a:r>
            <a:r>
              <a:rPr lang="en-US" dirty="0">
                <a:latin typeface="Arial Narrow" panose="020B0606020202030204" pitchFamily="34" charset="0"/>
                <a:ea typeface="Calibri" panose="020F0502020204030204" pitchFamily="34" charset="0"/>
                <a:cs typeface="Times New Roman" panose="02020603050405020304" pitchFamily="18" charset="0"/>
              </a:rPr>
              <a:t> will consider a trusteeship valid for 18 months if AFGE follows its Constitution and there was a fair hearing(§ 458.28</a:t>
            </a:r>
          </a:p>
          <a:p>
            <a:pPr>
              <a:lnSpc>
                <a:spcPct val="107000"/>
              </a:lnSpc>
              <a:spcAft>
                <a:spcPts val="816"/>
              </a:spcAft>
            </a:pPr>
            <a:r>
              <a:rPr lang="en-US" b="1"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DOL regulations also impose a number of fiduciary obligations (§§458.31, 458.32, 458.33, 458.34, 458.35) upon local union officers, which we will be covering in greater detail in that section. The overarching principle to take home is that the local’s money belongs to the members and should be spent for their benefit as a union.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When you get a chance, read 29 U.S.C. § 501(a). This statute means, among other things, that you should have no conflicts of interest with the local, such as business dealings, nor should your family. While legally the local can lend money to members or officers, it shouldn’t.  If it does, any loans should not exceed $2,000 and must be treated like a loan, meaning that it should be pursuant to an agreement that sets up regular payments and interest.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Department of Labor regulations (§458.3 and § 403) require that your local file LM reports, which we will discuss more during the section on Fiduciary Responsibilities. One small point to remember is that you are required to file your constitution and bylaws with it. As a result, your bylaws are a matter of public record.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dirty="0">
                <a:latin typeface="Arial Narrow" panose="020B0606020202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Arial Narrow" panose="020B0606020202030204" pitchFamily="34" charset="0"/>
                <a:ea typeface="Calibri" panose="020F0502020204030204" pitchFamily="34" charset="0"/>
                <a:cs typeface="Times New Roman" panose="02020603050405020304" pitchFamily="18" charset="0"/>
              </a:rPr>
              <a:t>On a related note, people convicted of certain crimes may not hold union office for thirteen years after conviction or the end of his or her imprisonment, whichever is more recent.  The statute (29 U.S.C. § 504) lists a number of offenses, including bribery, extortion, murder, rape, and violation of narcotics law, but some of the offenses are not as clear.  It can get confusing with regard to whether an offense is covered or when the thirteen years begins to run, so if you have any questions about this, you should contact the General Counsel’s Office</a:t>
            </a:r>
            <a:endParaRPr lang="en-US" alt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7115" indent="-297617">
              <a:defRPr>
                <a:solidFill>
                  <a:schemeClr val="tx1"/>
                </a:solidFill>
                <a:latin typeface="Arial" panose="020B0604020202020204" pitchFamily="34" charset="0"/>
              </a:defRPr>
            </a:lvl2pPr>
            <a:lvl3pPr marL="1197088" indent="-238096">
              <a:defRPr>
                <a:solidFill>
                  <a:schemeClr val="tx1"/>
                </a:solidFill>
                <a:latin typeface="Arial" panose="020B0604020202020204" pitchFamily="34" charset="0"/>
              </a:defRPr>
            </a:lvl3pPr>
            <a:lvl4pPr marL="1678238" indent="-238096">
              <a:defRPr>
                <a:solidFill>
                  <a:schemeClr val="tx1"/>
                </a:solidFill>
                <a:latin typeface="Arial" panose="020B0604020202020204" pitchFamily="34" charset="0"/>
              </a:defRPr>
            </a:lvl4pPr>
            <a:lvl5pPr marL="2157736" indent="-238096">
              <a:defRPr>
                <a:solidFill>
                  <a:schemeClr val="tx1"/>
                </a:solidFill>
                <a:latin typeface="Arial" panose="020B0604020202020204" pitchFamily="34" charset="0"/>
              </a:defRPr>
            </a:lvl5pPr>
            <a:lvl6pPr marL="2633927" indent="-238096" eaLnBrk="0" fontAlgn="base" hangingPunct="0">
              <a:spcBef>
                <a:spcPct val="0"/>
              </a:spcBef>
              <a:spcAft>
                <a:spcPct val="0"/>
              </a:spcAft>
              <a:defRPr>
                <a:solidFill>
                  <a:schemeClr val="tx1"/>
                </a:solidFill>
                <a:latin typeface="Arial" panose="020B0604020202020204" pitchFamily="34" charset="0"/>
              </a:defRPr>
            </a:lvl6pPr>
            <a:lvl7pPr marL="3110115" indent="-238096" eaLnBrk="0" fontAlgn="base" hangingPunct="0">
              <a:spcBef>
                <a:spcPct val="0"/>
              </a:spcBef>
              <a:spcAft>
                <a:spcPct val="0"/>
              </a:spcAft>
              <a:defRPr>
                <a:solidFill>
                  <a:schemeClr val="tx1"/>
                </a:solidFill>
                <a:latin typeface="Arial" panose="020B0604020202020204" pitchFamily="34" charset="0"/>
              </a:defRPr>
            </a:lvl7pPr>
            <a:lvl8pPr marL="3586305" indent="-238096" eaLnBrk="0" fontAlgn="base" hangingPunct="0">
              <a:spcBef>
                <a:spcPct val="0"/>
              </a:spcBef>
              <a:spcAft>
                <a:spcPct val="0"/>
              </a:spcAft>
              <a:defRPr>
                <a:solidFill>
                  <a:schemeClr val="tx1"/>
                </a:solidFill>
                <a:latin typeface="Arial" panose="020B0604020202020204" pitchFamily="34" charset="0"/>
              </a:defRPr>
            </a:lvl8pPr>
            <a:lvl9pPr marL="4062494" indent="-238096"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3237" rtl="0" eaLnBrk="1" fontAlgn="auto" latinLnBrk="0" hangingPunct="1">
              <a:lnSpc>
                <a:spcPct val="100000"/>
              </a:lnSpc>
              <a:spcBef>
                <a:spcPts val="0"/>
              </a:spcBef>
              <a:spcAft>
                <a:spcPts val="0"/>
              </a:spcAft>
              <a:buClrTx/>
              <a:buSzTx/>
              <a:buFontTx/>
              <a:buNone/>
              <a:tabLst/>
              <a:defRPr/>
            </a:pPr>
            <a:fld id="{C4E9B15E-C0C7-424E-AFAC-A14E5737D92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4603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SAY: </a:t>
            </a:r>
            <a:r>
              <a:rPr lang="en-US" b="0" u="none" dirty="0"/>
              <a:t>Elections are approaching so we wanted to make sure you all have a quick review about the hatch act.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1612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r>
              <a:rPr lang="en-US" dirty="0"/>
              <a:t>READ SLIDE</a:t>
            </a:r>
          </a:p>
        </p:txBody>
      </p:sp>
    </p:spTree>
    <p:extLst>
      <p:ext uri="{BB962C8B-B14F-4D97-AF65-F5344CB8AC3E}">
        <p14:creationId xmlns:p14="http://schemas.microsoft.com/office/powerpoint/2010/main" val="2195265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r>
              <a:rPr lang="en-US" dirty="0"/>
              <a:t>READ SLIDE</a:t>
            </a:r>
          </a:p>
        </p:txBody>
      </p:sp>
    </p:spTree>
    <p:extLst>
      <p:ext uri="{BB962C8B-B14F-4D97-AF65-F5344CB8AC3E}">
        <p14:creationId xmlns:p14="http://schemas.microsoft.com/office/powerpoint/2010/main" val="19226637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70954-A6B4-4264-9154-82D057729DF7}"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0060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BD673388-2573-4842-B758-5C41653F168E}" type="slidenum">
              <a:rPr lang="en-US" smtClean="0"/>
              <a:t>86</a:t>
            </a:fld>
            <a:endParaRPr lang="en-US"/>
          </a:p>
        </p:txBody>
      </p:sp>
    </p:spTree>
    <p:extLst>
      <p:ext uri="{BB962C8B-B14F-4D97-AF65-F5344CB8AC3E}">
        <p14:creationId xmlns:p14="http://schemas.microsoft.com/office/powerpoint/2010/main" val="5564601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p:txBody>
      </p:sp>
      <p:sp>
        <p:nvSpPr>
          <p:cNvPr id="4" name="Slide Number Placeholder 3"/>
          <p:cNvSpPr>
            <a:spLocks noGrp="1"/>
          </p:cNvSpPr>
          <p:nvPr>
            <p:ph type="sldNum" sz="quarter" idx="10"/>
          </p:nvPr>
        </p:nvSpPr>
        <p:spPr/>
        <p:txBody>
          <a:bodyPr/>
          <a:lstStyle/>
          <a:p>
            <a:fld id="{BD673388-2573-4842-B758-5C41653F168E}" type="slidenum">
              <a:rPr lang="en-US" smtClean="0"/>
              <a:t>87</a:t>
            </a:fld>
            <a:endParaRPr lang="en-US"/>
          </a:p>
        </p:txBody>
      </p:sp>
    </p:spTree>
    <p:extLst>
      <p:ext uri="{BB962C8B-B14F-4D97-AF65-F5344CB8AC3E}">
        <p14:creationId xmlns:p14="http://schemas.microsoft.com/office/powerpoint/2010/main" val="31717259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p:txBody>
      </p:sp>
      <p:sp>
        <p:nvSpPr>
          <p:cNvPr id="4" name="Slide Number Placeholder 3"/>
          <p:cNvSpPr>
            <a:spLocks noGrp="1"/>
          </p:cNvSpPr>
          <p:nvPr>
            <p:ph type="sldNum" sz="quarter" idx="10"/>
          </p:nvPr>
        </p:nvSpPr>
        <p:spPr/>
        <p:txBody>
          <a:bodyPr/>
          <a:lstStyle/>
          <a:p>
            <a:fld id="{BD673388-2573-4842-B758-5C41653F168E}" type="slidenum">
              <a:rPr lang="en-US" smtClean="0"/>
              <a:t>88</a:t>
            </a:fld>
            <a:endParaRPr lang="en-US"/>
          </a:p>
        </p:txBody>
      </p:sp>
    </p:spTree>
    <p:extLst>
      <p:ext uri="{BB962C8B-B14F-4D97-AF65-F5344CB8AC3E}">
        <p14:creationId xmlns:p14="http://schemas.microsoft.com/office/powerpoint/2010/main" val="32370516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p:txBody>
      </p:sp>
      <p:sp>
        <p:nvSpPr>
          <p:cNvPr id="4" name="Slide Number Placeholder 3"/>
          <p:cNvSpPr>
            <a:spLocks noGrp="1"/>
          </p:cNvSpPr>
          <p:nvPr>
            <p:ph type="sldNum" sz="quarter" idx="10"/>
          </p:nvPr>
        </p:nvSpPr>
        <p:spPr/>
        <p:txBody>
          <a:bodyPr/>
          <a:lstStyle/>
          <a:p>
            <a:fld id="{BD673388-2573-4842-B758-5C41653F168E}" type="slidenum">
              <a:rPr lang="en-US" smtClean="0"/>
              <a:t>89</a:t>
            </a:fld>
            <a:endParaRPr lang="en-US"/>
          </a:p>
        </p:txBody>
      </p:sp>
    </p:spTree>
    <p:extLst>
      <p:ext uri="{BB962C8B-B14F-4D97-AF65-F5344CB8AC3E}">
        <p14:creationId xmlns:p14="http://schemas.microsoft.com/office/powerpoint/2010/main" val="185433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xfrm>
            <a:off x="436563" y="711200"/>
            <a:ext cx="6318250" cy="3554413"/>
          </a:xfrm>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rPr lang="en-US" b="1" dirty="0"/>
              <a:t>ASK</a:t>
            </a:r>
            <a:r>
              <a:rPr dirty="0"/>
              <a:t>:</a:t>
            </a:r>
            <a:r>
              <a:rPr lang="en-US" dirty="0"/>
              <a:t> Thinking about the role of the leader, what are things that local leader do? </a:t>
            </a:r>
          </a:p>
          <a:p>
            <a:endParaRPr lang="en-US" dirty="0"/>
          </a:p>
          <a:p>
            <a:r>
              <a:rPr lang="en-US" b="1" dirty="0"/>
              <a:t>DO: </a:t>
            </a:r>
            <a:r>
              <a:rPr lang="en-US" dirty="0"/>
              <a:t>allow people to write in responses in chat box and reiterate what they say as well as add to what was already said. </a:t>
            </a:r>
            <a:endParaRPr dirty="0"/>
          </a:p>
        </p:txBody>
      </p:sp>
    </p:spTree>
    <p:extLst>
      <p:ext uri="{BB962C8B-B14F-4D97-AF65-F5344CB8AC3E}">
        <p14:creationId xmlns:p14="http://schemas.microsoft.com/office/powerpoint/2010/main" val="21338032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p:txBody>
      </p:sp>
      <p:sp>
        <p:nvSpPr>
          <p:cNvPr id="4" name="Slide Number Placeholder 3"/>
          <p:cNvSpPr>
            <a:spLocks noGrp="1"/>
          </p:cNvSpPr>
          <p:nvPr>
            <p:ph type="sldNum" sz="quarter" idx="10"/>
          </p:nvPr>
        </p:nvSpPr>
        <p:spPr/>
        <p:txBody>
          <a:bodyPr/>
          <a:lstStyle/>
          <a:p>
            <a:fld id="{BD673388-2573-4842-B758-5C41653F168E}" type="slidenum">
              <a:rPr lang="en-US" smtClean="0"/>
              <a:t>90</a:t>
            </a:fld>
            <a:endParaRPr lang="en-US"/>
          </a:p>
        </p:txBody>
      </p:sp>
    </p:spTree>
    <p:extLst>
      <p:ext uri="{BB962C8B-B14F-4D97-AF65-F5344CB8AC3E}">
        <p14:creationId xmlns:p14="http://schemas.microsoft.com/office/powerpoint/2010/main" val="36862138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p:txBody>
      </p:sp>
      <p:sp>
        <p:nvSpPr>
          <p:cNvPr id="4" name="Slide Number Placeholder 3"/>
          <p:cNvSpPr>
            <a:spLocks noGrp="1"/>
          </p:cNvSpPr>
          <p:nvPr>
            <p:ph type="sldNum" sz="quarter" idx="10"/>
          </p:nvPr>
        </p:nvSpPr>
        <p:spPr/>
        <p:txBody>
          <a:bodyPr/>
          <a:lstStyle/>
          <a:p>
            <a:fld id="{BD673388-2573-4842-B758-5C41653F168E}" type="slidenum">
              <a:rPr lang="en-US" smtClean="0"/>
              <a:t>91</a:t>
            </a:fld>
            <a:endParaRPr lang="en-US"/>
          </a:p>
        </p:txBody>
      </p:sp>
    </p:spTree>
    <p:extLst>
      <p:ext uri="{BB962C8B-B14F-4D97-AF65-F5344CB8AC3E}">
        <p14:creationId xmlns:p14="http://schemas.microsoft.com/office/powerpoint/2010/main" val="40814429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r>
              <a:rPr lang="en-US" dirty="0"/>
              <a:t>READ SLIDE </a:t>
            </a:r>
          </a:p>
          <a:p>
            <a:endParaRPr lang="en-US" dirty="0"/>
          </a:p>
        </p:txBody>
      </p:sp>
    </p:spTree>
    <p:extLst>
      <p:ext uri="{BB962C8B-B14F-4D97-AF65-F5344CB8AC3E}">
        <p14:creationId xmlns:p14="http://schemas.microsoft.com/office/powerpoint/2010/main" val="39264936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t>
            </a:r>
            <a:r>
              <a:rPr lang="en-US" dirty="0"/>
              <a:t>LAUNCH POLL (YES OR NO)</a:t>
            </a:r>
          </a:p>
          <a:p>
            <a:endParaRPr lang="en-US" dirty="0"/>
          </a:p>
          <a:p>
            <a:r>
              <a:rPr lang="en-US" b="1" dirty="0"/>
              <a:t>ANSWER:  </a:t>
            </a:r>
            <a:r>
              <a:rPr lang="en-US" dirty="0"/>
              <a:t>YES IT IS A VIOLATION. THIS IS NOT ACCEPTABLE BECAUSE ONCE AFGE HAS ENDORSED A CANDIDATE YOU CAN NOT REGISTER VOTERS AT A FEDERAL WORKSITE. YOU COULD DO AN OFFSITE DRIVE. AS WELL AS NON-PARTISAN COALITION PARTNER WORKING TO REGISTER VOTERS. </a:t>
            </a:r>
          </a:p>
        </p:txBody>
      </p:sp>
      <p:sp>
        <p:nvSpPr>
          <p:cNvPr id="4" name="Slide Number Placeholder 3"/>
          <p:cNvSpPr>
            <a:spLocks noGrp="1"/>
          </p:cNvSpPr>
          <p:nvPr>
            <p:ph type="sldNum" sz="quarter" idx="5"/>
          </p:nvPr>
        </p:nvSpPr>
        <p:spPr/>
        <p:txBody>
          <a:bodyPr/>
          <a:lstStyle/>
          <a:p>
            <a:fld id="{BD673388-2573-4842-B758-5C41653F168E}" type="slidenum">
              <a:rPr lang="en-US" smtClean="0"/>
              <a:t>93</a:t>
            </a:fld>
            <a:endParaRPr lang="en-US"/>
          </a:p>
        </p:txBody>
      </p:sp>
    </p:spTree>
    <p:extLst>
      <p:ext uri="{BB962C8B-B14F-4D97-AF65-F5344CB8AC3E}">
        <p14:creationId xmlns:p14="http://schemas.microsoft.com/office/powerpoint/2010/main" val="20776189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a:t>
            </a:r>
            <a:r>
              <a:rPr lang="en-US" dirty="0"/>
              <a:t>Launch yes or no poll</a:t>
            </a:r>
          </a:p>
          <a:p>
            <a:endParaRPr lang="en-US" dirty="0"/>
          </a:p>
          <a:p>
            <a:r>
              <a:rPr lang="en-US" b="1" dirty="0"/>
              <a:t>ANSWER: </a:t>
            </a:r>
            <a:r>
              <a:rPr lang="en-US" dirty="0"/>
              <a:t>YES THIS IS ACCEPTABLE AND NOT A VIOLATION. ANYONE IS FREE TO EXPRESS THEIR OPINION , VOLUNTEER, RALLY, ETC. WHEN YOU ARE OFF DUTY AND NOT IN GOVERNMENT UNIFORM. RESTRICTIONS FOR THIS WILL INCUDE WEARING GOVERNMENT UNIFORM. </a:t>
            </a:r>
          </a:p>
        </p:txBody>
      </p:sp>
      <p:sp>
        <p:nvSpPr>
          <p:cNvPr id="4" name="Slide Number Placeholder 3"/>
          <p:cNvSpPr>
            <a:spLocks noGrp="1"/>
          </p:cNvSpPr>
          <p:nvPr>
            <p:ph type="sldNum" sz="quarter" idx="5"/>
          </p:nvPr>
        </p:nvSpPr>
        <p:spPr/>
        <p:txBody>
          <a:bodyPr/>
          <a:lstStyle/>
          <a:p>
            <a:fld id="{BD673388-2573-4842-B758-5C41653F168E}" type="slidenum">
              <a:rPr lang="en-US" smtClean="0"/>
              <a:t>94</a:t>
            </a:fld>
            <a:endParaRPr lang="en-US"/>
          </a:p>
        </p:txBody>
      </p:sp>
    </p:spTree>
    <p:extLst>
      <p:ext uri="{BB962C8B-B14F-4D97-AF65-F5344CB8AC3E}">
        <p14:creationId xmlns:p14="http://schemas.microsoft.com/office/powerpoint/2010/main" val="21301794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9094E84A-7C2E-4E86-94DE-6099610890BA}" type="slidenum">
              <a:rPr lang="en-US">
                <a:solidFill>
                  <a:prstClr val="black"/>
                </a:solidFill>
                <a:latin typeface="Calibri" panose="020F0502020204030204"/>
              </a:rPr>
              <a:pPr defTabSz="933237">
                <a:defRPr/>
              </a:pPr>
              <a:t>95</a:t>
            </a:fld>
            <a:endParaRPr lang="en-US">
              <a:solidFill>
                <a:prstClr val="black"/>
              </a:solidFill>
              <a:latin typeface="Calibri" panose="020F0502020204030204"/>
            </a:endParaRPr>
          </a:p>
        </p:txBody>
      </p:sp>
    </p:spTree>
    <p:extLst>
      <p:ext uri="{BB962C8B-B14F-4D97-AF65-F5344CB8AC3E}">
        <p14:creationId xmlns:p14="http://schemas.microsoft.com/office/powerpoint/2010/main" val="19984099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673388-2573-4842-B758-5C41653F168E}" type="slidenum">
              <a:rPr lang="en-US" smtClean="0"/>
              <a:t>96</a:t>
            </a:fld>
            <a:endParaRPr lang="en-US"/>
          </a:p>
        </p:txBody>
      </p:sp>
    </p:spTree>
    <p:extLst>
      <p:ext uri="{BB962C8B-B14F-4D97-AF65-F5344CB8AC3E}">
        <p14:creationId xmlns:p14="http://schemas.microsoft.com/office/powerpoint/2010/main" val="4237022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673388-2573-4842-B758-5C41653F168E}" type="slidenum">
              <a:rPr lang="en-US" smtClean="0"/>
              <a:t>97</a:t>
            </a:fld>
            <a:endParaRPr lang="en-US"/>
          </a:p>
        </p:txBody>
      </p:sp>
    </p:spTree>
    <p:extLst>
      <p:ext uri="{BB962C8B-B14F-4D97-AF65-F5344CB8AC3E}">
        <p14:creationId xmlns:p14="http://schemas.microsoft.com/office/powerpoint/2010/main" val="22347766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11200"/>
            <a:ext cx="6318250" cy="35544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415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1FFA-0DDB-4A9C-8D71-B135557E9C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B59E6B-C7F8-4370-86D1-A66CF17AF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BCCA7-5279-4E21-A949-DE8DF148E7D7}"/>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5" name="Footer Placeholder 4">
            <a:extLst>
              <a:ext uri="{FF2B5EF4-FFF2-40B4-BE49-F238E27FC236}">
                <a16:creationId xmlns:a16="http://schemas.microsoft.com/office/drawing/2014/main" id="{3B2BC35A-A6DD-4E41-B0C3-822C5A17B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26526-825E-4F71-8BC9-4081190E8624}"/>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32594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8694-6A99-4E7B-82A8-E6388E6799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950704-5E42-4F81-9CD3-89430C08D1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2BE5-AB57-4B82-BA35-0B5F9E5AC1C0}"/>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5" name="Footer Placeholder 4">
            <a:extLst>
              <a:ext uri="{FF2B5EF4-FFF2-40B4-BE49-F238E27FC236}">
                <a16:creationId xmlns:a16="http://schemas.microsoft.com/office/drawing/2014/main" id="{BC875AAE-F2D4-4E9F-AEFF-46EBEBE7A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330CE-C644-4FE7-BDB6-D35C05D61147}"/>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12847573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General Information">
    <p:spTree>
      <p:nvGrpSpPr>
        <p:cNvPr id="1" name=""/>
        <p:cNvGrpSpPr/>
        <p:nvPr/>
      </p:nvGrpSpPr>
      <p:grpSpPr>
        <a:xfrm>
          <a:off x="0" y="0"/>
          <a:ext cx="0" cy="0"/>
          <a:chOff x="0" y="0"/>
          <a:chExt cx="0" cy="0"/>
        </a:xfrm>
      </p:grpSpPr>
      <p:sp>
        <p:nvSpPr>
          <p:cNvPr id="83" name="Shape 83"/>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84" name="Shape 84"/>
          <p:cNvSpPr>
            <a:spLocks noGrp="1"/>
          </p:cNvSpPr>
          <p:nvPr>
            <p:ph type="pic" sz="half" idx="13"/>
          </p:nvPr>
        </p:nvSpPr>
        <p:spPr>
          <a:xfrm>
            <a:off x="6781800" y="1277937"/>
            <a:ext cx="5051425" cy="4234312"/>
          </a:xfrm>
          <a:prstGeom prst="rect">
            <a:avLst/>
          </a:prstGeom>
        </p:spPr>
        <p:txBody>
          <a:bodyPr lIns="91439" rIns="91439">
            <a:noAutofit/>
          </a:bodyPr>
          <a:lstStyle/>
          <a:p>
            <a:endParaRPr/>
          </a:p>
        </p:txBody>
      </p:sp>
      <p:sp>
        <p:nvSpPr>
          <p:cNvPr id="85" name="Shape 85"/>
          <p:cNvSpPr>
            <a:spLocks noGrp="1"/>
          </p:cNvSpPr>
          <p:nvPr>
            <p:ph type="body" sz="half" idx="1"/>
          </p:nvPr>
        </p:nvSpPr>
        <p:spPr>
          <a:xfrm>
            <a:off x="533400" y="1277938"/>
            <a:ext cx="6027057" cy="4234312"/>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Enter Text Here</a:t>
            </a:r>
          </a:p>
          <a:p>
            <a:pPr lvl="1"/>
            <a:r>
              <a:t>Second level</a:t>
            </a:r>
          </a:p>
          <a:p>
            <a:pPr lvl="2"/>
            <a:r>
              <a:t>Third level</a:t>
            </a:r>
          </a:p>
          <a:p>
            <a:pPr lvl="3"/>
            <a:r>
              <a:t>Fourth level</a:t>
            </a:r>
          </a:p>
          <a:p>
            <a:pPr lvl="4"/>
            <a:r>
              <a:t>Fifth level</a:t>
            </a:r>
          </a:p>
        </p:txBody>
      </p:sp>
      <p:sp>
        <p:nvSpPr>
          <p:cNvPr id="86" name="Shape 86"/>
          <p:cNvSpPr>
            <a:spLocks noGrp="1"/>
          </p:cNvSpPr>
          <p:nvPr>
            <p:ph type="title"/>
          </p:nvPr>
        </p:nvSpPr>
        <p:spPr>
          <a:xfrm>
            <a:off x="533400" y="342900"/>
            <a:ext cx="6027057" cy="935038"/>
          </a:xfrm>
          <a:prstGeom prst="rect">
            <a:avLst/>
          </a:prstGeom>
        </p:spPr>
        <p:txBody>
          <a:bodyPr anchor="b"/>
          <a:lstStyle>
            <a:lvl1pPr>
              <a:defRPr sz="4400">
                <a:solidFill>
                  <a:srgbClr val="002060"/>
                </a:solidFill>
              </a:defRPr>
            </a:lvl1pPr>
          </a:lstStyle>
          <a:p>
            <a:r>
              <a:t>Title of Slide Here</a:t>
            </a:r>
          </a:p>
        </p:txBody>
      </p:sp>
      <p:sp>
        <p:nvSpPr>
          <p:cNvPr id="87" name="Shape 87"/>
          <p:cNvSpPr>
            <a:spLocks noGrp="1"/>
          </p:cNvSpPr>
          <p:nvPr>
            <p:ph type="body" sz="quarter" idx="14"/>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88" name="Shape 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89"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90" name="Shape 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97118971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Shape 12"/>
          <p:cNvSpPr/>
          <p:nvPr/>
        </p:nvSpPr>
        <p:spPr>
          <a:xfrm flipH="1">
            <a:off x="2852225" y="1451857"/>
            <a:ext cx="8821" cy="2978487"/>
          </a:xfrm>
          <a:prstGeom prst="line">
            <a:avLst/>
          </a:prstGeom>
          <a:ln w="38100">
            <a:solidFill>
              <a:schemeClr val="accent4"/>
            </a:solidFill>
            <a:miter/>
          </a:ln>
        </p:spPr>
        <p:txBody>
          <a:bodyPr lIns="45719" rIns="45719"/>
          <a:lstStyle/>
          <a:p>
            <a:endParaRPr/>
          </a:p>
        </p:txBody>
      </p:sp>
      <p:sp>
        <p:nvSpPr>
          <p:cNvPr id="13" name="Shape 13"/>
          <p:cNvSpPr/>
          <p:nvPr/>
        </p:nvSpPr>
        <p:spPr>
          <a:xfrm>
            <a:off x="3470987" y="6373910"/>
            <a:ext cx="6521823"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a:solidFill>
                  <a:srgbClr val="FFFFFF"/>
                </a:solidFill>
              </a:defRPr>
            </a:lvl1pPr>
          </a:lstStyle>
          <a:p>
            <a:r>
              <a:t>AMERICAN FEDERATION OF GOVERNMENT EMPLOYEES, AFL - CIO</a:t>
            </a:r>
          </a:p>
        </p:txBody>
      </p:sp>
      <p:sp>
        <p:nvSpPr>
          <p:cNvPr id="14" name="Shape 14"/>
          <p:cNvSpPr>
            <a:spLocks noGrp="1"/>
          </p:cNvSpPr>
          <p:nvPr>
            <p:ph type="body" sz="quarter" idx="1"/>
          </p:nvPr>
        </p:nvSpPr>
        <p:spPr>
          <a:xfrm>
            <a:off x="3352800" y="1452563"/>
            <a:ext cx="6923089" cy="913267"/>
          </a:xfrm>
          <a:prstGeom prst="rect">
            <a:avLst/>
          </a:prstGeom>
        </p:spPr>
        <p:txBody>
          <a:bodyPr/>
          <a:lstStyle>
            <a:lvl1pPr marL="0" indent="0">
              <a:buSzTx/>
              <a:buFontTx/>
              <a:buNone/>
              <a:defRPr sz="5400" b="1">
                <a:solidFill>
                  <a:srgbClr val="002060"/>
                </a:solidFill>
              </a:defRPr>
            </a:lvl1pPr>
          </a:lstStyle>
          <a:p>
            <a:r>
              <a:t>Main Title</a:t>
            </a:r>
          </a:p>
        </p:txBody>
      </p:sp>
      <p:sp>
        <p:nvSpPr>
          <p:cNvPr id="15" name="Shape 15"/>
          <p:cNvSpPr>
            <a:spLocks noGrp="1"/>
          </p:cNvSpPr>
          <p:nvPr>
            <p:ph type="body" sz="quarter" idx="13"/>
          </p:nvPr>
        </p:nvSpPr>
        <p:spPr>
          <a:xfrm>
            <a:off x="3352800" y="2440970"/>
            <a:ext cx="6923088" cy="913265"/>
          </a:xfrm>
          <a:prstGeom prst="rect">
            <a:avLst/>
          </a:prstGeom>
        </p:spPr>
        <p:txBody>
          <a:bodyPr/>
          <a:lstStyle/>
          <a:p>
            <a:pPr marL="0" indent="0">
              <a:buSzTx/>
              <a:buFontTx/>
              <a:buNone/>
              <a:defRPr sz="4000">
                <a:solidFill>
                  <a:schemeClr val="accent4"/>
                </a:solidFill>
              </a:defRPr>
            </a:pPr>
            <a:endParaRPr/>
          </a:p>
        </p:txBody>
      </p:sp>
      <p:pic>
        <p:nvPicPr>
          <p:cNvPr id="16" name="image1.png"/>
          <p:cNvPicPr>
            <a:picLocks noChangeAspect="1"/>
          </p:cNvPicPr>
          <p:nvPr/>
        </p:nvPicPr>
        <p:blipFill>
          <a:blip r:embed="rId2">
            <a:extLst/>
          </a:blip>
          <a:stretch>
            <a:fillRect/>
          </a:stretch>
        </p:blipFill>
        <p:spPr>
          <a:xfrm>
            <a:off x="875433" y="1411976"/>
            <a:ext cx="1485040" cy="3064480"/>
          </a:xfrm>
          <a:prstGeom prst="rect">
            <a:avLst/>
          </a:prstGeom>
          <a:ln w="12700">
            <a:miter lim="400000"/>
          </a:ln>
        </p:spPr>
      </p:pic>
      <p:sp>
        <p:nvSpPr>
          <p:cNvPr id="17" name="Shape 1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 name="Shape 18"/>
          <p:cNvSpPr/>
          <p:nvPr/>
        </p:nvSpPr>
        <p:spPr>
          <a:xfrm>
            <a:off x="0" y="6117752"/>
            <a:ext cx="12192000" cy="88901"/>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sp>
        <p:nvSpPr>
          <p:cNvPr id="19" name="Shape 19"/>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3164605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Objectives">
    <p:spTree>
      <p:nvGrpSpPr>
        <p:cNvPr id="1" name=""/>
        <p:cNvGrpSpPr/>
        <p:nvPr/>
      </p:nvGrpSpPr>
      <p:grpSpPr>
        <a:xfrm>
          <a:off x="0" y="0"/>
          <a:ext cx="0" cy="0"/>
          <a:chOff x="0" y="0"/>
          <a:chExt cx="0" cy="0"/>
        </a:xfrm>
      </p:grpSpPr>
      <p:sp>
        <p:nvSpPr>
          <p:cNvPr id="68" name="Shape 68"/>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pic>
        <p:nvPicPr>
          <p:cNvPr id="69" name="image4.jpg"/>
          <p:cNvPicPr>
            <a:picLocks noChangeAspect="1"/>
          </p:cNvPicPr>
          <p:nvPr/>
        </p:nvPicPr>
        <p:blipFill>
          <a:blip r:embed="rId2">
            <a:extLst/>
          </a:blip>
          <a:srcRect l="25935" b="13394"/>
          <a:stretch>
            <a:fillRect/>
          </a:stretch>
        </p:blipFill>
        <p:spPr>
          <a:xfrm>
            <a:off x="-3175" y="1"/>
            <a:ext cx="3857291" cy="3006437"/>
          </a:xfrm>
          <a:prstGeom prst="rect">
            <a:avLst/>
          </a:prstGeom>
          <a:ln w="12700">
            <a:miter lim="400000"/>
          </a:ln>
        </p:spPr>
      </p:pic>
      <p:pic>
        <p:nvPicPr>
          <p:cNvPr id="70" name="image7.jpg"/>
          <p:cNvPicPr>
            <a:picLocks noChangeAspect="1"/>
          </p:cNvPicPr>
          <p:nvPr/>
        </p:nvPicPr>
        <p:blipFill>
          <a:blip r:embed="rId3">
            <a:extLst/>
          </a:blip>
          <a:srcRect l="26894" t="36048" r="32775" b="15651"/>
          <a:stretch>
            <a:fillRect/>
          </a:stretch>
        </p:blipFill>
        <p:spPr>
          <a:xfrm>
            <a:off x="0" y="3044520"/>
            <a:ext cx="3837710" cy="3064181"/>
          </a:xfrm>
          <a:prstGeom prst="rect">
            <a:avLst/>
          </a:prstGeom>
          <a:ln w="12700">
            <a:miter lim="400000"/>
          </a:ln>
        </p:spPr>
      </p:pic>
      <p:sp>
        <p:nvSpPr>
          <p:cNvPr id="71" name="Shape 71"/>
          <p:cNvSpPr>
            <a:spLocks noGrp="1"/>
          </p:cNvSpPr>
          <p:nvPr>
            <p:ph type="body" sz="half" idx="1"/>
          </p:nvPr>
        </p:nvSpPr>
        <p:spPr>
          <a:xfrm>
            <a:off x="4788168" y="2103283"/>
            <a:ext cx="6984733" cy="3615267"/>
          </a:xfrm>
          <a:prstGeom prst="rect">
            <a:avLst/>
          </a:prstGeom>
        </p:spPr>
        <p:txBody>
          <a:bodyPr/>
          <a:lstStyle/>
          <a:p>
            <a:r>
              <a:t>Enter Objectives Here</a:t>
            </a:r>
          </a:p>
          <a:p>
            <a:pPr lvl="1"/>
            <a:r>
              <a:t>Second level</a:t>
            </a:r>
          </a:p>
          <a:p>
            <a:pPr lvl="2"/>
            <a:r>
              <a:t>Third level</a:t>
            </a:r>
          </a:p>
          <a:p>
            <a:pPr lvl="3"/>
            <a:r>
              <a:t>Fourth level</a:t>
            </a:r>
          </a:p>
          <a:p>
            <a:pPr lvl="4"/>
            <a:r>
              <a:t>Fifth level</a:t>
            </a:r>
          </a:p>
        </p:txBody>
      </p:sp>
      <p:sp>
        <p:nvSpPr>
          <p:cNvPr id="72" name="Shape 72"/>
          <p:cNvSpPr>
            <a:spLocks noGrp="1"/>
          </p:cNvSpPr>
          <p:nvPr>
            <p:ph type="title"/>
          </p:nvPr>
        </p:nvSpPr>
        <p:spPr>
          <a:xfrm>
            <a:off x="4788167" y="451096"/>
            <a:ext cx="6424799" cy="1143941"/>
          </a:xfrm>
          <a:prstGeom prst="rect">
            <a:avLst/>
          </a:prstGeom>
        </p:spPr>
        <p:txBody>
          <a:bodyPr/>
          <a:lstStyle>
            <a:lvl1pPr>
              <a:defRPr sz="4400">
                <a:solidFill>
                  <a:srgbClr val="002060"/>
                </a:solidFill>
              </a:defRPr>
            </a:lvl1pPr>
          </a:lstStyle>
          <a:p>
            <a:r>
              <a:t>Title of Slide Here</a:t>
            </a:r>
          </a:p>
        </p:txBody>
      </p:sp>
      <p:sp>
        <p:nvSpPr>
          <p:cNvPr id="73" name="Shape 73"/>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74" name="Shape 74"/>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75" name="image3.png"/>
          <p:cNvPicPr>
            <a:picLocks noChangeAspect="1"/>
          </p:cNvPicPr>
          <p:nvPr/>
        </p:nvPicPr>
        <p:blipFill>
          <a:blip r:embed="rId4">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76" name="Shape 76"/>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3984564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General Information">
    <p:spTree>
      <p:nvGrpSpPr>
        <p:cNvPr id="1" name=""/>
        <p:cNvGrpSpPr/>
        <p:nvPr/>
      </p:nvGrpSpPr>
      <p:grpSpPr>
        <a:xfrm>
          <a:off x="0" y="0"/>
          <a:ext cx="0" cy="0"/>
          <a:chOff x="0" y="0"/>
          <a:chExt cx="0" cy="0"/>
        </a:xfrm>
      </p:grpSpPr>
      <p:sp>
        <p:nvSpPr>
          <p:cNvPr id="83" name="Shape 83"/>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84" name="Shape 84"/>
          <p:cNvSpPr>
            <a:spLocks noGrp="1"/>
          </p:cNvSpPr>
          <p:nvPr>
            <p:ph type="pic" sz="half" idx="13"/>
          </p:nvPr>
        </p:nvSpPr>
        <p:spPr>
          <a:xfrm>
            <a:off x="6781800" y="1277937"/>
            <a:ext cx="5051425" cy="4234312"/>
          </a:xfrm>
          <a:prstGeom prst="rect">
            <a:avLst/>
          </a:prstGeom>
        </p:spPr>
        <p:txBody>
          <a:bodyPr lIns="91439" rIns="91439">
            <a:noAutofit/>
          </a:bodyPr>
          <a:lstStyle/>
          <a:p>
            <a:endParaRPr/>
          </a:p>
        </p:txBody>
      </p:sp>
      <p:sp>
        <p:nvSpPr>
          <p:cNvPr id="85" name="Shape 85"/>
          <p:cNvSpPr>
            <a:spLocks noGrp="1"/>
          </p:cNvSpPr>
          <p:nvPr>
            <p:ph type="body" sz="half" idx="1"/>
          </p:nvPr>
        </p:nvSpPr>
        <p:spPr>
          <a:xfrm>
            <a:off x="533400" y="1277938"/>
            <a:ext cx="6027057" cy="4234312"/>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Enter Text Here</a:t>
            </a:r>
          </a:p>
          <a:p>
            <a:pPr lvl="1"/>
            <a:r>
              <a:t>Second level</a:t>
            </a:r>
          </a:p>
          <a:p>
            <a:pPr lvl="2"/>
            <a:r>
              <a:t>Third level</a:t>
            </a:r>
          </a:p>
          <a:p>
            <a:pPr lvl="3"/>
            <a:r>
              <a:t>Fourth level</a:t>
            </a:r>
          </a:p>
          <a:p>
            <a:pPr lvl="4"/>
            <a:r>
              <a:t>Fifth level</a:t>
            </a:r>
          </a:p>
        </p:txBody>
      </p:sp>
      <p:sp>
        <p:nvSpPr>
          <p:cNvPr id="86" name="Shape 86"/>
          <p:cNvSpPr>
            <a:spLocks noGrp="1"/>
          </p:cNvSpPr>
          <p:nvPr>
            <p:ph type="title"/>
          </p:nvPr>
        </p:nvSpPr>
        <p:spPr>
          <a:xfrm>
            <a:off x="533400" y="342900"/>
            <a:ext cx="6027057" cy="935038"/>
          </a:xfrm>
          <a:prstGeom prst="rect">
            <a:avLst/>
          </a:prstGeom>
        </p:spPr>
        <p:txBody>
          <a:bodyPr anchor="b"/>
          <a:lstStyle>
            <a:lvl1pPr>
              <a:defRPr sz="4400">
                <a:solidFill>
                  <a:srgbClr val="002060"/>
                </a:solidFill>
              </a:defRPr>
            </a:lvl1pPr>
          </a:lstStyle>
          <a:p>
            <a:r>
              <a:t>Title of Slide Here</a:t>
            </a:r>
          </a:p>
        </p:txBody>
      </p:sp>
      <p:sp>
        <p:nvSpPr>
          <p:cNvPr id="87" name="Shape 87"/>
          <p:cNvSpPr>
            <a:spLocks noGrp="1"/>
          </p:cNvSpPr>
          <p:nvPr>
            <p:ph type="body" sz="quarter" idx="14"/>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88" name="Shape 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89"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90" name="Shape 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789266640"/>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Big Goal Slide">
    <p:spTree>
      <p:nvGrpSpPr>
        <p:cNvPr id="1" name=""/>
        <p:cNvGrpSpPr/>
        <p:nvPr/>
      </p:nvGrpSpPr>
      <p:grpSpPr>
        <a:xfrm>
          <a:off x="0" y="0"/>
          <a:ext cx="0" cy="0"/>
          <a:chOff x="0" y="0"/>
          <a:chExt cx="0" cy="0"/>
        </a:xfrm>
      </p:grpSpPr>
      <p:sp>
        <p:nvSpPr>
          <p:cNvPr id="127" name="Shape 12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28" name="Shape 128"/>
          <p:cNvSpPr>
            <a:spLocks noGrp="1"/>
          </p:cNvSpPr>
          <p:nvPr>
            <p:ph type="body" sz="quarter" idx="1"/>
          </p:nvPr>
        </p:nvSpPr>
        <p:spPr>
          <a:xfrm>
            <a:off x="803563" y="4212216"/>
            <a:ext cx="11014365" cy="526040"/>
          </a:xfrm>
          <a:prstGeom prst="rect">
            <a:avLst/>
          </a:prstGeom>
        </p:spPr>
        <p:txBody>
          <a:bodyPr/>
          <a:lstStyle>
            <a:lvl1pPr marL="0" indent="0" algn="ctr">
              <a:buSzTx/>
              <a:buFontTx/>
              <a:buNone/>
              <a:defRPr sz="3200"/>
            </a:lvl1pPr>
          </a:lstStyle>
          <a:p>
            <a:r>
              <a:t>Enter Goal Here</a:t>
            </a:r>
          </a:p>
        </p:txBody>
      </p:sp>
      <p:sp>
        <p:nvSpPr>
          <p:cNvPr id="129" name="Shape 129"/>
          <p:cNvSpPr/>
          <p:nvPr/>
        </p:nvSpPr>
        <p:spPr>
          <a:xfrm>
            <a:off x="0" y="2159647"/>
            <a:ext cx="12192000" cy="1947897"/>
          </a:xfrm>
          <a:prstGeom prst="rect">
            <a:avLst/>
          </a:prstGeom>
          <a:solidFill>
            <a:srgbClr val="002060"/>
          </a:solidFill>
          <a:ln w="12700">
            <a:miter lim="400000"/>
          </a:ln>
        </p:spPr>
        <p:txBody>
          <a:bodyPr lIns="45719" rIns="45719" anchor="ctr"/>
          <a:lstStyle/>
          <a:p>
            <a:pPr algn="ctr">
              <a:defRPr>
                <a:solidFill>
                  <a:srgbClr val="FFFFFF"/>
                </a:solidFill>
              </a:defRPr>
            </a:pPr>
            <a:endParaRPr/>
          </a:p>
        </p:txBody>
      </p:sp>
      <p:sp>
        <p:nvSpPr>
          <p:cNvPr id="130" name="Shape 130"/>
          <p:cNvSpPr>
            <a:spLocks noGrp="1"/>
          </p:cNvSpPr>
          <p:nvPr>
            <p:ph type="title"/>
          </p:nvPr>
        </p:nvSpPr>
        <p:spPr>
          <a:xfrm>
            <a:off x="0" y="2521342"/>
            <a:ext cx="12192000" cy="1224506"/>
          </a:xfrm>
          <a:prstGeom prst="rect">
            <a:avLst/>
          </a:prstGeom>
        </p:spPr>
        <p:txBody>
          <a:bodyPr/>
          <a:lstStyle>
            <a:lvl1pPr algn="ctr">
              <a:defRPr sz="12000">
                <a:solidFill>
                  <a:schemeClr val="accent4"/>
                </a:solidFill>
                <a:latin typeface="Arial Black"/>
                <a:ea typeface="Arial Black"/>
                <a:cs typeface="Arial Black"/>
                <a:sym typeface="Arial Black"/>
              </a:defRPr>
            </a:lvl1pPr>
          </a:lstStyle>
          <a:p>
            <a:r>
              <a:t>###</a:t>
            </a:r>
          </a:p>
        </p:txBody>
      </p:sp>
      <p:sp>
        <p:nvSpPr>
          <p:cNvPr id="131" name="Shape 131"/>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32" name="Shape 132"/>
          <p:cNvSpPr>
            <a:spLocks noGrp="1"/>
          </p:cNvSpPr>
          <p:nvPr>
            <p:ph type="body" sz="quarter" idx="14"/>
          </p:nvPr>
        </p:nvSpPr>
        <p:spPr>
          <a:xfrm>
            <a:off x="803562" y="4738687"/>
            <a:ext cx="11014366" cy="1236524"/>
          </a:xfrm>
          <a:prstGeom prst="rect">
            <a:avLst/>
          </a:prstGeom>
        </p:spPr>
        <p:txBody>
          <a:bodyPr/>
          <a:lstStyle/>
          <a:p>
            <a:pPr marL="0" indent="0" algn="ctr">
              <a:buSzTx/>
              <a:buFontTx/>
              <a:buNone/>
              <a:defRPr sz="2000"/>
            </a:pPr>
            <a:endParaRPr/>
          </a:p>
        </p:txBody>
      </p:sp>
      <p:sp>
        <p:nvSpPr>
          <p:cNvPr id="133" name="Shape 133"/>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34"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35" name="Shape 135"/>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5996085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Stats Slide 2">
    <p:spTree>
      <p:nvGrpSpPr>
        <p:cNvPr id="1" name=""/>
        <p:cNvGrpSpPr/>
        <p:nvPr/>
      </p:nvGrpSpPr>
      <p:grpSpPr>
        <a:xfrm>
          <a:off x="0" y="0"/>
          <a:ext cx="0" cy="0"/>
          <a:chOff x="0" y="0"/>
          <a:chExt cx="0" cy="0"/>
        </a:xfrm>
      </p:grpSpPr>
      <p:sp>
        <p:nvSpPr>
          <p:cNvPr id="159" name="Shape 159"/>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60" name="Shape 160"/>
          <p:cNvSpPr/>
          <p:nvPr/>
        </p:nvSpPr>
        <p:spPr>
          <a:xfrm>
            <a:off x="0" y="2837319"/>
            <a:ext cx="12192000" cy="93457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61" name="Shape 161"/>
          <p:cNvSpPr>
            <a:spLocks noGrp="1"/>
          </p:cNvSpPr>
          <p:nvPr>
            <p:ph type="title"/>
          </p:nvPr>
        </p:nvSpPr>
        <p:spPr>
          <a:xfrm>
            <a:off x="1" y="2853880"/>
            <a:ext cx="12192001" cy="918011"/>
          </a:xfrm>
          <a:prstGeom prst="rect">
            <a:avLst/>
          </a:prstGeom>
        </p:spPr>
        <p:txBody>
          <a:bodyPr/>
          <a:lstStyle>
            <a:lvl1pPr algn="ctr">
              <a:defRPr sz="4400">
                <a:solidFill>
                  <a:srgbClr val="FFFFFF"/>
                </a:solidFill>
              </a:defRPr>
            </a:lvl1pPr>
          </a:lstStyle>
          <a:p>
            <a:r>
              <a:t>ENTER TEXT HERE</a:t>
            </a:r>
          </a:p>
        </p:txBody>
      </p:sp>
      <p:sp>
        <p:nvSpPr>
          <p:cNvPr id="162" name="Shape 162"/>
          <p:cNvSpPr>
            <a:spLocks noGrp="1"/>
          </p:cNvSpPr>
          <p:nvPr>
            <p:ph type="body" sz="quarter" idx="1"/>
          </p:nvPr>
        </p:nvSpPr>
        <p:spPr>
          <a:xfrm>
            <a:off x="1329894" y="637019"/>
            <a:ext cx="3671599" cy="1039382"/>
          </a:xfrm>
          <a:prstGeom prst="rect">
            <a:avLst/>
          </a:prstGeom>
        </p:spPr>
        <p:txBody>
          <a:bodyPr/>
          <a:lstStyle>
            <a:lvl1pPr marL="0" indent="0" algn="ctr">
              <a:buSzTx/>
              <a:buFontTx/>
              <a:buNone/>
              <a:defRPr sz="6600">
                <a:solidFill>
                  <a:srgbClr val="002060"/>
                </a:solidFill>
                <a:latin typeface="Arial Black"/>
                <a:ea typeface="Arial Black"/>
                <a:cs typeface="Arial Black"/>
                <a:sym typeface="Arial Black"/>
              </a:defRPr>
            </a:lvl1pPr>
          </a:lstStyle>
          <a:p>
            <a:r>
              <a:t>###</a:t>
            </a:r>
          </a:p>
        </p:txBody>
      </p:sp>
      <p:sp>
        <p:nvSpPr>
          <p:cNvPr id="163" name="Shape 163"/>
          <p:cNvSpPr>
            <a:spLocks noGrp="1"/>
          </p:cNvSpPr>
          <p:nvPr>
            <p:ph type="body" sz="quarter" idx="13"/>
          </p:nvPr>
        </p:nvSpPr>
        <p:spPr>
          <a:xfrm>
            <a:off x="1329894" y="1676399"/>
            <a:ext cx="3671888" cy="706440"/>
          </a:xfrm>
          <a:prstGeom prst="rect">
            <a:avLst/>
          </a:prstGeom>
        </p:spPr>
        <p:txBody>
          <a:bodyPr/>
          <a:lstStyle/>
          <a:p>
            <a:pPr marL="0" indent="0" algn="ctr">
              <a:buSzTx/>
              <a:buFontTx/>
              <a:buNone/>
              <a:defRPr>
                <a:solidFill>
                  <a:srgbClr val="002060"/>
                </a:solidFill>
              </a:defRPr>
            </a:pPr>
            <a:endParaRPr/>
          </a:p>
        </p:txBody>
      </p:sp>
      <p:sp>
        <p:nvSpPr>
          <p:cNvPr id="164" name="Shape 164"/>
          <p:cNvSpPr>
            <a:spLocks noGrp="1"/>
          </p:cNvSpPr>
          <p:nvPr>
            <p:ph type="body" sz="quarter" idx="14"/>
          </p:nvPr>
        </p:nvSpPr>
        <p:spPr>
          <a:xfrm>
            <a:off x="7799676" y="637019"/>
            <a:ext cx="3061999" cy="915122"/>
          </a:xfrm>
          <a:prstGeom prst="rect">
            <a:avLst/>
          </a:prstGeom>
        </p:spPr>
        <p:txBody>
          <a:bodyPr/>
          <a:lstStyle/>
          <a:p>
            <a:pPr marL="0" indent="0" algn="ctr" defTabSz="640079">
              <a:spcBef>
                <a:spcPts val="700"/>
              </a:spcBef>
              <a:buSzTx/>
              <a:buFontTx/>
              <a:buNone/>
              <a:defRPr sz="4620">
                <a:solidFill>
                  <a:srgbClr val="002060"/>
                </a:solidFill>
                <a:latin typeface="Arial Black"/>
                <a:ea typeface="Arial Black"/>
                <a:cs typeface="Arial Black"/>
                <a:sym typeface="Arial Black"/>
              </a:defRPr>
            </a:pPr>
            <a:endParaRPr/>
          </a:p>
        </p:txBody>
      </p:sp>
      <p:sp>
        <p:nvSpPr>
          <p:cNvPr id="165" name="Shape 165"/>
          <p:cNvSpPr>
            <a:spLocks noGrp="1"/>
          </p:cNvSpPr>
          <p:nvPr>
            <p:ph type="body" sz="quarter" idx="15"/>
          </p:nvPr>
        </p:nvSpPr>
        <p:spPr>
          <a:xfrm>
            <a:off x="7716838" y="1676399"/>
            <a:ext cx="3144838" cy="706440"/>
          </a:xfrm>
          <a:prstGeom prst="rect">
            <a:avLst/>
          </a:prstGeom>
        </p:spPr>
        <p:txBody>
          <a:bodyPr/>
          <a:lstStyle/>
          <a:p>
            <a:pPr marL="0" indent="0" algn="ctr">
              <a:buSzTx/>
              <a:buFontTx/>
              <a:buNone/>
              <a:defRPr>
                <a:solidFill>
                  <a:srgbClr val="002060"/>
                </a:solidFill>
              </a:defRPr>
            </a:pPr>
            <a:endParaRPr/>
          </a:p>
        </p:txBody>
      </p:sp>
      <p:sp>
        <p:nvSpPr>
          <p:cNvPr id="166" name="Shape 166"/>
          <p:cNvSpPr>
            <a:spLocks noGrp="1"/>
          </p:cNvSpPr>
          <p:nvPr>
            <p:ph type="body" sz="quarter" idx="16"/>
          </p:nvPr>
        </p:nvSpPr>
        <p:spPr>
          <a:xfrm>
            <a:off x="1329894" y="4226371"/>
            <a:ext cx="3837421" cy="1038947"/>
          </a:xfrm>
          <a:prstGeom prst="rect">
            <a:avLst/>
          </a:prstGeom>
        </p:spPr>
        <p:txBody>
          <a:bodyPr/>
          <a:lstStyle/>
          <a:p>
            <a:pPr marL="0" indent="0" algn="ctr" defTabSz="731520">
              <a:spcBef>
                <a:spcPts val="800"/>
              </a:spcBef>
              <a:buSzTx/>
              <a:buFontTx/>
              <a:buNone/>
              <a:defRPr sz="5280">
                <a:solidFill>
                  <a:srgbClr val="002060"/>
                </a:solidFill>
                <a:latin typeface="Arial Black"/>
                <a:ea typeface="Arial Black"/>
                <a:cs typeface="Arial Black"/>
                <a:sym typeface="Arial Black"/>
              </a:defRPr>
            </a:pPr>
            <a:endParaRPr/>
          </a:p>
        </p:txBody>
      </p:sp>
      <p:sp>
        <p:nvSpPr>
          <p:cNvPr id="167" name="Shape 167"/>
          <p:cNvSpPr>
            <a:spLocks noGrp="1"/>
          </p:cNvSpPr>
          <p:nvPr>
            <p:ph type="body" sz="quarter" idx="17"/>
          </p:nvPr>
        </p:nvSpPr>
        <p:spPr>
          <a:xfrm>
            <a:off x="7543295" y="4233155"/>
            <a:ext cx="4378326" cy="1032162"/>
          </a:xfrm>
          <a:prstGeom prst="rect">
            <a:avLst/>
          </a:prstGeom>
        </p:spPr>
        <p:txBody>
          <a:bodyPr/>
          <a:lstStyle/>
          <a:p>
            <a:pPr marL="0" indent="0" algn="ctr" defTabSz="731520">
              <a:spcBef>
                <a:spcPts val="800"/>
              </a:spcBef>
              <a:buSzTx/>
              <a:buFontTx/>
              <a:buNone/>
              <a:defRPr sz="5280">
                <a:solidFill>
                  <a:srgbClr val="002060"/>
                </a:solidFill>
                <a:latin typeface="Arial Black"/>
                <a:ea typeface="Arial Black"/>
                <a:cs typeface="Arial Black"/>
                <a:sym typeface="Arial Black"/>
              </a:defRPr>
            </a:pPr>
            <a:endParaRPr/>
          </a:p>
        </p:txBody>
      </p:sp>
      <p:sp>
        <p:nvSpPr>
          <p:cNvPr id="168" name="Shape 168"/>
          <p:cNvSpPr>
            <a:spLocks noGrp="1"/>
          </p:cNvSpPr>
          <p:nvPr>
            <p:ph type="body" sz="quarter" idx="18"/>
          </p:nvPr>
        </p:nvSpPr>
        <p:spPr>
          <a:xfrm>
            <a:off x="1329893" y="5265316"/>
            <a:ext cx="3836991" cy="650587"/>
          </a:xfrm>
          <a:prstGeom prst="rect">
            <a:avLst/>
          </a:prstGeom>
        </p:spPr>
        <p:txBody>
          <a:bodyPr/>
          <a:lstStyle/>
          <a:p>
            <a:pPr marL="0" indent="0" algn="ctr">
              <a:buSzTx/>
              <a:buFontTx/>
              <a:buNone/>
              <a:defRPr>
                <a:solidFill>
                  <a:srgbClr val="002060"/>
                </a:solidFill>
              </a:defRPr>
            </a:pPr>
            <a:endParaRPr/>
          </a:p>
        </p:txBody>
      </p:sp>
      <p:sp>
        <p:nvSpPr>
          <p:cNvPr id="169" name="Shape 169"/>
          <p:cNvSpPr>
            <a:spLocks noGrp="1"/>
          </p:cNvSpPr>
          <p:nvPr>
            <p:ph type="body" sz="quarter" idx="19"/>
          </p:nvPr>
        </p:nvSpPr>
        <p:spPr>
          <a:xfrm>
            <a:off x="7543800" y="5265737"/>
            <a:ext cx="4378325" cy="650166"/>
          </a:xfrm>
          <a:prstGeom prst="rect">
            <a:avLst/>
          </a:prstGeom>
        </p:spPr>
        <p:txBody>
          <a:bodyPr/>
          <a:lstStyle/>
          <a:p>
            <a:pPr marL="0" indent="0" algn="ctr">
              <a:buSzTx/>
              <a:buFontTx/>
              <a:buNone/>
              <a:defRPr>
                <a:solidFill>
                  <a:srgbClr val="002060"/>
                </a:solidFill>
              </a:defRPr>
            </a:pPr>
            <a:endParaRPr/>
          </a:p>
        </p:txBody>
      </p:sp>
      <p:sp>
        <p:nvSpPr>
          <p:cNvPr id="170" name="Shape 170"/>
          <p:cNvSpPr>
            <a:spLocks noGrp="1"/>
          </p:cNvSpPr>
          <p:nvPr>
            <p:ph type="body" sz="quarter" idx="20"/>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71" name="Shape 17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72"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73" name="Shape 17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50660662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Stats Slide 3">
    <p:spTree>
      <p:nvGrpSpPr>
        <p:cNvPr id="1" name=""/>
        <p:cNvGrpSpPr/>
        <p:nvPr/>
      </p:nvGrpSpPr>
      <p:grpSpPr>
        <a:xfrm>
          <a:off x="0" y="0"/>
          <a:ext cx="0" cy="0"/>
          <a:chOff x="0" y="0"/>
          <a:chExt cx="0" cy="0"/>
        </a:xfrm>
      </p:grpSpPr>
      <p:sp>
        <p:nvSpPr>
          <p:cNvPr id="180" name="Shape 180"/>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1" name="Shape 181"/>
          <p:cNvSpPr/>
          <p:nvPr/>
        </p:nvSpPr>
        <p:spPr>
          <a:xfrm>
            <a:off x="0" y="2837319"/>
            <a:ext cx="12192000" cy="93457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82" name="Shape 182"/>
          <p:cNvSpPr>
            <a:spLocks noGrp="1"/>
          </p:cNvSpPr>
          <p:nvPr>
            <p:ph type="title"/>
          </p:nvPr>
        </p:nvSpPr>
        <p:spPr>
          <a:xfrm>
            <a:off x="0" y="2837319"/>
            <a:ext cx="12192000" cy="934572"/>
          </a:xfrm>
          <a:prstGeom prst="rect">
            <a:avLst/>
          </a:prstGeom>
        </p:spPr>
        <p:txBody>
          <a:bodyPr/>
          <a:lstStyle>
            <a:lvl1pPr algn="ctr">
              <a:defRPr sz="4400">
                <a:solidFill>
                  <a:srgbClr val="FFFFFF"/>
                </a:solidFill>
              </a:defRPr>
            </a:lvl1pPr>
          </a:lstStyle>
          <a:p>
            <a:r>
              <a:t>ENTER TEXT HERE</a:t>
            </a:r>
          </a:p>
        </p:txBody>
      </p:sp>
      <p:sp>
        <p:nvSpPr>
          <p:cNvPr id="183" name="Shape 183"/>
          <p:cNvSpPr>
            <a:spLocks noGrp="1"/>
          </p:cNvSpPr>
          <p:nvPr>
            <p:ph type="body" sz="quarter" idx="1"/>
          </p:nvPr>
        </p:nvSpPr>
        <p:spPr>
          <a:xfrm>
            <a:off x="3754439" y="637019"/>
            <a:ext cx="4779962" cy="900407"/>
          </a:xfrm>
          <a:prstGeom prst="rect">
            <a:avLst/>
          </a:prstGeom>
        </p:spPr>
        <p:txBody>
          <a:bodyPr/>
          <a:lstStyle>
            <a:lvl1pPr marL="0" indent="0" algn="ctr">
              <a:buSzTx/>
              <a:buFontTx/>
              <a:buNone/>
              <a:defRPr sz="6600">
                <a:solidFill>
                  <a:srgbClr val="002060"/>
                </a:solidFill>
                <a:latin typeface="Arial Black"/>
                <a:ea typeface="Arial Black"/>
                <a:cs typeface="Arial Black"/>
                <a:sym typeface="Arial Black"/>
              </a:defRPr>
            </a:lvl1pPr>
          </a:lstStyle>
          <a:p>
            <a:r>
              <a:t>###</a:t>
            </a:r>
          </a:p>
        </p:txBody>
      </p:sp>
      <p:sp>
        <p:nvSpPr>
          <p:cNvPr id="184" name="Shape 184"/>
          <p:cNvSpPr>
            <a:spLocks noGrp="1"/>
          </p:cNvSpPr>
          <p:nvPr>
            <p:ph type="body" sz="quarter" idx="13"/>
          </p:nvPr>
        </p:nvSpPr>
        <p:spPr>
          <a:xfrm>
            <a:off x="4419458" y="1676400"/>
            <a:ext cx="3671889" cy="706439"/>
          </a:xfrm>
          <a:prstGeom prst="rect">
            <a:avLst/>
          </a:prstGeom>
        </p:spPr>
        <p:txBody>
          <a:bodyPr/>
          <a:lstStyle/>
          <a:p>
            <a:pPr marL="0" indent="0" algn="ctr">
              <a:buSzTx/>
              <a:buFontTx/>
              <a:buNone/>
              <a:defRPr>
                <a:solidFill>
                  <a:srgbClr val="002060"/>
                </a:solidFill>
              </a:defRPr>
            </a:pPr>
            <a:endParaRPr/>
          </a:p>
        </p:txBody>
      </p:sp>
      <p:sp>
        <p:nvSpPr>
          <p:cNvPr id="185" name="Shape 185"/>
          <p:cNvSpPr>
            <a:spLocks noGrp="1"/>
          </p:cNvSpPr>
          <p:nvPr>
            <p:ph type="body" sz="quarter" idx="14"/>
          </p:nvPr>
        </p:nvSpPr>
        <p:spPr>
          <a:xfrm>
            <a:off x="3754439" y="4226371"/>
            <a:ext cx="4779962" cy="830699"/>
          </a:xfrm>
          <a:prstGeom prst="rect">
            <a:avLst/>
          </a:prstGeom>
        </p:spPr>
        <p:txBody>
          <a:bodyPr/>
          <a:lstStyle/>
          <a:p>
            <a:pPr marL="0" indent="0" algn="ctr" defTabSz="566927">
              <a:spcBef>
                <a:spcPts val="600"/>
              </a:spcBef>
              <a:buSzTx/>
              <a:buFontTx/>
              <a:buNone/>
              <a:defRPr sz="4092">
                <a:solidFill>
                  <a:srgbClr val="002060"/>
                </a:solidFill>
                <a:latin typeface="Arial Black"/>
                <a:ea typeface="Arial Black"/>
                <a:cs typeface="Arial Black"/>
                <a:sym typeface="Arial Black"/>
              </a:defRPr>
            </a:pPr>
            <a:endParaRPr/>
          </a:p>
        </p:txBody>
      </p:sp>
      <p:sp>
        <p:nvSpPr>
          <p:cNvPr id="186" name="Shape 186"/>
          <p:cNvSpPr>
            <a:spLocks noGrp="1"/>
          </p:cNvSpPr>
          <p:nvPr>
            <p:ph type="body" sz="quarter" idx="15"/>
          </p:nvPr>
        </p:nvSpPr>
        <p:spPr>
          <a:xfrm>
            <a:off x="4419458" y="5196044"/>
            <a:ext cx="3836990" cy="650587"/>
          </a:xfrm>
          <a:prstGeom prst="rect">
            <a:avLst/>
          </a:prstGeom>
        </p:spPr>
        <p:txBody>
          <a:bodyPr/>
          <a:lstStyle/>
          <a:p>
            <a:pPr marL="0" indent="0" algn="ctr">
              <a:buSzTx/>
              <a:buFontTx/>
              <a:buNone/>
              <a:defRPr>
                <a:solidFill>
                  <a:srgbClr val="002060"/>
                </a:solidFill>
              </a:defRPr>
            </a:pPr>
            <a:endParaRPr/>
          </a:p>
        </p:txBody>
      </p:sp>
      <p:sp>
        <p:nvSpPr>
          <p:cNvPr id="187" name="Shape 187"/>
          <p:cNvSpPr>
            <a:spLocks noGrp="1"/>
          </p:cNvSpPr>
          <p:nvPr>
            <p:ph type="body" sz="quarter" idx="16"/>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88" name="Shape 1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89"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90" name="Shape 1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53780757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Chart Slide">
    <p:spTree>
      <p:nvGrpSpPr>
        <p:cNvPr id="1" name=""/>
        <p:cNvGrpSpPr/>
        <p:nvPr/>
      </p:nvGrpSpPr>
      <p:grpSpPr>
        <a:xfrm>
          <a:off x="0" y="0"/>
          <a:ext cx="0" cy="0"/>
          <a:chOff x="0" y="0"/>
          <a:chExt cx="0" cy="0"/>
        </a:xfrm>
      </p:grpSpPr>
      <p:sp>
        <p:nvSpPr>
          <p:cNvPr id="197" name="Shape 19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98" name="Shape 198"/>
          <p:cNvSpPr>
            <a:spLocks noGrp="1"/>
          </p:cNvSpPr>
          <p:nvPr>
            <p:ph type="body" sz="half" idx="1"/>
          </p:nvPr>
        </p:nvSpPr>
        <p:spPr>
          <a:xfrm>
            <a:off x="838200" y="1745541"/>
            <a:ext cx="4865688" cy="3970339"/>
          </a:xfrm>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199" name="Shape 199"/>
          <p:cNvSpPr>
            <a:spLocks noGrp="1"/>
          </p:cNvSpPr>
          <p:nvPr>
            <p:ph type="title"/>
          </p:nvPr>
        </p:nvSpPr>
        <p:spPr>
          <a:xfrm>
            <a:off x="838200" y="375528"/>
            <a:ext cx="10515600" cy="1325564"/>
          </a:xfrm>
          <a:prstGeom prst="rect">
            <a:avLst/>
          </a:prstGeom>
        </p:spPr>
        <p:txBody>
          <a:bodyPr/>
          <a:lstStyle>
            <a:lvl1pPr>
              <a:defRPr sz="4400">
                <a:solidFill>
                  <a:srgbClr val="002060"/>
                </a:solidFill>
              </a:defRPr>
            </a:lvl1pPr>
          </a:lstStyle>
          <a:p>
            <a:r>
              <a:t>Click to edit Master title style</a:t>
            </a:r>
          </a:p>
        </p:txBody>
      </p:sp>
      <p:sp>
        <p:nvSpPr>
          <p:cNvPr id="200" name="Shape 200"/>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201" name="Shape 20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202"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203" name="Shape 20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70178436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10" name="Shape 210"/>
          <p:cNvSpPr>
            <a:spLocks noGrp="1"/>
          </p:cNvSpPr>
          <p:nvPr>
            <p:ph type="title"/>
          </p:nvPr>
        </p:nvSpPr>
        <p:spPr>
          <a:xfrm>
            <a:off x="677335" y="609600"/>
            <a:ext cx="8596669" cy="1320800"/>
          </a:xfrm>
          <a:prstGeom prst="rect">
            <a:avLst/>
          </a:prstGeom>
        </p:spPr>
        <p:txBody>
          <a:bodyPr/>
          <a:lstStyle>
            <a:lvl1pPr>
              <a:defRPr sz="4400"/>
            </a:lvl1pPr>
          </a:lstStyle>
          <a:p>
            <a:r>
              <a:t>Click to edit Master title style</a:t>
            </a:r>
          </a:p>
        </p:txBody>
      </p:sp>
      <p:sp>
        <p:nvSpPr>
          <p:cNvPr id="211" name="Shape 2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236915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34" name="Shape 234"/>
          <p:cNvSpPr>
            <a:spLocks noGrp="1"/>
          </p:cNvSpPr>
          <p:nvPr>
            <p:ph type="title"/>
          </p:nvPr>
        </p:nvSpPr>
        <p:spPr>
          <a:prstGeom prst="rect">
            <a:avLst/>
          </a:prstGeom>
        </p:spPr>
        <p:txBody>
          <a:bodyPr/>
          <a:lstStyle>
            <a:lvl1pPr>
              <a:defRPr sz="4400"/>
            </a:lvl1pPr>
          </a:lstStyle>
          <a:p>
            <a:r>
              <a:t>Click to edit Master title style</a:t>
            </a:r>
          </a:p>
        </p:txBody>
      </p:sp>
      <p:sp>
        <p:nvSpPr>
          <p:cNvPr id="235" name="Shape 235"/>
          <p:cNvSpPr>
            <a:spLocks noGrp="1"/>
          </p:cNvSpPr>
          <p:nvPr>
            <p:ph type="body" sz="quarter" idx="1"/>
          </p:nvPr>
        </p:nvSpPr>
        <p:spPr>
          <a:xfrm>
            <a:off x="677335" y="2160589"/>
            <a:ext cx="4184035" cy="3880773"/>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36" name="Shape 2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804845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2491F1-BBEF-430D-90C5-2E64698C1A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4AC555-913C-471F-A696-43033B3D79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FF257-B2AF-4A16-A340-827002189C73}"/>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5" name="Footer Placeholder 4">
            <a:extLst>
              <a:ext uri="{FF2B5EF4-FFF2-40B4-BE49-F238E27FC236}">
                <a16:creationId xmlns:a16="http://schemas.microsoft.com/office/drawing/2014/main" id="{0C193EC5-E72F-4F7E-BDBE-3754A45CD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AC650-7752-4F69-8BBA-FFB3E21396D6}"/>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13627563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53" name="Group 253"/>
          <p:cNvGrpSpPr/>
          <p:nvPr/>
        </p:nvGrpSpPr>
        <p:grpSpPr>
          <a:xfrm>
            <a:off x="-1" y="-8468"/>
            <a:ext cx="12192002" cy="6866469"/>
            <a:chOff x="0" y="0"/>
            <a:chExt cx="12192000" cy="6866467"/>
          </a:xfrm>
        </p:grpSpPr>
        <p:sp>
          <p:nvSpPr>
            <p:cNvPr id="243" name="Shape 243"/>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44" name="Shape 244"/>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45" name="Shape 245"/>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6" name="Shape 246"/>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7" name="Shape 24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8" name="Shape 248"/>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9" name="Shape 249"/>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0" name="Shape 250"/>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1" name="Shape 25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2" name="Shape 25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grpSp>
        <p:nvGrpSpPr>
          <p:cNvPr id="264" name="Group 264"/>
          <p:cNvGrpSpPr/>
          <p:nvPr/>
        </p:nvGrpSpPr>
        <p:grpSpPr>
          <a:xfrm>
            <a:off x="-1" y="-8468"/>
            <a:ext cx="12192002" cy="6866469"/>
            <a:chOff x="0" y="0"/>
            <a:chExt cx="12192000" cy="6866467"/>
          </a:xfrm>
        </p:grpSpPr>
        <p:sp>
          <p:nvSpPr>
            <p:cNvPr id="254" name="Shape 25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55" name="Shape 25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56" name="Shape 25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7" name="Shape 25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8" name="Shape 25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9" name="Shape 25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0" name="Shape 26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1" name="Shape 26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2" name="Shape 26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3" name="Shape 263"/>
            <p:cNvSpPr/>
            <p:nvPr/>
          </p:nvSpPr>
          <p:spPr>
            <a:xfrm rot="10800000">
              <a:off x="-1" y="8467"/>
              <a:ext cx="842597" cy="56661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265" name="Shape 265"/>
          <p:cNvSpPr>
            <a:spLocks noGrp="1"/>
          </p:cNvSpPr>
          <p:nvPr>
            <p:ph type="title"/>
          </p:nvPr>
        </p:nvSpPr>
        <p:spPr>
          <a:xfrm>
            <a:off x="1507067" y="2404534"/>
            <a:ext cx="7766937" cy="1646303"/>
          </a:xfrm>
          <a:prstGeom prst="rect">
            <a:avLst/>
          </a:prstGeom>
        </p:spPr>
        <p:txBody>
          <a:bodyPr anchor="b"/>
          <a:lstStyle>
            <a:lvl1pPr algn="r" defTabSz="342900">
              <a:lnSpc>
                <a:spcPct val="100000"/>
              </a:lnSpc>
              <a:defRPr sz="4000">
                <a:solidFill>
                  <a:srgbClr val="FFFFFF"/>
                </a:solidFill>
                <a:latin typeface="Trebuchet MS"/>
                <a:ea typeface="Trebuchet MS"/>
                <a:cs typeface="Trebuchet MS"/>
                <a:sym typeface="Trebuchet MS"/>
              </a:defRPr>
            </a:lvl1pPr>
          </a:lstStyle>
          <a:p>
            <a:r>
              <a:t>Click to edit Master title style</a:t>
            </a:r>
          </a:p>
        </p:txBody>
      </p:sp>
      <p:sp>
        <p:nvSpPr>
          <p:cNvPr id="266" name="Shape 266"/>
          <p:cNvSpPr>
            <a:spLocks noGrp="1"/>
          </p:cNvSpPr>
          <p:nvPr>
            <p:ph type="body" sz="quarter" idx="1"/>
          </p:nvPr>
        </p:nvSpPr>
        <p:spPr>
          <a:xfrm>
            <a:off x="1507067" y="4050834"/>
            <a:ext cx="7766937" cy="1096900"/>
          </a:xfrm>
          <a:prstGeom prst="rect">
            <a:avLst/>
          </a:prstGeom>
        </p:spPr>
        <p:txBody>
          <a:bodyPr/>
          <a:lstStyle>
            <a:lvl1pPr marL="0" indent="0" algn="r"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subtitle style</a:t>
            </a:r>
          </a:p>
        </p:txBody>
      </p:sp>
      <p:sp>
        <p:nvSpPr>
          <p:cNvPr id="267" name="Shape 267"/>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559980303"/>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84" name="Group 284"/>
          <p:cNvGrpSpPr/>
          <p:nvPr/>
        </p:nvGrpSpPr>
        <p:grpSpPr>
          <a:xfrm>
            <a:off x="-1" y="-8468"/>
            <a:ext cx="12192002" cy="6866469"/>
            <a:chOff x="0" y="0"/>
            <a:chExt cx="12192000" cy="6866467"/>
          </a:xfrm>
        </p:grpSpPr>
        <p:sp>
          <p:nvSpPr>
            <p:cNvPr id="274" name="Shape 27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75" name="Shape 27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76" name="Shape 27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7" name="Shape 27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8" name="Shape 27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9" name="Shape 27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0" name="Shape 28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1" name="Shape 28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2" name="Shape 28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3" name="Shape 283"/>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285" name="Shape 285"/>
          <p:cNvSpPr>
            <a:spLocks noGrp="1"/>
          </p:cNvSpPr>
          <p:nvPr>
            <p:ph type="title"/>
          </p:nvPr>
        </p:nvSpPr>
        <p:spPr>
          <a:xfrm>
            <a:off x="677335" y="609600"/>
            <a:ext cx="8596669" cy="1320800"/>
          </a:xfrm>
          <a:prstGeom prst="rect">
            <a:avLst/>
          </a:prstGeom>
        </p:spPr>
        <p:txBody>
          <a:bodyPr anchor="t"/>
          <a:lstStyle>
            <a:lvl1pPr defTabSz="342900">
              <a:lnSpc>
                <a:spcPct val="100000"/>
              </a:lnSpc>
              <a:defRPr>
                <a:solidFill>
                  <a:srgbClr val="FFFFFF"/>
                </a:solidFill>
                <a:latin typeface="Trebuchet MS"/>
                <a:ea typeface="Trebuchet MS"/>
                <a:cs typeface="Trebuchet MS"/>
                <a:sym typeface="Trebuchet MS"/>
              </a:defRPr>
            </a:lvl1pPr>
          </a:lstStyle>
          <a:p>
            <a:r>
              <a:t>Click to edit Master title style</a:t>
            </a:r>
          </a:p>
        </p:txBody>
      </p:sp>
      <p:sp>
        <p:nvSpPr>
          <p:cNvPr id="286" name="Shape 286"/>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pic>
        <p:nvPicPr>
          <p:cNvPr id="287" name="image8.png"/>
          <p:cNvPicPr>
            <a:picLocks noChangeAspect="1"/>
          </p:cNvPicPr>
          <p:nvPr/>
        </p:nvPicPr>
        <p:blipFill>
          <a:blip r:embed="rId2">
            <a:extLst/>
          </a:blip>
          <a:srcRect r="10"/>
          <a:stretch>
            <a:fillRect/>
          </a:stretch>
        </p:blipFill>
        <p:spPr>
          <a:xfrm>
            <a:off x="10261558" y="4355689"/>
            <a:ext cx="1884363" cy="249739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21600" y="21600"/>
                </a:lnTo>
                <a:lnTo>
                  <a:pt x="16200" y="0"/>
                </a:lnTo>
                <a:lnTo>
                  <a:pt x="5400" y="0"/>
                </a:lnTo>
                <a:close/>
              </a:path>
            </a:pathLst>
          </a:custGeom>
          <a:ln w="12700">
            <a:miter lim="400000"/>
          </a:ln>
          <a:effectLst>
            <a:outerShdw blurRad="50800" dist="27940" dir="5400000" rotWithShape="0">
              <a:srgbClr val="000000">
                <a:alpha val="32000"/>
              </a:srgbClr>
            </a:outerShdw>
          </a:effectLst>
        </p:spPr>
      </p:pic>
      <p:sp>
        <p:nvSpPr>
          <p:cNvPr id="288" name="Shape 28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24840294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05" name="Group 305"/>
          <p:cNvGrpSpPr/>
          <p:nvPr/>
        </p:nvGrpSpPr>
        <p:grpSpPr>
          <a:xfrm>
            <a:off x="-1" y="-8468"/>
            <a:ext cx="12192002" cy="6866469"/>
            <a:chOff x="0" y="0"/>
            <a:chExt cx="12192000" cy="6866467"/>
          </a:xfrm>
        </p:grpSpPr>
        <p:sp>
          <p:nvSpPr>
            <p:cNvPr id="295" name="Shape 29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96" name="Shape 29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97" name="Shape 29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98" name="Shape 29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99" name="Shape 29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0" name="Shape 30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1" name="Shape 30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2" name="Shape 30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3" name="Shape 30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4" name="Shape 30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06" name="Shape 306"/>
          <p:cNvSpPr>
            <a:spLocks noGrp="1"/>
          </p:cNvSpPr>
          <p:nvPr>
            <p:ph type="title"/>
          </p:nvPr>
        </p:nvSpPr>
        <p:spPr>
          <a:xfrm>
            <a:off x="677335" y="2700869"/>
            <a:ext cx="8596669" cy="1826582"/>
          </a:xfrm>
          <a:prstGeom prst="rect">
            <a:avLst/>
          </a:prstGeom>
        </p:spPr>
        <p:txBody>
          <a:bodyPr anchor="b"/>
          <a:lstStyle>
            <a:lvl1pPr defTabSz="342900">
              <a:lnSpc>
                <a:spcPct val="100000"/>
              </a:lnSpc>
              <a:defRPr sz="3000">
                <a:solidFill>
                  <a:srgbClr val="FFFFFF"/>
                </a:solidFill>
                <a:latin typeface="Trebuchet MS"/>
                <a:ea typeface="Trebuchet MS"/>
                <a:cs typeface="Trebuchet MS"/>
                <a:sym typeface="Trebuchet MS"/>
              </a:defRPr>
            </a:lvl1pPr>
          </a:lstStyle>
          <a:p>
            <a:r>
              <a:t>Click to edit Master title style</a:t>
            </a:r>
          </a:p>
        </p:txBody>
      </p:sp>
      <p:sp>
        <p:nvSpPr>
          <p:cNvPr id="307" name="Shape 307"/>
          <p:cNvSpPr>
            <a:spLocks noGrp="1"/>
          </p:cNvSpPr>
          <p:nvPr>
            <p:ph type="body" sz="quarter" idx="1"/>
          </p:nvPr>
        </p:nvSpPr>
        <p:spPr>
          <a:xfrm>
            <a:off x="677335" y="4527448"/>
            <a:ext cx="8596669" cy="860401"/>
          </a:xfrm>
          <a:prstGeom prst="rect">
            <a:avLst/>
          </a:prstGeom>
        </p:spPr>
        <p:txBody>
          <a:bodyPr/>
          <a:lstStyle>
            <a:lvl1pPr marL="0" indent="0" defTabSz="342900">
              <a:lnSpc>
                <a:spcPct val="100000"/>
              </a:lnSpc>
              <a:spcBef>
                <a:spcPts val="700"/>
              </a:spcBef>
              <a:buSzTx/>
              <a:buFontTx/>
              <a:buNone/>
              <a:defRPr sz="1500">
                <a:solidFill>
                  <a:srgbClr val="FFFFFF"/>
                </a:solidFill>
                <a:latin typeface="Trebuchet MS"/>
                <a:ea typeface="Trebuchet MS"/>
                <a:cs typeface="Trebuchet MS"/>
                <a:sym typeface="Trebuchet MS"/>
              </a:defRPr>
            </a:lvl1pPr>
          </a:lstStyle>
          <a:p>
            <a:r>
              <a:t>Click to edit Master text styles</a:t>
            </a:r>
          </a:p>
        </p:txBody>
      </p:sp>
      <p:sp>
        <p:nvSpPr>
          <p:cNvPr id="308" name="Shape 30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5850179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1_Two Conten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25" name="Group 325"/>
          <p:cNvGrpSpPr/>
          <p:nvPr/>
        </p:nvGrpSpPr>
        <p:grpSpPr>
          <a:xfrm>
            <a:off x="-1" y="-8468"/>
            <a:ext cx="12192002" cy="6866469"/>
            <a:chOff x="0" y="0"/>
            <a:chExt cx="12192000" cy="6866467"/>
          </a:xfrm>
        </p:grpSpPr>
        <p:sp>
          <p:nvSpPr>
            <p:cNvPr id="315" name="Shape 31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16" name="Shape 31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17" name="Shape 31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18" name="Shape 31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19" name="Shape 31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0" name="Shape 32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1" name="Shape 32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2" name="Shape 32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3" name="Shape 32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4" name="Shape 32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26" name="Shape 326"/>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27" name="Shape 327"/>
          <p:cNvSpPr>
            <a:spLocks noGrp="1"/>
          </p:cNvSpPr>
          <p:nvPr>
            <p:ph type="body" sz="quarter" idx="1"/>
          </p:nvPr>
        </p:nvSpPr>
        <p:spPr>
          <a:xfrm>
            <a:off x="677335" y="2160589"/>
            <a:ext cx="4184035"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328" name="Shape 32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4985624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45" name="Group 345"/>
          <p:cNvGrpSpPr/>
          <p:nvPr/>
        </p:nvGrpSpPr>
        <p:grpSpPr>
          <a:xfrm>
            <a:off x="-1" y="-8468"/>
            <a:ext cx="12192002" cy="6866469"/>
            <a:chOff x="0" y="0"/>
            <a:chExt cx="12192000" cy="6866467"/>
          </a:xfrm>
        </p:grpSpPr>
        <p:sp>
          <p:nvSpPr>
            <p:cNvPr id="335" name="Shape 33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36" name="Shape 33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37" name="Shape 33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38" name="Shape 33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39" name="Shape 33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0" name="Shape 34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1" name="Shape 34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2" name="Shape 34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3" name="Shape 34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4" name="Shape 34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46" name="Shape 346"/>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47" name="Shape 347"/>
          <p:cNvSpPr>
            <a:spLocks noGrp="1"/>
          </p:cNvSpPr>
          <p:nvPr>
            <p:ph type="body" sz="quarter" idx="1"/>
          </p:nvPr>
        </p:nvSpPr>
        <p:spPr>
          <a:xfrm>
            <a:off x="675746" y="2160983"/>
            <a:ext cx="4185623" cy="576263"/>
          </a:xfrm>
          <a:prstGeom prst="rect">
            <a:avLst/>
          </a:prstGeom>
        </p:spPr>
        <p:txBody>
          <a:bodyPr anchor="b"/>
          <a:lstStyle>
            <a:lvl1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lvl1pPr>
          </a:lstStyle>
          <a:p>
            <a:r>
              <a:t>Click to edit Master text styles</a:t>
            </a:r>
          </a:p>
        </p:txBody>
      </p:sp>
      <p:sp>
        <p:nvSpPr>
          <p:cNvPr id="348" name="Shape 348"/>
          <p:cNvSpPr>
            <a:spLocks noGrp="1"/>
          </p:cNvSpPr>
          <p:nvPr>
            <p:ph type="body" sz="quarter" idx="13"/>
          </p:nvPr>
        </p:nvSpPr>
        <p:spPr>
          <a:xfrm>
            <a:off x="5088382" y="2160983"/>
            <a:ext cx="4185620" cy="576263"/>
          </a:xfrm>
          <a:prstGeom prst="rect">
            <a:avLst/>
          </a:prstGeom>
        </p:spPr>
        <p:txBody>
          <a:bodyPr anchor="b"/>
          <a:lstStyle/>
          <a:p>
            <a: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pPr>
            <a:endParaRPr/>
          </a:p>
        </p:txBody>
      </p:sp>
      <p:sp>
        <p:nvSpPr>
          <p:cNvPr id="349" name="Shape 349"/>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8280924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1_Title Only">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66" name="Group 366"/>
          <p:cNvGrpSpPr/>
          <p:nvPr/>
        </p:nvGrpSpPr>
        <p:grpSpPr>
          <a:xfrm>
            <a:off x="-1" y="-8468"/>
            <a:ext cx="12192002" cy="6866469"/>
            <a:chOff x="0" y="0"/>
            <a:chExt cx="12192000" cy="6866467"/>
          </a:xfrm>
        </p:grpSpPr>
        <p:sp>
          <p:nvSpPr>
            <p:cNvPr id="356" name="Shape 356"/>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57" name="Shape 357"/>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58" name="Shape 358"/>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59" name="Shape 359"/>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0" name="Shape 360"/>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1" name="Shape 361"/>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2" name="Shape 362"/>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3" name="Shape 363"/>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4" name="Shape 364"/>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5" name="Shape 365"/>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67" name="Shape 367"/>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68" name="Shape 36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6530745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93" name="Group 393"/>
          <p:cNvGrpSpPr/>
          <p:nvPr/>
        </p:nvGrpSpPr>
        <p:grpSpPr>
          <a:xfrm>
            <a:off x="-1" y="-8468"/>
            <a:ext cx="12192002" cy="6866469"/>
            <a:chOff x="0" y="0"/>
            <a:chExt cx="12192000" cy="6866467"/>
          </a:xfrm>
        </p:grpSpPr>
        <p:sp>
          <p:nvSpPr>
            <p:cNvPr id="383" name="Shape 383"/>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84" name="Shape 384"/>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85" name="Shape 385"/>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6" name="Shape 386"/>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7" name="Shape 38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8" name="Shape 388"/>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9" name="Shape 389"/>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0" name="Shape 390"/>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1" name="Shape 39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2" name="Shape 39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94" name="Shape 394"/>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0538938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11" name="Group 411"/>
          <p:cNvGrpSpPr/>
          <p:nvPr/>
        </p:nvGrpSpPr>
        <p:grpSpPr>
          <a:xfrm>
            <a:off x="-1" y="-8468"/>
            <a:ext cx="12192002" cy="6866469"/>
            <a:chOff x="0" y="0"/>
            <a:chExt cx="12192000" cy="6866467"/>
          </a:xfrm>
        </p:grpSpPr>
        <p:sp>
          <p:nvSpPr>
            <p:cNvPr id="401" name="Shape 401"/>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02" name="Shape 402"/>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03" name="Shape 40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4" name="Shape 404"/>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5" name="Shape 40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6" name="Shape 406"/>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7" name="Shape 407"/>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8" name="Shape 408"/>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9" name="Shape 40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10" name="Shape 41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12" name="Shape 412"/>
          <p:cNvSpPr>
            <a:spLocks noGrp="1"/>
          </p:cNvSpPr>
          <p:nvPr>
            <p:ph type="title"/>
          </p:nvPr>
        </p:nvSpPr>
        <p:spPr>
          <a:xfrm>
            <a:off x="677335" y="1498603"/>
            <a:ext cx="3854528" cy="1278467"/>
          </a:xfrm>
          <a:prstGeom prst="rect">
            <a:avLst/>
          </a:prstGeom>
        </p:spPr>
        <p:txBody>
          <a:bodyPr anchor="b"/>
          <a:lstStyle>
            <a:lvl1pPr defTabSz="342900">
              <a:lnSpc>
                <a:spcPct val="100000"/>
              </a:lnSpc>
              <a:defRPr sz="1500">
                <a:solidFill>
                  <a:srgbClr val="FFFFFF"/>
                </a:solidFill>
                <a:latin typeface="Trebuchet MS"/>
                <a:ea typeface="Trebuchet MS"/>
                <a:cs typeface="Trebuchet MS"/>
                <a:sym typeface="Trebuchet MS"/>
              </a:defRPr>
            </a:lvl1pPr>
          </a:lstStyle>
          <a:p>
            <a:r>
              <a:t>Click to edit Master title style</a:t>
            </a:r>
          </a:p>
        </p:txBody>
      </p:sp>
      <p:sp>
        <p:nvSpPr>
          <p:cNvPr id="413" name="Shape 413"/>
          <p:cNvSpPr>
            <a:spLocks noGrp="1"/>
          </p:cNvSpPr>
          <p:nvPr>
            <p:ph type="body" sz="half" idx="1"/>
          </p:nvPr>
        </p:nvSpPr>
        <p:spPr>
          <a:xfrm>
            <a:off x="4760462" y="514925"/>
            <a:ext cx="4513542" cy="5526439"/>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414" name="Shape 414"/>
          <p:cNvSpPr>
            <a:spLocks noGrp="1"/>
          </p:cNvSpPr>
          <p:nvPr>
            <p:ph type="body" sz="quarter" idx="13"/>
          </p:nvPr>
        </p:nvSpPr>
        <p:spPr>
          <a:xfrm>
            <a:off x="677335" y="2777069"/>
            <a:ext cx="3854528" cy="2584450"/>
          </a:xfrm>
          <a:prstGeom prst="rect">
            <a:avLst/>
          </a:prstGeom>
        </p:spPr>
        <p:txBody>
          <a:bodyPr/>
          <a:lstStyle/>
          <a:p>
            <a:pPr marL="0" indent="0" defTabSz="342900">
              <a:lnSpc>
                <a:spcPct val="100000"/>
              </a:lnSpc>
              <a:spcBef>
                <a:spcPts val="700"/>
              </a:spcBef>
              <a:buSzTx/>
              <a:buFontTx/>
              <a:buNone/>
              <a:defRPr sz="1000">
                <a:solidFill>
                  <a:srgbClr val="FFFFFF"/>
                </a:solidFill>
                <a:latin typeface="Trebuchet MS"/>
                <a:ea typeface="Trebuchet MS"/>
                <a:cs typeface="Trebuchet MS"/>
                <a:sym typeface="Trebuchet MS"/>
              </a:defRPr>
            </a:pPr>
            <a:endParaRPr/>
          </a:p>
        </p:txBody>
      </p:sp>
      <p:pic>
        <p:nvPicPr>
          <p:cNvPr id="415" name="image9.png"/>
          <p:cNvPicPr>
            <a:picLocks noChangeAspect="1"/>
          </p:cNvPicPr>
          <p:nvPr/>
        </p:nvPicPr>
        <p:blipFill>
          <a:blip r:embed="rId2">
            <a:extLst/>
          </a:blip>
          <a:stretch>
            <a:fillRect/>
          </a:stretch>
        </p:blipFill>
        <p:spPr>
          <a:xfrm>
            <a:off x="5644858" y="2962617"/>
            <a:ext cx="902288" cy="932770"/>
          </a:xfrm>
          <a:prstGeom prst="rect">
            <a:avLst/>
          </a:prstGeom>
          <a:ln w="12700">
            <a:miter lim="400000"/>
          </a:ln>
        </p:spPr>
      </p:pic>
      <p:pic>
        <p:nvPicPr>
          <p:cNvPr id="416" name="image10.jpg"/>
          <p:cNvPicPr>
            <a:picLocks noChangeAspect="1"/>
          </p:cNvPicPr>
          <p:nvPr/>
        </p:nvPicPr>
        <p:blipFill>
          <a:blip r:embed="rId3">
            <a:extLst/>
          </a:blip>
          <a:srcRect l="5857" t="3746" r="7406" b="4576"/>
          <a:stretch>
            <a:fillRect/>
          </a:stretch>
        </p:blipFill>
        <p:spPr>
          <a:xfrm>
            <a:off x="11099796" y="5791201"/>
            <a:ext cx="901701" cy="931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4"/>
                  <a:pt x="0" y="10800"/>
                </a:cubicBezTo>
                <a:cubicBezTo>
                  <a:pt x="0" y="16766"/>
                  <a:pt x="4835" y="21600"/>
                  <a:pt x="10800" y="21600"/>
                </a:cubicBezTo>
                <a:cubicBezTo>
                  <a:pt x="16765" y="21600"/>
                  <a:pt x="21600" y="16766"/>
                  <a:pt x="21600" y="10800"/>
                </a:cubicBezTo>
                <a:cubicBezTo>
                  <a:pt x="21600" y="4834"/>
                  <a:pt x="16765" y="0"/>
                  <a:pt x="10800" y="0"/>
                </a:cubicBezTo>
                <a:close/>
              </a:path>
            </a:pathLst>
          </a:custGeom>
          <a:ln w="12700">
            <a:miter lim="400000"/>
          </a:ln>
        </p:spPr>
      </p:pic>
      <p:sp>
        <p:nvSpPr>
          <p:cNvPr id="417" name="Shape 417"/>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42108178"/>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34" name="Group 434"/>
          <p:cNvGrpSpPr/>
          <p:nvPr/>
        </p:nvGrpSpPr>
        <p:grpSpPr>
          <a:xfrm>
            <a:off x="-1" y="-8468"/>
            <a:ext cx="12192002" cy="6866469"/>
            <a:chOff x="0" y="0"/>
            <a:chExt cx="12192000" cy="6866467"/>
          </a:xfrm>
        </p:grpSpPr>
        <p:sp>
          <p:nvSpPr>
            <p:cNvPr id="424" name="Shape 42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25" name="Shape 42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26" name="Shape 42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7" name="Shape 42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8" name="Shape 42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9" name="Shape 42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0" name="Shape 43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1" name="Shape 43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2" name="Shape 43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3" name="Shape 433"/>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35" name="Shape 435"/>
          <p:cNvSpPr>
            <a:spLocks noGrp="1"/>
          </p:cNvSpPr>
          <p:nvPr>
            <p:ph type="title"/>
          </p:nvPr>
        </p:nvSpPr>
        <p:spPr>
          <a:xfrm>
            <a:off x="677335" y="4800600"/>
            <a:ext cx="8596667" cy="566738"/>
          </a:xfrm>
          <a:prstGeom prst="rect">
            <a:avLst/>
          </a:prstGeom>
        </p:spPr>
        <p:txBody>
          <a:bodyPr anchor="b"/>
          <a:lstStyle>
            <a:lvl1pPr defTabSz="342900">
              <a:lnSpc>
                <a:spcPct val="100000"/>
              </a:lnSpc>
              <a:defRPr sz="1800">
                <a:solidFill>
                  <a:srgbClr val="FFFFFF"/>
                </a:solidFill>
                <a:latin typeface="Trebuchet MS"/>
                <a:ea typeface="Trebuchet MS"/>
                <a:cs typeface="Trebuchet MS"/>
                <a:sym typeface="Trebuchet MS"/>
              </a:defRPr>
            </a:lvl1pPr>
          </a:lstStyle>
          <a:p>
            <a:r>
              <a:t>Click to edit Master title style</a:t>
            </a:r>
          </a:p>
        </p:txBody>
      </p:sp>
      <p:sp>
        <p:nvSpPr>
          <p:cNvPr id="436" name="Shape 436"/>
          <p:cNvSpPr>
            <a:spLocks noGrp="1"/>
          </p:cNvSpPr>
          <p:nvPr>
            <p:ph type="pic" sz="half" idx="13"/>
          </p:nvPr>
        </p:nvSpPr>
        <p:spPr>
          <a:xfrm>
            <a:off x="677335" y="609600"/>
            <a:ext cx="8596669" cy="3845718"/>
          </a:xfrm>
          <a:prstGeom prst="rect">
            <a:avLst/>
          </a:prstGeom>
        </p:spPr>
        <p:txBody>
          <a:bodyPr lIns="91439" rIns="91439">
            <a:noAutofit/>
          </a:bodyPr>
          <a:lstStyle/>
          <a:p>
            <a:endParaRPr/>
          </a:p>
        </p:txBody>
      </p:sp>
      <p:sp>
        <p:nvSpPr>
          <p:cNvPr id="437" name="Shape 437"/>
          <p:cNvSpPr>
            <a:spLocks noGrp="1"/>
          </p:cNvSpPr>
          <p:nvPr>
            <p:ph type="body" sz="quarter" idx="1"/>
          </p:nvPr>
        </p:nvSpPr>
        <p:spPr>
          <a:xfrm>
            <a:off x="677335" y="5367337"/>
            <a:ext cx="8596667" cy="674025"/>
          </a:xfrm>
          <a:prstGeom prst="rect">
            <a:avLst/>
          </a:prstGeom>
        </p:spPr>
        <p:txBody>
          <a:bodyPr/>
          <a:lstStyle>
            <a:lvl1pPr marL="0" indent="0" defTabSz="342900">
              <a:lnSpc>
                <a:spcPct val="100000"/>
              </a:lnSpc>
              <a:spcBef>
                <a:spcPts val="700"/>
              </a:spcBef>
              <a:buSzTx/>
              <a:buFontTx/>
              <a:buNone/>
              <a:defRPr sz="900">
                <a:solidFill>
                  <a:srgbClr val="FFFFFF"/>
                </a:solidFill>
                <a:latin typeface="Trebuchet MS"/>
                <a:ea typeface="Trebuchet MS"/>
                <a:cs typeface="Trebuchet MS"/>
                <a:sym typeface="Trebuchet MS"/>
              </a:defRPr>
            </a:lvl1pPr>
          </a:lstStyle>
          <a:p>
            <a:r>
              <a:t>Click to edit Master text styles</a:t>
            </a:r>
          </a:p>
        </p:txBody>
      </p:sp>
      <p:sp>
        <p:nvSpPr>
          <p:cNvPr id="438" name="Shape 43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8376250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itle and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55" name="Group 455"/>
          <p:cNvGrpSpPr/>
          <p:nvPr/>
        </p:nvGrpSpPr>
        <p:grpSpPr>
          <a:xfrm>
            <a:off x="-1" y="-8468"/>
            <a:ext cx="12192002" cy="6866469"/>
            <a:chOff x="0" y="0"/>
            <a:chExt cx="12192000" cy="6866467"/>
          </a:xfrm>
        </p:grpSpPr>
        <p:sp>
          <p:nvSpPr>
            <p:cNvPr id="445" name="Shape 44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46" name="Shape 44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47" name="Shape 44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48" name="Shape 44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49" name="Shape 44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0" name="Shape 45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1" name="Shape 45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2" name="Shape 45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3" name="Shape 45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4" name="Shape 45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56" name="Shape 456"/>
          <p:cNvSpPr>
            <a:spLocks noGrp="1"/>
          </p:cNvSpPr>
          <p:nvPr>
            <p:ph type="title"/>
          </p:nvPr>
        </p:nvSpPr>
        <p:spPr>
          <a:xfrm>
            <a:off x="677335" y="609600"/>
            <a:ext cx="8596669" cy="3403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457" name="Shape 457"/>
          <p:cNvSpPr>
            <a:spLocks noGrp="1"/>
          </p:cNvSpPr>
          <p:nvPr>
            <p:ph type="body" sz="quarter" idx="1"/>
          </p:nvPr>
        </p:nvSpPr>
        <p:spPr>
          <a:xfrm>
            <a:off x="677335" y="4470400"/>
            <a:ext cx="8596669" cy="1570962"/>
          </a:xfrm>
          <a:prstGeom prst="rect">
            <a:avLst/>
          </a:prstGeom>
        </p:spPr>
        <p:txBody>
          <a:bodyPr anchor="ctr"/>
          <a:lstStyle>
            <a:lvl1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text styles</a:t>
            </a:r>
          </a:p>
        </p:txBody>
      </p:sp>
      <p:sp>
        <p:nvSpPr>
          <p:cNvPr id="458" name="Shape 45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04281559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2" name="Shape 12"/>
          <p:cNvSpPr/>
          <p:nvPr/>
        </p:nvSpPr>
        <p:spPr>
          <a:xfrm flipH="1">
            <a:off x="2852225" y="1451857"/>
            <a:ext cx="8821" cy="2978487"/>
          </a:xfrm>
          <a:prstGeom prst="line">
            <a:avLst/>
          </a:prstGeom>
          <a:ln w="38100">
            <a:solidFill>
              <a:schemeClr val="accent4"/>
            </a:solidFill>
            <a:miter/>
          </a:ln>
        </p:spPr>
        <p:txBody>
          <a:bodyPr lIns="45719" rIns="45719"/>
          <a:lstStyle/>
          <a:p>
            <a:endParaRPr/>
          </a:p>
        </p:txBody>
      </p:sp>
      <p:sp>
        <p:nvSpPr>
          <p:cNvPr id="13" name="Shape 13"/>
          <p:cNvSpPr/>
          <p:nvPr/>
        </p:nvSpPr>
        <p:spPr>
          <a:xfrm>
            <a:off x="3470987" y="6373910"/>
            <a:ext cx="6521823"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a:solidFill>
                  <a:srgbClr val="FFFFFF"/>
                </a:solidFill>
              </a:defRPr>
            </a:lvl1pPr>
          </a:lstStyle>
          <a:p>
            <a:r>
              <a:t>AMERICAN FEDERATION OF GOVERNMENT EMPLOYEES, AFL - CIO</a:t>
            </a:r>
          </a:p>
        </p:txBody>
      </p:sp>
      <p:sp>
        <p:nvSpPr>
          <p:cNvPr id="14" name="Shape 14"/>
          <p:cNvSpPr>
            <a:spLocks noGrp="1"/>
          </p:cNvSpPr>
          <p:nvPr>
            <p:ph type="body" sz="quarter" idx="1"/>
          </p:nvPr>
        </p:nvSpPr>
        <p:spPr>
          <a:xfrm>
            <a:off x="3352800" y="1452563"/>
            <a:ext cx="6923089" cy="913267"/>
          </a:xfrm>
          <a:prstGeom prst="rect">
            <a:avLst/>
          </a:prstGeom>
        </p:spPr>
        <p:txBody>
          <a:bodyPr/>
          <a:lstStyle>
            <a:lvl1pPr marL="0" indent="0">
              <a:buSzTx/>
              <a:buFontTx/>
              <a:buNone/>
              <a:defRPr sz="5400" b="1">
                <a:solidFill>
                  <a:srgbClr val="002060"/>
                </a:solidFill>
              </a:defRPr>
            </a:lvl1pPr>
          </a:lstStyle>
          <a:p>
            <a:r>
              <a:t>Main Title</a:t>
            </a:r>
          </a:p>
        </p:txBody>
      </p:sp>
      <p:sp>
        <p:nvSpPr>
          <p:cNvPr id="15" name="Shape 15"/>
          <p:cNvSpPr>
            <a:spLocks noGrp="1"/>
          </p:cNvSpPr>
          <p:nvPr>
            <p:ph type="body" sz="quarter" idx="13"/>
          </p:nvPr>
        </p:nvSpPr>
        <p:spPr>
          <a:xfrm>
            <a:off x="3352800" y="2440970"/>
            <a:ext cx="6923088" cy="913265"/>
          </a:xfrm>
          <a:prstGeom prst="rect">
            <a:avLst/>
          </a:prstGeom>
        </p:spPr>
        <p:txBody>
          <a:bodyPr/>
          <a:lstStyle/>
          <a:p>
            <a:pPr marL="0" indent="0">
              <a:buSzTx/>
              <a:buFontTx/>
              <a:buNone/>
              <a:defRPr sz="4000">
                <a:solidFill>
                  <a:schemeClr val="accent4"/>
                </a:solidFill>
              </a:defRPr>
            </a:pPr>
            <a:endParaRPr/>
          </a:p>
        </p:txBody>
      </p:sp>
      <p:pic>
        <p:nvPicPr>
          <p:cNvPr id="16" name="image1.png"/>
          <p:cNvPicPr>
            <a:picLocks noChangeAspect="1"/>
          </p:cNvPicPr>
          <p:nvPr/>
        </p:nvPicPr>
        <p:blipFill>
          <a:blip r:embed="rId2">
            <a:extLst/>
          </a:blip>
          <a:stretch>
            <a:fillRect/>
          </a:stretch>
        </p:blipFill>
        <p:spPr>
          <a:xfrm>
            <a:off x="875433" y="1411976"/>
            <a:ext cx="1485040" cy="3064480"/>
          </a:xfrm>
          <a:prstGeom prst="rect">
            <a:avLst/>
          </a:prstGeom>
          <a:ln w="12700">
            <a:miter lim="400000"/>
          </a:ln>
        </p:spPr>
      </p:pic>
      <p:sp>
        <p:nvSpPr>
          <p:cNvPr id="17" name="Shape 1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 name="Shape 18"/>
          <p:cNvSpPr/>
          <p:nvPr/>
        </p:nvSpPr>
        <p:spPr>
          <a:xfrm>
            <a:off x="0" y="6117752"/>
            <a:ext cx="12192000" cy="88901"/>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sp>
        <p:nvSpPr>
          <p:cNvPr id="19" name="Shape 19"/>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291950"/>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Quote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75" name="Group 475"/>
          <p:cNvGrpSpPr/>
          <p:nvPr/>
        </p:nvGrpSpPr>
        <p:grpSpPr>
          <a:xfrm>
            <a:off x="-1" y="-8468"/>
            <a:ext cx="12192002" cy="6866469"/>
            <a:chOff x="0" y="0"/>
            <a:chExt cx="12192000" cy="6866467"/>
          </a:xfrm>
        </p:grpSpPr>
        <p:sp>
          <p:nvSpPr>
            <p:cNvPr id="465" name="Shape 46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66" name="Shape 46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67" name="Shape 46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68" name="Shape 46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69" name="Shape 46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0" name="Shape 47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1" name="Shape 47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2" name="Shape 47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3" name="Shape 47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4" name="Shape 47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76" name="Shape 476"/>
          <p:cNvSpPr>
            <a:spLocks noGrp="1"/>
          </p:cNvSpPr>
          <p:nvPr>
            <p:ph type="title"/>
          </p:nvPr>
        </p:nvSpPr>
        <p:spPr>
          <a:xfrm>
            <a:off x="931334" y="609600"/>
            <a:ext cx="8094135"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477" name="Shape 477"/>
          <p:cNvSpPr>
            <a:spLocks noGrp="1"/>
          </p:cNvSpPr>
          <p:nvPr>
            <p:ph type="body" sz="quarter" idx="1"/>
          </p:nvPr>
        </p:nvSpPr>
        <p:spPr>
          <a:xfrm>
            <a:off x="1366138" y="3632200"/>
            <a:ext cx="7224526" cy="381000"/>
          </a:xfrm>
          <a:prstGeom prst="rect">
            <a:avLst/>
          </a:prstGeom>
        </p:spPr>
        <p:txBody>
          <a:bodyPr anchor="ctr"/>
          <a:lstStyle>
            <a:lvl1pPr marL="0" indent="0" defTabSz="342900">
              <a:lnSpc>
                <a:spcPct val="100000"/>
              </a:lnSpc>
              <a:spcBef>
                <a:spcPts val="700"/>
              </a:spcBef>
              <a:buSzTx/>
              <a:buFontTx/>
              <a:buNone/>
              <a:defRPr sz="1200">
                <a:solidFill>
                  <a:srgbClr val="FFFFFF"/>
                </a:solidFill>
                <a:latin typeface="Trebuchet MS"/>
                <a:ea typeface="Trebuchet MS"/>
                <a:cs typeface="Trebuchet MS"/>
                <a:sym typeface="Trebuchet MS"/>
              </a:defRPr>
            </a:lvl1pPr>
          </a:lstStyle>
          <a:p>
            <a:r>
              <a:t>Click to edit Master text styles</a:t>
            </a:r>
          </a:p>
        </p:txBody>
      </p:sp>
      <p:sp>
        <p:nvSpPr>
          <p:cNvPr id="478" name="Shape 478"/>
          <p:cNvSpPr>
            <a:spLocks noGrp="1"/>
          </p:cNvSpPr>
          <p:nvPr>
            <p:ph type="body" sz="quarter" idx="13"/>
          </p:nvPr>
        </p:nvSpPr>
        <p:spPr>
          <a:xfrm>
            <a:off x="677334" y="4470399"/>
            <a:ext cx="8596670" cy="1570964"/>
          </a:xfrm>
          <a:prstGeom prst="rect">
            <a:avLst/>
          </a:prstGeom>
        </p:spPr>
        <p:txBody>
          <a:bodyPr anchor="ct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479" name="Shape 479"/>
          <p:cNvSpPr/>
          <p:nvPr/>
        </p:nvSpPr>
        <p:spPr>
          <a:xfrm>
            <a:off x="541870" y="622790"/>
            <a:ext cx="609601" cy="919952"/>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480" name="Shape 480"/>
          <p:cNvSpPr/>
          <p:nvPr/>
        </p:nvSpPr>
        <p:spPr>
          <a:xfrm>
            <a:off x="8893010" y="2718968"/>
            <a:ext cx="609601" cy="919952"/>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481" name="Shape 481"/>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70610899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Name Card">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98" name="Group 498"/>
          <p:cNvGrpSpPr/>
          <p:nvPr/>
        </p:nvGrpSpPr>
        <p:grpSpPr>
          <a:xfrm>
            <a:off x="-1" y="-8468"/>
            <a:ext cx="12192002" cy="6866469"/>
            <a:chOff x="0" y="0"/>
            <a:chExt cx="12192000" cy="6866467"/>
          </a:xfrm>
        </p:grpSpPr>
        <p:sp>
          <p:nvSpPr>
            <p:cNvPr id="488" name="Shape 488"/>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89" name="Shape 489"/>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90" name="Shape 490"/>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1" name="Shape 491"/>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2" name="Shape 49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3" name="Shape 493"/>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4" name="Shape 494"/>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5" name="Shape 495"/>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6" name="Shape 49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7" name="Shape 49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99" name="Shape 499"/>
          <p:cNvSpPr>
            <a:spLocks noGrp="1"/>
          </p:cNvSpPr>
          <p:nvPr>
            <p:ph type="title"/>
          </p:nvPr>
        </p:nvSpPr>
        <p:spPr>
          <a:xfrm>
            <a:off x="677335" y="1931988"/>
            <a:ext cx="8596669" cy="2595461"/>
          </a:xfrm>
          <a:prstGeom prst="rect">
            <a:avLst/>
          </a:prstGeom>
        </p:spPr>
        <p:txBody>
          <a:bodyPr anchor="b"/>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00" name="Shape 500"/>
          <p:cNvSpPr>
            <a:spLocks noGrp="1"/>
          </p:cNvSpPr>
          <p:nvPr>
            <p:ph type="body" sz="quarter" idx="1"/>
          </p:nvPr>
        </p:nvSpPr>
        <p:spPr>
          <a:xfrm>
            <a:off x="677335" y="4527448"/>
            <a:ext cx="8596669" cy="1513915"/>
          </a:xfrm>
          <a:prstGeom prst="rect">
            <a:avLst/>
          </a:prstGeom>
        </p:spPr>
        <p:txBody>
          <a:bodyPr/>
          <a:lstStyle>
            <a:lvl1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text styles</a:t>
            </a:r>
          </a:p>
        </p:txBody>
      </p:sp>
      <p:sp>
        <p:nvSpPr>
          <p:cNvPr id="501" name="Shape 501"/>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65620192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Quote Name Card">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18" name="Group 518"/>
          <p:cNvGrpSpPr/>
          <p:nvPr/>
        </p:nvGrpSpPr>
        <p:grpSpPr>
          <a:xfrm>
            <a:off x="-1" y="-8468"/>
            <a:ext cx="12192002" cy="6866469"/>
            <a:chOff x="0" y="0"/>
            <a:chExt cx="12192000" cy="6866467"/>
          </a:xfrm>
        </p:grpSpPr>
        <p:sp>
          <p:nvSpPr>
            <p:cNvPr id="508" name="Shape 508"/>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09" name="Shape 509"/>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10" name="Shape 510"/>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1" name="Shape 511"/>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2" name="Shape 51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3" name="Shape 513"/>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4" name="Shape 514"/>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5" name="Shape 515"/>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6" name="Shape 51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7" name="Shape 51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19" name="Shape 519"/>
          <p:cNvSpPr>
            <a:spLocks noGrp="1"/>
          </p:cNvSpPr>
          <p:nvPr>
            <p:ph type="title"/>
          </p:nvPr>
        </p:nvSpPr>
        <p:spPr>
          <a:xfrm>
            <a:off x="931334" y="609600"/>
            <a:ext cx="8094135"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20" name="Shape 520"/>
          <p:cNvSpPr>
            <a:spLocks noGrp="1"/>
          </p:cNvSpPr>
          <p:nvPr>
            <p:ph type="body" sz="quarter" idx="1"/>
          </p:nvPr>
        </p:nvSpPr>
        <p:spPr>
          <a:xfrm>
            <a:off x="677332" y="4013200"/>
            <a:ext cx="8596670" cy="514249"/>
          </a:xfrm>
          <a:prstGeom prst="rect">
            <a:avLst/>
          </a:prstGeom>
        </p:spPr>
        <p:txBody>
          <a:bodyPr anchor="b"/>
          <a:lstStyle>
            <a:lvl1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lvl1pPr>
          </a:lstStyle>
          <a:p>
            <a:r>
              <a:t>Click to edit Master text styles</a:t>
            </a:r>
          </a:p>
        </p:txBody>
      </p:sp>
      <p:sp>
        <p:nvSpPr>
          <p:cNvPr id="521" name="Shape 521"/>
          <p:cNvSpPr>
            <a:spLocks noGrp="1"/>
          </p:cNvSpPr>
          <p:nvPr>
            <p:ph type="body" sz="quarter" idx="13"/>
          </p:nvPr>
        </p:nvSpPr>
        <p:spPr>
          <a:xfrm>
            <a:off x="677334" y="4527448"/>
            <a:ext cx="8596670" cy="1513915"/>
          </a:xfrm>
          <a:prstGeom prst="rect">
            <a:avLst/>
          </a:prstGeom>
        </p:spPr>
        <p:txBody>
          <a:bodyP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522" name="Shape 522"/>
          <p:cNvSpPr/>
          <p:nvPr/>
        </p:nvSpPr>
        <p:spPr>
          <a:xfrm>
            <a:off x="541870" y="622790"/>
            <a:ext cx="609601" cy="919952"/>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523" name="Shape 523"/>
          <p:cNvSpPr/>
          <p:nvPr/>
        </p:nvSpPr>
        <p:spPr>
          <a:xfrm>
            <a:off x="8893010" y="2718968"/>
            <a:ext cx="609601" cy="919952"/>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524" name="Shape 524"/>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07960018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rue or False">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41" name="Group 541"/>
          <p:cNvGrpSpPr/>
          <p:nvPr/>
        </p:nvGrpSpPr>
        <p:grpSpPr>
          <a:xfrm>
            <a:off x="-1" y="-8468"/>
            <a:ext cx="12192002" cy="6866469"/>
            <a:chOff x="0" y="0"/>
            <a:chExt cx="12192000" cy="6866467"/>
          </a:xfrm>
        </p:grpSpPr>
        <p:sp>
          <p:nvSpPr>
            <p:cNvPr id="531" name="Shape 531"/>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32" name="Shape 532"/>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33" name="Shape 53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4" name="Shape 534"/>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5" name="Shape 53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6" name="Shape 536"/>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7" name="Shape 537"/>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8" name="Shape 538"/>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9" name="Shape 53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40" name="Shape 54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42" name="Shape 542"/>
          <p:cNvSpPr>
            <a:spLocks noGrp="1"/>
          </p:cNvSpPr>
          <p:nvPr>
            <p:ph type="title"/>
          </p:nvPr>
        </p:nvSpPr>
        <p:spPr>
          <a:xfrm>
            <a:off x="685800" y="609600"/>
            <a:ext cx="8588203"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43" name="Shape 543"/>
          <p:cNvSpPr>
            <a:spLocks noGrp="1"/>
          </p:cNvSpPr>
          <p:nvPr>
            <p:ph type="body" sz="quarter" idx="1"/>
          </p:nvPr>
        </p:nvSpPr>
        <p:spPr>
          <a:xfrm>
            <a:off x="677332" y="4013200"/>
            <a:ext cx="8596670" cy="514249"/>
          </a:xfrm>
          <a:prstGeom prst="rect">
            <a:avLst/>
          </a:prstGeom>
        </p:spPr>
        <p:txBody>
          <a:bodyPr anchor="b"/>
          <a:lstStyle>
            <a:lvl1pPr marL="0" indent="0" defTabSz="342900">
              <a:lnSpc>
                <a:spcPct val="100000"/>
              </a:lnSpc>
              <a:spcBef>
                <a:spcPts val="700"/>
              </a:spcBef>
              <a:buSzTx/>
              <a:buFontTx/>
              <a:buNone/>
              <a:defRPr sz="1800">
                <a:solidFill>
                  <a:srgbClr val="FF0000"/>
                </a:solidFill>
                <a:latin typeface="Trebuchet MS"/>
                <a:ea typeface="Trebuchet MS"/>
                <a:cs typeface="Trebuchet MS"/>
                <a:sym typeface="Trebuchet MS"/>
              </a:defRPr>
            </a:lvl1pPr>
          </a:lstStyle>
          <a:p>
            <a:r>
              <a:t>Click to edit Master text styles</a:t>
            </a:r>
          </a:p>
        </p:txBody>
      </p:sp>
      <p:sp>
        <p:nvSpPr>
          <p:cNvPr id="544" name="Shape 544"/>
          <p:cNvSpPr>
            <a:spLocks noGrp="1"/>
          </p:cNvSpPr>
          <p:nvPr>
            <p:ph type="body" sz="quarter" idx="13"/>
          </p:nvPr>
        </p:nvSpPr>
        <p:spPr>
          <a:xfrm>
            <a:off x="677334" y="4527448"/>
            <a:ext cx="8596670" cy="1513915"/>
          </a:xfrm>
          <a:prstGeom prst="rect">
            <a:avLst/>
          </a:prstGeom>
        </p:spPr>
        <p:txBody>
          <a:bodyP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545" name="Shape 54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84950393"/>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62" name="Group 562"/>
          <p:cNvGrpSpPr/>
          <p:nvPr/>
        </p:nvGrpSpPr>
        <p:grpSpPr>
          <a:xfrm>
            <a:off x="-1" y="-8468"/>
            <a:ext cx="12192002" cy="6866469"/>
            <a:chOff x="0" y="0"/>
            <a:chExt cx="12192000" cy="6866467"/>
          </a:xfrm>
        </p:grpSpPr>
        <p:sp>
          <p:nvSpPr>
            <p:cNvPr id="552" name="Shape 55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53" name="Shape 55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54" name="Shape 55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5" name="Shape 55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6" name="Shape 55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7" name="Shape 55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8" name="Shape 55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9" name="Shape 55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60" name="Shape 56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61" name="Shape 56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63" name="Shape 563"/>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564" name="Shape 564"/>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565" name="Shape 56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1282395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82" name="Group 582"/>
          <p:cNvGrpSpPr/>
          <p:nvPr/>
        </p:nvGrpSpPr>
        <p:grpSpPr>
          <a:xfrm>
            <a:off x="-1" y="-8468"/>
            <a:ext cx="12192002" cy="6866469"/>
            <a:chOff x="0" y="0"/>
            <a:chExt cx="12192000" cy="6866467"/>
          </a:xfrm>
        </p:grpSpPr>
        <p:sp>
          <p:nvSpPr>
            <p:cNvPr id="572" name="Shape 57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73" name="Shape 57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74" name="Shape 57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5" name="Shape 57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6" name="Shape 57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7" name="Shape 57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8" name="Shape 57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9" name="Shape 57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80" name="Shape 58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81" name="Shape 58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83" name="Shape 583"/>
          <p:cNvSpPr>
            <a:spLocks noGrp="1"/>
          </p:cNvSpPr>
          <p:nvPr>
            <p:ph type="title"/>
          </p:nvPr>
        </p:nvSpPr>
        <p:spPr>
          <a:xfrm>
            <a:off x="7967674" y="609601"/>
            <a:ext cx="1304744" cy="5251452"/>
          </a:xfrm>
          <a:prstGeom prst="rect">
            <a:avLst/>
          </a:prstGeom>
        </p:spPr>
        <p:txBody>
          <a:bodyPr/>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584" name="Shape 584"/>
          <p:cNvSpPr>
            <a:spLocks noGrp="1"/>
          </p:cNvSpPr>
          <p:nvPr>
            <p:ph type="body" idx="1"/>
          </p:nvPr>
        </p:nvSpPr>
        <p:spPr>
          <a:xfrm>
            <a:off x="677335" y="609600"/>
            <a:ext cx="7060152" cy="5251450"/>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585" name="Shape 58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56392392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and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602" name="Group 602"/>
          <p:cNvGrpSpPr/>
          <p:nvPr/>
        </p:nvGrpSpPr>
        <p:grpSpPr>
          <a:xfrm>
            <a:off x="-1" y="-8468"/>
            <a:ext cx="12192002" cy="6866469"/>
            <a:chOff x="0" y="0"/>
            <a:chExt cx="12192000" cy="6866467"/>
          </a:xfrm>
        </p:grpSpPr>
        <p:sp>
          <p:nvSpPr>
            <p:cNvPr id="592" name="Shape 59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93" name="Shape 59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94" name="Shape 59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5" name="Shape 59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6" name="Shape 59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7" name="Shape 59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8" name="Shape 59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9" name="Shape 59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600" name="Shape 60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601" name="Shape 60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603" name="Shape 603"/>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604" name="Shape 604"/>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605" name="Shape 60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731635897"/>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28" y="83274"/>
            <a:ext cx="11865429" cy="1325563"/>
          </a:xfrm>
        </p:spPr>
        <p:txBody>
          <a:bodyPr>
            <a:normAutofit/>
          </a:bodyPr>
          <a:lstStyle>
            <a:lvl1pPr>
              <a:defRPr sz="4800" b="1">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sz="half" idx="1"/>
          </p:nvPr>
        </p:nvSpPr>
        <p:spPr>
          <a:xfrm>
            <a:off x="362990" y="1678664"/>
            <a:ext cx="11377255" cy="3913131"/>
          </a:xfrm>
        </p:spPr>
        <p:txBody>
          <a:bodyPr/>
          <a:lstStyle>
            <a:lvl1pPr marL="228594" indent="-411470">
              <a:buFont typeface="Wingdings" charset="2"/>
              <a:buChar char="§"/>
              <a:defRPr>
                <a:solidFill>
                  <a:srgbClr val="25356F"/>
                </a:solidFill>
                <a:latin typeface="Arial" charset="0"/>
                <a:ea typeface="Arial" charset="0"/>
                <a:cs typeface="Arial" charset="0"/>
              </a:defRPr>
            </a:lvl1pPr>
            <a:lvl2pPr marL="411470" indent="-411470">
              <a:buFont typeface="Wingdings" charset="2"/>
              <a:buChar char="ü"/>
              <a:defRPr>
                <a:latin typeface="Arial" charset="0"/>
                <a:ea typeface="Arial" charset="0"/>
                <a:cs typeface="Arial" charset="0"/>
              </a:defRPr>
            </a:lvl2pPr>
            <a:lvl3pPr marL="1142971" indent="-228594">
              <a:buFont typeface="Wingdings" charset="2"/>
              <a:buChar char="§"/>
              <a:defRPr>
                <a:solidFill>
                  <a:srgbClr val="25356F"/>
                </a:solidFill>
                <a:latin typeface="Arial" charset="0"/>
                <a:ea typeface="Arial" charset="0"/>
                <a:cs typeface="Arial" charset="0"/>
              </a:defRPr>
            </a:lvl3pPr>
            <a:lvl4pPr marL="1600160" indent="-228594">
              <a:buFont typeface="Wingdings" charset="2"/>
              <a:buChar char="§"/>
              <a:defRPr>
                <a:solidFill>
                  <a:srgbClr val="25356F"/>
                </a:solidFill>
                <a:latin typeface="Arial" charset="0"/>
                <a:ea typeface="Arial" charset="0"/>
                <a:cs typeface="Arial" charset="0"/>
              </a:defRPr>
            </a:lvl4pPr>
            <a:lvl5pPr marL="2057349" indent="-228594">
              <a:buFont typeface="Wingdings" charset="2"/>
              <a:buChar char="§"/>
              <a:defRPr>
                <a:solidFill>
                  <a:srgbClr val="25356F"/>
                </a:solidFill>
                <a:latin typeface="Arial" charset="0"/>
                <a:ea typeface="Arial" charset="0"/>
                <a:cs typeface="Arial" charset="0"/>
              </a:defRPr>
            </a:lvl5pPr>
          </a:lstStyle>
          <a:p>
            <a:pPr lvl="0"/>
            <a:r>
              <a:rPr lang="en-US" dirty="0"/>
              <a:t>Click to edit Master text styles</a:t>
            </a:r>
          </a:p>
          <a:p>
            <a:pPr lvl="2"/>
            <a:r>
              <a:rPr lang="en-US" dirty="0"/>
              <a:t>Second </a:t>
            </a:r>
            <a:r>
              <a:rPr lang="en-US" dirty="0" err="1"/>
              <a:t>levellkflsfkslfklsfklsdfklsdfklsdkflsdkflsdkfkk</a:t>
            </a:r>
            <a:r>
              <a:rPr lang="en-US" dirty="0"/>
              <a:t> </a:t>
            </a:r>
            <a:r>
              <a:rPr lang="en-US" dirty="0" err="1"/>
              <a:t>kkkkk</a:t>
            </a:r>
            <a:r>
              <a:rPr lang="en-US" dirty="0"/>
              <a:t> </a:t>
            </a:r>
            <a:r>
              <a:rPr lang="en-US" dirty="0" err="1"/>
              <a:t>kkkkkk</a:t>
            </a:r>
            <a:r>
              <a:rPr lang="en-US" dirty="0"/>
              <a:t>  </a:t>
            </a:r>
            <a:r>
              <a:rPr lang="en-US" dirty="0" err="1"/>
              <a:t>kkkkkk</a:t>
            </a:r>
            <a:r>
              <a:rPr lang="en-US" dirty="0"/>
              <a:t> </a:t>
            </a:r>
            <a:r>
              <a:rPr lang="en-US" dirty="0" err="1"/>
              <a:t>kkkk</a:t>
            </a:r>
            <a:r>
              <a:rPr lang="en-US" dirty="0"/>
              <a:t> k</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7EBE0A9-3038-6043-9792-039EEAF39AA2}" type="datetimeFigureOut">
              <a:rPr lang="en-US" smtClean="0"/>
              <a:pPr/>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22034-01A5-1A4C-B213-6D61B4F2E3ED}" type="slidenum">
              <a:rPr lang="en-US" smtClean="0"/>
              <a:pPr/>
              <a:t>‹#›</a:t>
            </a:fld>
            <a:endParaRPr lang="en-US"/>
          </a:p>
        </p:txBody>
      </p:sp>
    </p:spTree>
    <p:extLst>
      <p:ext uri="{BB962C8B-B14F-4D97-AF65-F5344CB8AC3E}">
        <p14:creationId xmlns:p14="http://schemas.microsoft.com/office/powerpoint/2010/main" val="2788184382"/>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hart Slide">
    <p:spTree>
      <p:nvGrpSpPr>
        <p:cNvPr id="1" name=""/>
        <p:cNvGrpSpPr/>
        <p:nvPr/>
      </p:nvGrpSpPr>
      <p:grpSpPr>
        <a:xfrm>
          <a:off x="0" y="0"/>
          <a:ext cx="0" cy="0"/>
          <a:chOff x="0" y="0"/>
          <a:chExt cx="0" cy="0"/>
        </a:xfrm>
      </p:grpSpPr>
      <p:sp>
        <p:nvSpPr>
          <p:cNvPr id="197" name="Shape 19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98" name="Shape 198"/>
          <p:cNvSpPr>
            <a:spLocks noGrp="1"/>
          </p:cNvSpPr>
          <p:nvPr>
            <p:ph type="body" sz="half" idx="1"/>
          </p:nvPr>
        </p:nvSpPr>
        <p:spPr>
          <a:xfrm>
            <a:off x="838200" y="1745541"/>
            <a:ext cx="4865688" cy="3970339"/>
          </a:xfrm>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199" name="Shape 199"/>
          <p:cNvSpPr>
            <a:spLocks noGrp="1"/>
          </p:cNvSpPr>
          <p:nvPr>
            <p:ph type="title"/>
          </p:nvPr>
        </p:nvSpPr>
        <p:spPr>
          <a:xfrm>
            <a:off x="838200" y="375528"/>
            <a:ext cx="10515600" cy="1325564"/>
          </a:xfrm>
          <a:prstGeom prst="rect">
            <a:avLst/>
          </a:prstGeom>
        </p:spPr>
        <p:txBody>
          <a:bodyPr/>
          <a:lstStyle>
            <a:lvl1pPr>
              <a:defRPr sz="4400">
                <a:solidFill>
                  <a:srgbClr val="002060"/>
                </a:solidFill>
              </a:defRPr>
            </a:lvl1pPr>
          </a:lstStyle>
          <a:p>
            <a:r>
              <a:t>Click to edit Master title style</a:t>
            </a:r>
          </a:p>
        </p:txBody>
      </p:sp>
      <p:sp>
        <p:nvSpPr>
          <p:cNvPr id="200" name="Shape 200"/>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201" name="Shape 20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202"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203" name="Shape 20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64052627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General Information">
    <p:spTree>
      <p:nvGrpSpPr>
        <p:cNvPr id="1" name=""/>
        <p:cNvGrpSpPr/>
        <p:nvPr/>
      </p:nvGrpSpPr>
      <p:grpSpPr>
        <a:xfrm>
          <a:off x="0" y="0"/>
          <a:ext cx="0" cy="0"/>
          <a:chOff x="0" y="0"/>
          <a:chExt cx="0" cy="0"/>
        </a:xfrm>
      </p:grpSpPr>
      <p:sp>
        <p:nvSpPr>
          <p:cNvPr id="83" name="Shape 83"/>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84" name="Shape 84"/>
          <p:cNvSpPr>
            <a:spLocks noGrp="1"/>
          </p:cNvSpPr>
          <p:nvPr>
            <p:ph type="pic" sz="half" idx="13"/>
          </p:nvPr>
        </p:nvSpPr>
        <p:spPr>
          <a:xfrm>
            <a:off x="6781800" y="1277937"/>
            <a:ext cx="5051425" cy="4234312"/>
          </a:xfrm>
          <a:prstGeom prst="rect">
            <a:avLst/>
          </a:prstGeom>
        </p:spPr>
        <p:txBody>
          <a:bodyPr lIns="91439" rIns="91439">
            <a:noAutofit/>
          </a:bodyPr>
          <a:lstStyle/>
          <a:p>
            <a:endParaRPr/>
          </a:p>
        </p:txBody>
      </p:sp>
      <p:sp>
        <p:nvSpPr>
          <p:cNvPr id="85" name="Shape 85"/>
          <p:cNvSpPr>
            <a:spLocks noGrp="1"/>
          </p:cNvSpPr>
          <p:nvPr>
            <p:ph type="body" sz="half" idx="1"/>
          </p:nvPr>
        </p:nvSpPr>
        <p:spPr>
          <a:xfrm>
            <a:off x="533400" y="1277938"/>
            <a:ext cx="6027057" cy="4234312"/>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Enter Text Here</a:t>
            </a:r>
          </a:p>
          <a:p>
            <a:pPr lvl="1"/>
            <a:r>
              <a:t>Second level</a:t>
            </a:r>
          </a:p>
          <a:p>
            <a:pPr lvl="2"/>
            <a:r>
              <a:t>Third level</a:t>
            </a:r>
          </a:p>
          <a:p>
            <a:pPr lvl="3"/>
            <a:r>
              <a:t>Fourth level</a:t>
            </a:r>
          </a:p>
          <a:p>
            <a:pPr lvl="4"/>
            <a:r>
              <a:t>Fifth level</a:t>
            </a:r>
          </a:p>
        </p:txBody>
      </p:sp>
      <p:sp>
        <p:nvSpPr>
          <p:cNvPr id="86" name="Shape 86"/>
          <p:cNvSpPr>
            <a:spLocks noGrp="1"/>
          </p:cNvSpPr>
          <p:nvPr>
            <p:ph type="title"/>
          </p:nvPr>
        </p:nvSpPr>
        <p:spPr>
          <a:xfrm>
            <a:off x="533400" y="342900"/>
            <a:ext cx="6027057" cy="935038"/>
          </a:xfrm>
          <a:prstGeom prst="rect">
            <a:avLst/>
          </a:prstGeom>
        </p:spPr>
        <p:txBody>
          <a:bodyPr anchor="b"/>
          <a:lstStyle>
            <a:lvl1pPr>
              <a:defRPr sz="4400">
                <a:solidFill>
                  <a:srgbClr val="002060"/>
                </a:solidFill>
              </a:defRPr>
            </a:lvl1pPr>
          </a:lstStyle>
          <a:p>
            <a:r>
              <a:t>Title of Slide Here</a:t>
            </a:r>
          </a:p>
        </p:txBody>
      </p:sp>
      <p:sp>
        <p:nvSpPr>
          <p:cNvPr id="87" name="Shape 87"/>
          <p:cNvSpPr>
            <a:spLocks noGrp="1"/>
          </p:cNvSpPr>
          <p:nvPr>
            <p:ph type="body" sz="quarter" idx="14"/>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88" name="Shape 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89"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90" name="Shape 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581646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A4CBB3-03CB-43FD-B475-71C00ED26F3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57522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843095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4CBB3-03CB-43FD-B475-71C00ED26F3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1624798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A4CBB3-03CB-43FD-B475-71C00ED26F36}"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908958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A4CBB3-03CB-43FD-B475-71C00ED26F36}" type="datetimeFigureOut">
              <a:rPr lang="en-US" smtClean="0"/>
              <a:t>2/25/2019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7622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D72C-FAF3-4185-811E-279682850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DA5A7-276A-4B60-B959-890B12AF4F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091E4-091B-4C56-BBC8-D40A3D3701C1}"/>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5" name="Footer Placeholder 4">
            <a:extLst>
              <a:ext uri="{FF2B5EF4-FFF2-40B4-BE49-F238E27FC236}">
                <a16:creationId xmlns:a16="http://schemas.microsoft.com/office/drawing/2014/main" id="{DE0D26B9-EF03-40C8-8295-1D6DA0AC4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0F1B7-DAF6-4D51-A4FC-B1F13776FF35}"/>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3628658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A4CBB3-03CB-43FD-B475-71C00ED26F36}" type="datetimeFigureOut">
              <a:rPr lang="en-US" smtClean="0"/>
              <a:t>2/25/2019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983362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4CBB3-03CB-43FD-B475-71C00ED26F36}" type="datetimeFigureOut">
              <a:rPr lang="en-US" smtClean="0"/>
              <a:t>2/25/2019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511437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A4CBB3-03CB-43FD-B475-71C00ED26F36}"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62941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A4CBB3-03CB-43FD-B475-71C00ED26F36}" type="datetimeFigureOut">
              <a:rPr lang="en-US" smtClean="0"/>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693191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568755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2/25/2019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10017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eneral Information">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Picture Placeholder 5"/>
          <p:cNvSpPr>
            <a:spLocks noGrp="1"/>
          </p:cNvSpPr>
          <p:nvPr>
            <p:ph type="pic" sz="quarter" idx="10" hasCustomPrompt="1"/>
          </p:nvPr>
        </p:nvSpPr>
        <p:spPr>
          <a:xfrm>
            <a:off x="6781800" y="1277938"/>
            <a:ext cx="5051425" cy="4234311"/>
          </a:xfrm>
        </p:spPr>
        <p:txBody>
          <a:bodyPr/>
          <a:lstStyle>
            <a:lvl1pPr>
              <a:defRPr/>
            </a:lvl1pPr>
          </a:lstStyle>
          <a:p>
            <a:r>
              <a:rPr lang="en-US" dirty="0"/>
              <a:t>Place Image Here</a:t>
            </a:r>
          </a:p>
        </p:txBody>
      </p:sp>
      <p:sp>
        <p:nvSpPr>
          <p:cNvPr id="7" name="Content Placeholder 2"/>
          <p:cNvSpPr>
            <a:spLocks noGrp="1"/>
          </p:cNvSpPr>
          <p:nvPr>
            <p:ph idx="1" hasCustomPrompt="1"/>
          </p:nvPr>
        </p:nvSpPr>
        <p:spPr>
          <a:xfrm>
            <a:off x="533400" y="1277939"/>
            <a:ext cx="6027057" cy="4234310"/>
          </a:xfrm>
        </p:spPr>
        <p:txBody>
          <a:bodyPr/>
          <a:lstStyle>
            <a:lvl1pPr>
              <a:defRPr sz="32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533400" y="342900"/>
            <a:ext cx="6027057" cy="935038"/>
          </a:xfrm>
        </p:spPr>
        <p:txBody>
          <a:bodyPr anchor="b">
            <a:normAutofit/>
          </a:bodyPr>
          <a:lstStyle>
            <a:lvl1pPr>
              <a:defRPr sz="4400" b="1" baseline="0">
                <a:solidFill>
                  <a:srgbClr val="002060"/>
                </a:solidFill>
              </a:defRPr>
            </a:lvl1pPr>
          </a:lstStyle>
          <a:p>
            <a:r>
              <a:rPr lang="en-US" dirty="0"/>
              <a:t>Title of Slide Here</a:t>
            </a:r>
          </a:p>
        </p:txBody>
      </p:sp>
      <p:sp>
        <p:nvSpPr>
          <p:cNvPr id="11"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9" name="Rectangle 8"/>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91854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sp>
        <p:nvSpPr>
          <p:cNvPr id="9" name="Rectangle 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5" b="13395"/>
          <a:stretch/>
        </p:blipFill>
        <p:spPr>
          <a:xfrm>
            <a:off x="-3174" y="1"/>
            <a:ext cx="3857289" cy="3006436"/>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94" t="36048" r="32775" b="15651"/>
          <a:stretch/>
        </p:blipFill>
        <p:spPr>
          <a:xfrm>
            <a:off x="0" y="3044521"/>
            <a:ext cx="3837709" cy="3064179"/>
          </a:xfrm>
          <a:prstGeom prst="rect">
            <a:avLst/>
          </a:prstGeom>
        </p:spPr>
      </p:pic>
      <p:sp>
        <p:nvSpPr>
          <p:cNvPr id="11" name="Text Placeholder 10"/>
          <p:cNvSpPr>
            <a:spLocks noGrp="1"/>
          </p:cNvSpPr>
          <p:nvPr>
            <p:ph type="body" sz="quarter" idx="10" hasCustomPrompt="1"/>
          </p:nvPr>
        </p:nvSpPr>
        <p:spPr>
          <a:xfrm>
            <a:off x="4788169" y="2103283"/>
            <a:ext cx="6984732" cy="3615267"/>
          </a:xfrm>
        </p:spPr>
        <p:txBody>
          <a:bodyPr/>
          <a:lstStyle>
            <a:lvl1pPr>
              <a:defRPr/>
            </a:lvl1pPr>
          </a:lstStyle>
          <a:p>
            <a:pPr lvl="0"/>
            <a:r>
              <a:rPr lang="en-US" dirty="0"/>
              <a:t>Enter Objectives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788168" y="451097"/>
            <a:ext cx="6424798" cy="1143940"/>
          </a:xfrm>
        </p:spPr>
        <p:txBody>
          <a:bodyPr/>
          <a:lstStyle>
            <a:lvl1pPr>
              <a:defRPr b="1">
                <a:solidFill>
                  <a:srgbClr val="002060"/>
                </a:solidFill>
              </a:defRPr>
            </a:lvl1pPr>
          </a:lstStyle>
          <a:p>
            <a:r>
              <a:rPr lang="en-US" dirty="0"/>
              <a:t>Title of Slide Here</a:t>
            </a:r>
          </a:p>
        </p:txBody>
      </p:sp>
      <p:sp>
        <p:nvSpPr>
          <p:cNvPr id="10"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67810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Shape 12"/>
          <p:cNvSpPr/>
          <p:nvPr/>
        </p:nvSpPr>
        <p:spPr>
          <a:xfrm flipH="1">
            <a:off x="2852225" y="1451857"/>
            <a:ext cx="8821" cy="2978487"/>
          </a:xfrm>
          <a:prstGeom prst="line">
            <a:avLst/>
          </a:prstGeom>
          <a:ln w="38100">
            <a:solidFill>
              <a:schemeClr val="accent4"/>
            </a:solidFill>
            <a:miter/>
          </a:ln>
        </p:spPr>
        <p:txBody>
          <a:bodyPr lIns="45719" rIns="45719"/>
          <a:lstStyle/>
          <a:p>
            <a:endParaRPr/>
          </a:p>
        </p:txBody>
      </p:sp>
      <p:sp>
        <p:nvSpPr>
          <p:cNvPr id="13" name="Shape 13"/>
          <p:cNvSpPr/>
          <p:nvPr/>
        </p:nvSpPr>
        <p:spPr>
          <a:xfrm>
            <a:off x="3470987" y="6373910"/>
            <a:ext cx="6521823"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a:solidFill>
                  <a:srgbClr val="FFFFFF"/>
                </a:solidFill>
              </a:defRPr>
            </a:lvl1pPr>
          </a:lstStyle>
          <a:p>
            <a:r>
              <a:t>AMERICAN FEDERATION OF GOVERNMENT EMPLOYEES, AFL - CIO</a:t>
            </a:r>
          </a:p>
        </p:txBody>
      </p:sp>
      <p:sp>
        <p:nvSpPr>
          <p:cNvPr id="14" name="Shape 14"/>
          <p:cNvSpPr>
            <a:spLocks noGrp="1"/>
          </p:cNvSpPr>
          <p:nvPr>
            <p:ph type="body" sz="quarter" idx="1"/>
          </p:nvPr>
        </p:nvSpPr>
        <p:spPr>
          <a:xfrm>
            <a:off x="3352800" y="1452563"/>
            <a:ext cx="6923089" cy="913267"/>
          </a:xfrm>
          <a:prstGeom prst="rect">
            <a:avLst/>
          </a:prstGeom>
        </p:spPr>
        <p:txBody>
          <a:bodyPr/>
          <a:lstStyle>
            <a:lvl1pPr marL="0" indent="0">
              <a:buSzTx/>
              <a:buFontTx/>
              <a:buNone/>
              <a:defRPr sz="5400" b="1">
                <a:solidFill>
                  <a:srgbClr val="002060"/>
                </a:solidFill>
              </a:defRPr>
            </a:lvl1pPr>
          </a:lstStyle>
          <a:p>
            <a:r>
              <a:t>Main Title</a:t>
            </a:r>
          </a:p>
        </p:txBody>
      </p:sp>
      <p:sp>
        <p:nvSpPr>
          <p:cNvPr id="15" name="Shape 15"/>
          <p:cNvSpPr>
            <a:spLocks noGrp="1"/>
          </p:cNvSpPr>
          <p:nvPr>
            <p:ph type="body" sz="quarter" idx="13"/>
          </p:nvPr>
        </p:nvSpPr>
        <p:spPr>
          <a:xfrm>
            <a:off x="3352800" y="2440970"/>
            <a:ext cx="6923088" cy="913265"/>
          </a:xfrm>
          <a:prstGeom prst="rect">
            <a:avLst/>
          </a:prstGeom>
        </p:spPr>
        <p:txBody>
          <a:bodyPr/>
          <a:lstStyle/>
          <a:p>
            <a:pPr marL="0" indent="0">
              <a:buSzTx/>
              <a:buFontTx/>
              <a:buNone/>
              <a:defRPr sz="4000">
                <a:solidFill>
                  <a:schemeClr val="accent4"/>
                </a:solidFill>
              </a:defRPr>
            </a:pPr>
            <a:endParaRPr/>
          </a:p>
        </p:txBody>
      </p:sp>
      <p:pic>
        <p:nvPicPr>
          <p:cNvPr id="16" name="image1.png"/>
          <p:cNvPicPr>
            <a:picLocks noChangeAspect="1"/>
          </p:cNvPicPr>
          <p:nvPr/>
        </p:nvPicPr>
        <p:blipFill>
          <a:blip r:embed="rId2">
            <a:extLst/>
          </a:blip>
          <a:stretch>
            <a:fillRect/>
          </a:stretch>
        </p:blipFill>
        <p:spPr>
          <a:xfrm>
            <a:off x="875433" y="1411976"/>
            <a:ext cx="1485040" cy="3064480"/>
          </a:xfrm>
          <a:prstGeom prst="rect">
            <a:avLst/>
          </a:prstGeom>
          <a:ln w="12700">
            <a:miter lim="400000"/>
          </a:ln>
        </p:spPr>
      </p:pic>
      <p:sp>
        <p:nvSpPr>
          <p:cNvPr id="17" name="Shape 1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 name="Shape 18"/>
          <p:cNvSpPr/>
          <p:nvPr/>
        </p:nvSpPr>
        <p:spPr>
          <a:xfrm>
            <a:off x="0" y="6117752"/>
            <a:ext cx="12192000" cy="88901"/>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sp>
        <p:nvSpPr>
          <p:cNvPr id="19" name="Shape 19"/>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55876989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Objectives">
    <p:spTree>
      <p:nvGrpSpPr>
        <p:cNvPr id="1" name=""/>
        <p:cNvGrpSpPr/>
        <p:nvPr/>
      </p:nvGrpSpPr>
      <p:grpSpPr>
        <a:xfrm>
          <a:off x="0" y="0"/>
          <a:ext cx="0" cy="0"/>
          <a:chOff x="0" y="0"/>
          <a:chExt cx="0" cy="0"/>
        </a:xfrm>
      </p:grpSpPr>
      <p:sp>
        <p:nvSpPr>
          <p:cNvPr id="68" name="Shape 68"/>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pic>
        <p:nvPicPr>
          <p:cNvPr id="69" name="image4.jpg"/>
          <p:cNvPicPr>
            <a:picLocks noChangeAspect="1"/>
          </p:cNvPicPr>
          <p:nvPr/>
        </p:nvPicPr>
        <p:blipFill>
          <a:blip r:embed="rId2">
            <a:extLst/>
          </a:blip>
          <a:srcRect l="25935" b="13394"/>
          <a:stretch>
            <a:fillRect/>
          </a:stretch>
        </p:blipFill>
        <p:spPr>
          <a:xfrm>
            <a:off x="-3175" y="1"/>
            <a:ext cx="3857291" cy="3006437"/>
          </a:xfrm>
          <a:prstGeom prst="rect">
            <a:avLst/>
          </a:prstGeom>
          <a:ln w="12700">
            <a:miter lim="400000"/>
          </a:ln>
        </p:spPr>
      </p:pic>
      <p:pic>
        <p:nvPicPr>
          <p:cNvPr id="70" name="image7.jpg"/>
          <p:cNvPicPr>
            <a:picLocks noChangeAspect="1"/>
          </p:cNvPicPr>
          <p:nvPr/>
        </p:nvPicPr>
        <p:blipFill>
          <a:blip r:embed="rId3">
            <a:extLst/>
          </a:blip>
          <a:srcRect l="26894" t="36048" r="32775" b="15651"/>
          <a:stretch>
            <a:fillRect/>
          </a:stretch>
        </p:blipFill>
        <p:spPr>
          <a:xfrm>
            <a:off x="0" y="3044520"/>
            <a:ext cx="3837710" cy="3064181"/>
          </a:xfrm>
          <a:prstGeom prst="rect">
            <a:avLst/>
          </a:prstGeom>
          <a:ln w="12700">
            <a:miter lim="400000"/>
          </a:ln>
        </p:spPr>
      </p:pic>
      <p:sp>
        <p:nvSpPr>
          <p:cNvPr id="71" name="Shape 71"/>
          <p:cNvSpPr>
            <a:spLocks noGrp="1"/>
          </p:cNvSpPr>
          <p:nvPr>
            <p:ph type="body" sz="half" idx="1"/>
          </p:nvPr>
        </p:nvSpPr>
        <p:spPr>
          <a:xfrm>
            <a:off x="4788168" y="2103283"/>
            <a:ext cx="6984733" cy="3615267"/>
          </a:xfrm>
          <a:prstGeom prst="rect">
            <a:avLst/>
          </a:prstGeom>
        </p:spPr>
        <p:txBody>
          <a:bodyPr/>
          <a:lstStyle/>
          <a:p>
            <a:r>
              <a:t>Enter Objectives Here</a:t>
            </a:r>
          </a:p>
          <a:p>
            <a:pPr lvl="1"/>
            <a:r>
              <a:t>Second level</a:t>
            </a:r>
          </a:p>
          <a:p>
            <a:pPr lvl="2"/>
            <a:r>
              <a:t>Third level</a:t>
            </a:r>
          </a:p>
          <a:p>
            <a:pPr lvl="3"/>
            <a:r>
              <a:t>Fourth level</a:t>
            </a:r>
          </a:p>
          <a:p>
            <a:pPr lvl="4"/>
            <a:r>
              <a:t>Fifth level</a:t>
            </a:r>
          </a:p>
        </p:txBody>
      </p:sp>
      <p:sp>
        <p:nvSpPr>
          <p:cNvPr id="72" name="Shape 72"/>
          <p:cNvSpPr>
            <a:spLocks noGrp="1"/>
          </p:cNvSpPr>
          <p:nvPr>
            <p:ph type="title"/>
          </p:nvPr>
        </p:nvSpPr>
        <p:spPr>
          <a:xfrm>
            <a:off x="4788167" y="451096"/>
            <a:ext cx="6424799" cy="1143941"/>
          </a:xfrm>
          <a:prstGeom prst="rect">
            <a:avLst/>
          </a:prstGeom>
        </p:spPr>
        <p:txBody>
          <a:bodyPr/>
          <a:lstStyle>
            <a:lvl1pPr>
              <a:defRPr sz="4400">
                <a:solidFill>
                  <a:srgbClr val="002060"/>
                </a:solidFill>
              </a:defRPr>
            </a:lvl1pPr>
          </a:lstStyle>
          <a:p>
            <a:r>
              <a:t>Title of Slide Here</a:t>
            </a:r>
          </a:p>
        </p:txBody>
      </p:sp>
      <p:sp>
        <p:nvSpPr>
          <p:cNvPr id="73" name="Shape 73"/>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74" name="Shape 74"/>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75" name="image3.png"/>
          <p:cNvPicPr>
            <a:picLocks noChangeAspect="1"/>
          </p:cNvPicPr>
          <p:nvPr/>
        </p:nvPicPr>
        <p:blipFill>
          <a:blip r:embed="rId4">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76" name="Shape 76"/>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07620947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2919-548E-4041-959D-BC101711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DAE1C-6487-4785-9592-131F95DA1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DD39CA-AD74-4088-8BBA-43D1FF9E0756}"/>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5" name="Footer Placeholder 4">
            <a:extLst>
              <a:ext uri="{FF2B5EF4-FFF2-40B4-BE49-F238E27FC236}">
                <a16:creationId xmlns:a16="http://schemas.microsoft.com/office/drawing/2014/main" id="{45EC6596-FB8C-4364-A984-CF10C89BF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C11C3-43C3-42B9-A0A6-70A3E1AA01F5}"/>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2941802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General Information">
    <p:spTree>
      <p:nvGrpSpPr>
        <p:cNvPr id="1" name=""/>
        <p:cNvGrpSpPr/>
        <p:nvPr/>
      </p:nvGrpSpPr>
      <p:grpSpPr>
        <a:xfrm>
          <a:off x="0" y="0"/>
          <a:ext cx="0" cy="0"/>
          <a:chOff x="0" y="0"/>
          <a:chExt cx="0" cy="0"/>
        </a:xfrm>
      </p:grpSpPr>
      <p:sp>
        <p:nvSpPr>
          <p:cNvPr id="83" name="Shape 83"/>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84" name="Shape 84"/>
          <p:cNvSpPr>
            <a:spLocks noGrp="1"/>
          </p:cNvSpPr>
          <p:nvPr>
            <p:ph type="pic" sz="half" idx="13"/>
          </p:nvPr>
        </p:nvSpPr>
        <p:spPr>
          <a:xfrm>
            <a:off x="6781800" y="1277937"/>
            <a:ext cx="5051425" cy="4234312"/>
          </a:xfrm>
          <a:prstGeom prst="rect">
            <a:avLst/>
          </a:prstGeom>
        </p:spPr>
        <p:txBody>
          <a:bodyPr lIns="91439" rIns="91439">
            <a:noAutofit/>
          </a:bodyPr>
          <a:lstStyle/>
          <a:p>
            <a:endParaRPr/>
          </a:p>
        </p:txBody>
      </p:sp>
      <p:sp>
        <p:nvSpPr>
          <p:cNvPr id="85" name="Shape 85"/>
          <p:cNvSpPr>
            <a:spLocks noGrp="1"/>
          </p:cNvSpPr>
          <p:nvPr>
            <p:ph type="body" sz="half" idx="1"/>
          </p:nvPr>
        </p:nvSpPr>
        <p:spPr>
          <a:xfrm>
            <a:off x="533400" y="1277938"/>
            <a:ext cx="6027057" cy="4234312"/>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Enter Text Here</a:t>
            </a:r>
          </a:p>
          <a:p>
            <a:pPr lvl="1"/>
            <a:r>
              <a:t>Second level</a:t>
            </a:r>
          </a:p>
          <a:p>
            <a:pPr lvl="2"/>
            <a:r>
              <a:t>Third level</a:t>
            </a:r>
          </a:p>
          <a:p>
            <a:pPr lvl="3"/>
            <a:r>
              <a:t>Fourth level</a:t>
            </a:r>
          </a:p>
          <a:p>
            <a:pPr lvl="4"/>
            <a:r>
              <a:t>Fifth level</a:t>
            </a:r>
          </a:p>
        </p:txBody>
      </p:sp>
      <p:sp>
        <p:nvSpPr>
          <p:cNvPr id="86" name="Shape 86"/>
          <p:cNvSpPr>
            <a:spLocks noGrp="1"/>
          </p:cNvSpPr>
          <p:nvPr>
            <p:ph type="title"/>
          </p:nvPr>
        </p:nvSpPr>
        <p:spPr>
          <a:xfrm>
            <a:off x="533400" y="342900"/>
            <a:ext cx="6027057" cy="935038"/>
          </a:xfrm>
          <a:prstGeom prst="rect">
            <a:avLst/>
          </a:prstGeom>
        </p:spPr>
        <p:txBody>
          <a:bodyPr anchor="b"/>
          <a:lstStyle>
            <a:lvl1pPr>
              <a:defRPr sz="4400">
                <a:solidFill>
                  <a:srgbClr val="002060"/>
                </a:solidFill>
              </a:defRPr>
            </a:lvl1pPr>
          </a:lstStyle>
          <a:p>
            <a:r>
              <a:t>Title of Slide Here</a:t>
            </a:r>
          </a:p>
        </p:txBody>
      </p:sp>
      <p:sp>
        <p:nvSpPr>
          <p:cNvPr id="87" name="Shape 87"/>
          <p:cNvSpPr>
            <a:spLocks noGrp="1"/>
          </p:cNvSpPr>
          <p:nvPr>
            <p:ph type="body" sz="quarter" idx="14"/>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88" name="Shape 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89"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90" name="Shape 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6714584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ig Goal Slide">
    <p:spTree>
      <p:nvGrpSpPr>
        <p:cNvPr id="1" name=""/>
        <p:cNvGrpSpPr/>
        <p:nvPr/>
      </p:nvGrpSpPr>
      <p:grpSpPr>
        <a:xfrm>
          <a:off x="0" y="0"/>
          <a:ext cx="0" cy="0"/>
          <a:chOff x="0" y="0"/>
          <a:chExt cx="0" cy="0"/>
        </a:xfrm>
      </p:grpSpPr>
      <p:sp>
        <p:nvSpPr>
          <p:cNvPr id="127" name="Shape 12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28" name="Shape 128"/>
          <p:cNvSpPr>
            <a:spLocks noGrp="1"/>
          </p:cNvSpPr>
          <p:nvPr>
            <p:ph type="body" sz="quarter" idx="1"/>
          </p:nvPr>
        </p:nvSpPr>
        <p:spPr>
          <a:xfrm>
            <a:off x="803563" y="4212216"/>
            <a:ext cx="11014365" cy="526040"/>
          </a:xfrm>
          <a:prstGeom prst="rect">
            <a:avLst/>
          </a:prstGeom>
        </p:spPr>
        <p:txBody>
          <a:bodyPr/>
          <a:lstStyle>
            <a:lvl1pPr marL="0" indent="0" algn="ctr">
              <a:buSzTx/>
              <a:buFontTx/>
              <a:buNone/>
              <a:defRPr sz="3200"/>
            </a:lvl1pPr>
          </a:lstStyle>
          <a:p>
            <a:r>
              <a:t>Enter Goal Here</a:t>
            </a:r>
          </a:p>
        </p:txBody>
      </p:sp>
      <p:sp>
        <p:nvSpPr>
          <p:cNvPr id="129" name="Shape 129"/>
          <p:cNvSpPr/>
          <p:nvPr/>
        </p:nvSpPr>
        <p:spPr>
          <a:xfrm>
            <a:off x="0" y="2159647"/>
            <a:ext cx="12192000" cy="1947897"/>
          </a:xfrm>
          <a:prstGeom prst="rect">
            <a:avLst/>
          </a:prstGeom>
          <a:solidFill>
            <a:srgbClr val="002060"/>
          </a:solidFill>
          <a:ln w="12700">
            <a:miter lim="400000"/>
          </a:ln>
        </p:spPr>
        <p:txBody>
          <a:bodyPr lIns="45719" rIns="45719" anchor="ctr"/>
          <a:lstStyle/>
          <a:p>
            <a:pPr algn="ctr">
              <a:defRPr>
                <a:solidFill>
                  <a:srgbClr val="FFFFFF"/>
                </a:solidFill>
              </a:defRPr>
            </a:pPr>
            <a:endParaRPr/>
          </a:p>
        </p:txBody>
      </p:sp>
      <p:sp>
        <p:nvSpPr>
          <p:cNvPr id="130" name="Shape 130"/>
          <p:cNvSpPr>
            <a:spLocks noGrp="1"/>
          </p:cNvSpPr>
          <p:nvPr>
            <p:ph type="title"/>
          </p:nvPr>
        </p:nvSpPr>
        <p:spPr>
          <a:xfrm>
            <a:off x="0" y="2521342"/>
            <a:ext cx="12192000" cy="1224506"/>
          </a:xfrm>
          <a:prstGeom prst="rect">
            <a:avLst/>
          </a:prstGeom>
        </p:spPr>
        <p:txBody>
          <a:bodyPr/>
          <a:lstStyle>
            <a:lvl1pPr algn="ctr">
              <a:defRPr sz="12000">
                <a:solidFill>
                  <a:schemeClr val="accent4"/>
                </a:solidFill>
                <a:latin typeface="Arial Black"/>
                <a:ea typeface="Arial Black"/>
                <a:cs typeface="Arial Black"/>
                <a:sym typeface="Arial Black"/>
              </a:defRPr>
            </a:lvl1pPr>
          </a:lstStyle>
          <a:p>
            <a:r>
              <a:t>###</a:t>
            </a:r>
          </a:p>
        </p:txBody>
      </p:sp>
      <p:sp>
        <p:nvSpPr>
          <p:cNvPr id="131" name="Shape 131"/>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32" name="Shape 132"/>
          <p:cNvSpPr>
            <a:spLocks noGrp="1"/>
          </p:cNvSpPr>
          <p:nvPr>
            <p:ph type="body" sz="quarter" idx="14"/>
          </p:nvPr>
        </p:nvSpPr>
        <p:spPr>
          <a:xfrm>
            <a:off x="803562" y="4738687"/>
            <a:ext cx="11014366" cy="1236524"/>
          </a:xfrm>
          <a:prstGeom prst="rect">
            <a:avLst/>
          </a:prstGeom>
        </p:spPr>
        <p:txBody>
          <a:bodyPr/>
          <a:lstStyle/>
          <a:p>
            <a:pPr marL="0" indent="0" algn="ctr">
              <a:buSzTx/>
              <a:buFontTx/>
              <a:buNone/>
              <a:defRPr sz="2000"/>
            </a:pPr>
            <a:endParaRPr/>
          </a:p>
        </p:txBody>
      </p:sp>
      <p:sp>
        <p:nvSpPr>
          <p:cNvPr id="133" name="Shape 133"/>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34"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35" name="Shape 135"/>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74485307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Stats Slide 2">
    <p:spTree>
      <p:nvGrpSpPr>
        <p:cNvPr id="1" name=""/>
        <p:cNvGrpSpPr/>
        <p:nvPr/>
      </p:nvGrpSpPr>
      <p:grpSpPr>
        <a:xfrm>
          <a:off x="0" y="0"/>
          <a:ext cx="0" cy="0"/>
          <a:chOff x="0" y="0"/>
          <a:chExt cx="0" cy="0"/>
        </a:xfrm>
      </p:grpSpPr>
      <p:sp>
        <p:nvSpPr>
          <p:cNvPr id="159" name="Shape 159"/>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60" name="Shape 160"/>
          <p:cNvSpPr/>
          <p:nvPr/>
        </p:nvSpPr>
        <p:spPr>
          <a:xfrm>
            <a:off x="0" y="2837319"/>
            <a:ext cx="12192000" cy="93457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61" name="Shape 161"/>
          <p:cNvSpPr>
            <a:spLocks noGrp="1"/>
          </p:cNvSpPr>
          <p:nvPr>
            <p:ph type="title"/>
          </p:nvPr>
        </p:nvSpPr>
        <p:spPr>
          <a:xfrm>
            <a:off x="1" y="2853880"/>
            <a:ext cx="12192001" cy="918011"/>
          </a:xfrm>
          <a:prstGeom prst="rect">
            <a:avLst/>
          </a:prstGeom>
        </p:spPr>
        <p:txBody>
          <a:bodyPr/>
          <a:lstStyle>
            <a:lvl1pPr algn="ctr">
              <a:defRPr sz="4400">
                <a:solidFill>
                  <a:srgbClr val="FFFFFF"/>
                </a:solidFill>
              </a:defRPr>
            </a:lvl1pPr>
          </a:lstStyle>
          <a:p>
            <a:r>
              <a:t>ENTER TEXT HERE</a:t>
            </a:r>
          </a:p>
        </p:txBody>
      </p:sp>
      <p:sp>
        <p:nvSpPr>
          <p:cNvPr id="162" name="Shape 162"/>
          <p:cNvSpPr>
            <a:spLocks noGrp="1"/>
          </p:cNvSpPr>
          <p:nvPr>
            <p:ph type="body" sz="quarter" idx="1"/>
          </p:nvPr>
        </p:nvSpPr>
        <p:spPr>
          <a:xfrm>
            <a:off x="1329894" y="637019"/>
            <a:ext cx="3671599" cy="1039382"/>
          </a:xfrm>
          <a:prstGeom prst="rect">
            <a:avLst/>
          </a:prstGeom>
        </p:spPr>
        <p:txBody>
          <a:bodyPr/>
          <a:lstStyle>
            <a:lvl1pPr marL="0" indent="0" algn="ctr">
              <a:buSzTx/>
              <a:buFontTx/>
              <a:buNone/>
              <a:defRPr sz="6600">
                <a:solidFill>
                  <a:srgbClr val="002060"/>
                </a:solidFill>
                <a:latin typeface="Arial Black"/>
                <a:ea typeface="Arial Black"/>
                <a:cs typeface="Arial Black"/>
                <a:sym typeface="Arial Black"/>
              </a:defRPr>
            </a:lvl1pPr>
          </a:lstStyle>
          <a:p>
            <a:r>
              <a:t>###</a:t>
            </a:r>
          </a:p>
        </p:txBody>
      </p:sp>
      <p:sp>
        <p:nvSpPr>
          <p:cNvPr id="163" name="Shape 163"/>
          <p:cNvSpPr>
            <a:spLocks noGrp="1"/>
          </p:cNvSpPr>
          <p:nvPr>
            <p:ph type="body" sz="quarter" idx="13"/>
          </p:nvPr>
        </p:nvSpPr>
        <p:spPr>
          <a:xfrm>
            <a:off x="1329894" y="1676399"/>
            <a:ext cx="3671888" cy="706440"/>
          </a:xfrm>
          <a:prstGeom prst="rect">
            <a:avLst/>
          </a:prstGeom>
        </p:spPr>
        <p:txBody>
          <a:bodyPr/>
          <a:lstStyle/>
          <a:p>
            <a:pPr marL="0" indent="0" algn="ctr">
              <a:buSzTx/>
              <a:buFontTx/>
              <a:buNone/>
              <a:defRPr>
                <a:solidFill>
                  <a:srgbClr val="002060"/>
                </a:solidFill>
              </a:defRPr>
            </a:pPr>
            <a:endParaRPr/>
          </a:p>
        </p:txBody>
      </p:sp>
      <p:sp>
        <p:nvSpPr>
          <p:cNvPr id="164" name="Shape 164"/>
          <p:cNvSpPr>
            <a:spLocks noGrp="1"/>
          </p:cNvSpPr>
          <p:nvPr>
            <p:ph type="body" sz="quarter" idx="14"/>
          </p:nvPr>
        </p:nvSpPr>
        <p:spPr>
          <a:xfrm>
            <a:off x="7799676" y="637019"/>
            <a:ext cx="3061999" cy="915122"/>
          </a:xfrm>
          <a:prstGeom prst="rect">
            <a:avLst/>
          </a:prstGeom>
        </p:spPr>
        <p:txBody>
          <a:bodyPr/>
          <a:lstStyle/>
          <a:p>
            <a:pPr marL="0" indent="0" algn="ctr" defTabSz="640079">
              <a:spcBef>
                <a:spcPts val="700"/>
              </a:spcBef>
              <a:buSzTx/>
              <a:buFontTx/>
              <a:buNone/>
              <a:defRPr sz="4620">
                <a:solidFill>
                  <a:srgbClr val="002060"/>
                </a:solidFill>
                <a:latin typeface="Arial Black"/>
                <a:ea typeface="Arial Black"/>
                <a:cs typeface="Arial Black"/>
                <a:sym typeface="Arial Black"/>
              </a:defRPr>
            </a:pPr>
            <a:endParaRPr/>
          </a:p>
        </p:txBody>
      </p:sp>
      <p:sp>
        <p:nvSpPr>
          <p:cNvPr id="165" name="Shape 165"/>
          <p:cNvSpPr>
            <a:spLocks noGrp="1"/>
          </p:cNvSpPr>
          <p:nvPr>
            <p:ph type="body" sz="quarter" idx="15"/>
          </p:nvPr>
        </p:nvSpPr>
        <p:spPr>
          <a:xfrm>
            <a:off x="7716838" y="1676399"/>
            <a:ext cx="3144838" cy="706440"/>
          </a:xfrm>
          <a:prstGeom prst="rect">
            <a:avLst/>
          </a:prstGeom>
        </p:spPr>
        <p:txBody>
          <a:bodyPr/>
          <a:lstStyle/>
          <a:p>
            <a:pPr marL="0" indent="0" algn="ctr">
              <a:buSzTx/>
              <a:buFontTx/>
              <a:buNone/>
              <a:defRPr>
                <a:solidFill>
                  <a:srgbClr val="002060"/>
                </a:solidFill>
              </a:defRPr>
            </a:pPr>
            <a:endParaRPr/>
          </a:p>
        </p:txBody>
      </p:sp>
      <p:sp>
        <p:nvSpPr>
          <p:cNvPr id="166" name="Shape 166"/>
          <p:cNvSpPr>
            <a:spLocks noGrp="1"/>
          </p:cNvSpPr>
          <p:nvPr>
            <p:ph type="body" sz="quarter" idx="16"/>
          </p:nvPr>
        </p:nvSpPr>
        <p:spPr>
          <a:xfrm>
            <a:off x="1329894" y="4226371"/>
            <a:ext cx="3837421" cy="1038947"/>
          </a:xfrm>
          <a:prstGeom prst="rect">
            <a:avLst/>
          </a:prstGeom>
        </p:spPr>
        <p:txBody>
          <a:bodyPr/>
          <a:lstStyle/>
          <a:p>
            <a:pPr marL="0" indent="0" algn="ctr" defTabSz="731520">
              <a:spcBef>
                <a:spcPts val="800"/>
              </a:spcBef>
              <a:buSzTx/>
              <a:buFontTx/>
              <a:buNone/>
              <a:defRPr sz="5280">
                <a:solidFill>
                  <a:srgbClr val="002060"/>
                </a:solidFill>
                <a:latin typeface="Arial Black"/>
                <a:ea typeface="Arial Black"/>
                <a:cs typeface="Arial Black"/>
                <a:sym typeface="Arial Black"/>
              </a:defRPr>
            </a:pPr>
            <a:endParaRPr/>
          </a:p>
        </p:txBody>
      </p:sp>
      <p:sp>
        <p:nvSpPr>
          <p:cNvPr id="167" name="Shape 167"/>
          <p:cNvSpPr>
            <a:spLocks noGrp="1"/>
          </p:cNvSpPr>
          <p:nvPr>
            <p:ph type="body" sz="quarter" idx="17"/>
          </p:nvPr>
        </p:nvSpPr>
        <p:spPr>
          <a:xfrm>
            <a:off x="7543295" y="4233155"/>
            <a:ext cx="4378326" cy="1032162"/>
          </a:xfrm>
          <a:prstGeom prst="rect">
            <a:avLst/>
          </a:prstGeom>
        </p:spPr>
        <p:txBody>
          <a:bodyPr/>
          <a:lstStyle/>
          <a:p>
            <a:pPr marL="0" indent="0" algn="ctr" defTabSz="731520">
              <a:spcBef>
                <a:spcPts val="800"/>
              </a:spcBef>
              <a:buSzTx/>
              <a:buFontTx/>
              <a:buNone/>
              <a:defRPr sz="5280">
                <a:solidFill>
                  <a:srgbClr val="002060"/>
                </a:solidFill>
                <a:latin typeface="Arial Black"/>
                <a:ea typeface="Arial Black"/>
                <a:cs typeface="Arial Black"/>
                <a:sym typeface="Arial Black"/>
              </a:defRPr>
            </a:pPr>
            <a:endParaRPr/>
          </a:p>
        </p:txBody>
      </p:sp>
      <p:sp>
        <p:nvSpPr>
          <p:cNvPr id="168" name="Shape 168"/>
          <p:cNvSpPr>
            <a:spLocks noGrp="1"/>
          </p:cNvSpPr>
          <p:nvPr>
            <p:ph type="body" sz="quarter" idx="18"/>
          </p:nvPr>
        </p:nvSpPr>
        <p:spPr>
          <a:xfrm>
            <a:off x="1329893" y="5265316"/>
            <a:ext cx="3836991" cy="650587"/>
          </a:xfrm>
          <a:prstGeom prst="rect">
            <a:avLst/>
          </a:prstGeom>
        </p:spPr>
        <p:txBody>
          <a:bodyPr/>
          <a:lstStyle/>
          <a:p>
            <a:pPr marL="0" indent="0" algn="ctr">
              <a:buSzTx/>
              <a:buFontTx/>
              <a:buNone/>
              <a:defRPr>
                <a:solidFill>
                  <a:srgbClr val="002060"/>
                </a:solidFill>
              </a:defRPr>
            </a:pPr>
            <a:endParaRPr/>
          </a:p>
        </p:txBody>
      </p:sp>
      <p:sp>
        <p:nvSpPr>
          <p:cNvPr id="169" name="Shape 169"/>
          <p:cNvSpPr>
            <a:spLocks noGrp="1"/>
          </p:cNvSpPr>
          <p:nvPr>
            <p:ph type="body" sz="quarter" idx="19"/>
          </p:nvPr>
        </p:nvSpPr>
        <p:spPr>
          <a:xfrm>
            <a:off x="7543800" y="5265737"/>
            <a:ext cx="4378325" cy="650166"/>
          </a:xfrm>
          <a:prstGeom prst="rect">
            <a:avLst/>
          </a:prstGeom>
        </p:spPr>
        <p:txBody>
          <a:bodyPr/>
          <a:lstStyle/>
          <a:p>
            <a:pPr marL="0" indent="0" algn="ctr">
              <a:buSzTx/>
              <a:buFontTx/>
              <a:buNone/>
              <a:defRPr>
                <a:solidFill>
                  <a:srgbClr val="002060"/>
                </a:solidFill>
              </a:defRPr>
            </a:pPr>
            <a:endParaRPr/>
          </a:p>
        </p:txBody>
      </p:sp>
      <p:sp>
        <p:nvSpPr>
          <p:cNvPr id="170" name="Shape 170"/>
          <p:cNvSpPr>
            <a:spLocks noGrp="1"/>
          </p:cNvSpPr>
          <p:nvPr>
            <p:ph type="body" sz="quarter" idx="20"/>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71" name="Shape 17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72"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73" name="Shape 17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0205407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Stats Slide 3">
    <p:spTree>
      <p:nvGrpSpPr>
        <p:cNvPr id="1" name=""/>
        <p:cNvGrpSpPr/>
        <p:nvPr/>
      </p:nvGrpSpPr>
      <p:grpSpPr>
        <a:xfrm>
          <a:off x="0" y="0"/>
          <a:ext cx="0" cy="0"/>
          <a:chOff x="0" y="0"/>
          <a:chExt cx="0" cy="0"/>
        </a:xfrm>
      </p:grpSpPr>
      <p:sp>
        <p:nvSpPr>
          <p:cNvPr id="180" name="Shape 180"/>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1" name="Shape 181"/>
          <p:cNvSpPr/>
          <p:nvPr/>
        </p:nvSpPr>
        <p:spPr>
          <a:xfrm>
            <a:off x="0" y="2837319"/>
            <a:ext cx="12192000" cy="93457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82" name="Shape 182"/>
          <p:cNvSpPr>
            <a:spLocks noGrp="1"/>
          </p:cNvSpPr>
          <p:nvPr>
            <p:ph type="title"/>
          </p:nvPr>
        </p:nvSpPr>
        <p:spPr>
          <a:xfrm>
            <a:off x="0" y="2837319"/>
            <a:ext cx="12192000" cy="934572"/>
          </a:xfrm>
          <a:prstGeom prst="rect">
            <a:avLst/>
          </a:prstGeom>
        </p:spPr>
        <p:txBody>
          <a:bodyPr/>
          <a:lstStyle>
            <a:lvl1pPr algn="ctr">
              <a:defRPr sz="4400">
                <a:solidFill>
                  <a:srgbClr val="FFFFFF"/>
                </a:solidFill>
              </a:defRPr>
            </a:lvl1pPr>
          </a:lstStyle>
          <a:p>
            <a:r>
              <a:t>ENTER TEXT HERE</a:t>
            </a:r>
          </a:p>
        </p:txBody>
      </p:sp>
      <p:sp>
        <p:nvSpPr>
          <p:cNvPr id="183" name="Shape 183"/>
          <p:cNvSpPr>
            <a:spLocks noGrp="1"/>
          </p:cNvSpPr>
          <p:nvPr>
            <p:ph type="body" sz="quarter" idx="1"/>
          </p:nvPr>
        </p:nvSpPr>
        <p:spPr>
          <a:xfrm>
            <a:off x="3754439" y="637019"/>
            <a:ext cx="4779962" cy="900407"/>
          </a:xfrm>
          <a:prstGeom prst="rect">
            <a:avLst/>
          </a:prstGeom>
        </p:spPr>
        <p:txBody>
          <a:bodyPr/>
          <a:lstStyle>
            <a:lvl1pPr marL="0" indent="0" algn="ctr">
              <a:buSzTx/>
              <a:buFontTx/>
              <a:buNone/>
              <a:defRPr sz="6600">
                <a:solidFill>
                  <a:srgbClr val="002060"/>
                </a:solidFill>
                <a:latin typeface="Arial Black"/>
                <a:ea typeface="Arial Black"/>
                <a:cs typeface="Arial Black"/>
                <a:sym typeface="Arial Black"/>
              </a:defRPr>
            </a:lvl1pPr>
          </a:lstStyle>
          <a:p>
            <a:r>
              <a:t>###</a:t>
            </a:r>
          </a:p>
        </p:txBody>
      </p:sp>
      <p:sp>
        <p:nvSpPr>
          <p:cNvPr id="184" name="Shape 184"/>
          <p:cNvSpPr>
            <a:spLocks noGrp="1"/>
          </p:cNvSpPr>
          <p:nvPr>
            <p:ph type="body" sz="quarter" idx="13"/>
          </p:nvPr>
        </p:nvSpPr>
        <p:spPr>
          <a:xfrm>
            <a:off x="4419458" y="1676400"/>
            <a:ext cx="3671889" cy="706439"/>
          </a:xfrm>
          <a:prstGeom prst="rect">
            <a:avLst/>
          </a:prstGeom>
        </p:spPr>
        <p:txBody>
          <a:bodyPr/>
          <a:lstStyle/>
          <a:p>
            <a:pPr marL="0" indent="0" algn="ctr">
              <a:buSzTx/>
              <a:buFontTx/>
              <a:buNone/>
              <a:defRPr>
                <a:solidFill>
                  <a:srgbClr val="002060"/>
                </a:solidFill>
              </a:defRPr>
            </a:pPr>
            <a:endParaRPr/>
          </a:p>
        </p:txBody>
      </p:sp>
      <p:sp>
        <p:nvSpPr>
          <p:cNvPr id="185" name="Shape 185"/>
          <p:cNvSpPr>
            <a:spLocks noGrp="1"/>
          </p:cNvSpPr>
          <p:nvPr>
            <p:ph type="body" sz="quarter" idx="14"/>
          </p:nvPr>
        </p:nvSpPr>
        <p:spPr>
          <a:xfrm>
            <a:off x="3754439" y="4226371"/>
            <a:ext cx="4779962" cy="830699"/>
          </a:xfrm>
          <a:prstGeom prst="rect">
            <a:avLst/>
          </a:prstGeom>
        </p:spPr>
        <p:txBody>
          <a:bodyPr/>
          <a:lstStyle/>
          <a:p>
            <a:pPr marL="0" indent="0" algn="ctr" defTabSz="566927">
              <a:spcBef>
                <a:spcPts val="600"/>
              </a:spcBef>
              <a:buSzTx/>
              <a:buFontTx/>
              <a:buNone/>
              <a:defRPr sz="4092">
                <a:solidFill>
                  <a:srgbClr val="002060"/>
                </a:solidFill>
                <a:latin typeface="Arial Black"/>
                <a:ea typeface="Arial Black"/>
                <a:cs typeface="Arial Black"/>
                <a:sym typeface="Arial Black"/>
              </a:defRPr>
            </a:pPr>
            <a:endParaRPr/>
          </a:p>
        </p:txBody>
      </p:sp>
      <p:sp>
        <p:nvSpPr>
          <p:cNvPr id="186" name="Shape 186"/>
          <p:cNvSpPr>
            <a:spLocks noGrp="1"/>
          </p:cNvSpPr>
          <p:nvPr>
            <p:ph type="body" sz="quarter" idx="15"/>
          </p:nvPr>
        </p:nvSpPr>
        <p:spPr>
          <a:xfrm>
            <a:off x="4419458" y="5196044"/>
            <a:ext cx="3836990" cy="650587"/>
          </a:xfrm>
          <a:prstGeom prst="rect">
            <a:avLst/>
          </a:prstGeom>
        </p:spPr>
        <p:txBody>
          <a:bodyPr/>
          <a:lstStyle/>
          <a:p>
            <a:pPr marL="0" indent="0" algn="ctr">
              <a:buSzTx/>
              <a:buFontTx/>
              <a:buNone/>
              <a:defRPr>
                <a:solidFill>
                  <a:srgbClr val="002060"/>
                </a:solidFill>
              </a:defRPr>
            </a:pPr>
            <a:endParaRPr/>
          </a:p>
        </p:txBody>
      </p:sp>
      <p:sp>
        <p:nvSpPr>
          <p:cNvPr id="187" name="Shape 187"/>
          <p:cNvSpPr>
            <a:spLocks noGrp="1"/>
          </p:cNvSpPr>
          <p:nvPr>
            <p:ph type="body" sz="quarter" idx="16"/>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88" name="Shape 1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89" name="image3.png"/>
          <p:cNvPicPr>
            <a:picLocks noChangeAspect="1"/>
          </p:cNvPicPr>
          <p:nvPr/>
        </p:nvPicPr>
        <p:blipFill>
          <a:blip r:embed="rId2">
            <a:extLst/>
          </a:blip>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90" name="Shape 1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326548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34" name="Shape 234"/>
          <p:cNvSpPr>
            <a:spLocks noGrp="1"/>
          </p:cNvSpPr>
          <p:nvPr>
            <p:ph type="title"/>
          </p:nvPr>
        </p:nvSpPr>
        <p:spPr>
          <a:prstGeom prst="rect">
            <a:avLst/>
          </a:prstGeom>
        </p:spPr>
        <p:txBody>
          <a:bodyPr/>
          <a:lstStyle>
            <a:lvl1pPr>
              <a:defRPr sz="4400"/>
            </a:lvl1pPr>
          </a:lstStyle>
          <a:p>
            <a:r>
              <a:t>Click to edit Master title style</a:t>
            </a:r>
          </a:p>
        </p:txBody>
      </p:sp>
      <p:sp>
        <p:nvSpPr>
          <p:cNvPr id="235" name="Shape 235"/>
          <p:cNvSpPr>
            <a:spLocks noGrp="1"/>
          </p:cNvSpPr>
          <p:nvPr>
            <p:ph type="body" sz="quarter" idx="1"/>
          </p:nvPr>
        </p:nvSpPr>
        <p:spPr>
          <a:xfrm>
            <a:off x="677335" y="2160589"/>
            <a:ext cx="4184035" cy="3880773"/>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36" name="Shape 2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835450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53" name="Group 253"/>
          <p:cNvGrpSpPr/>
          <p:nvPr/>
        </p:nvGrpSpPr>
        <p:grpSpPr>
          <a:xfrm>
            <a:off x="-1" y="-8468"/>
            <a:ext cx="12192002" cy="6866469"/>
            <a:chOff x="0" y="0"/>
            <a:chExt cx="12192000" cy="6866467"/>
          </a:xfrm>
        </p:grpSpPr>
        <p:sp>
          <p:nvSpPr>
            <p:cNvPr id="243" name="Shape 243"/>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44" name="Shape 244"/>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45" name="Shape 245"/>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6" name="Shape 246"/>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7" name="Shape 24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8" name="Shape 248"/>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9" name="Shape 249"/>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0" name="Shape 250"/>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1" name="Shape 25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2" name="Shape 25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grpSp>
        <p:nvGrpSpPr>
          <p:cNvPr id="264" name="Group 264"/>
          <p:cNvGrpSpPr/>
          <p:nvPr/>
        </p:nvGrpSpPr>
        <p:grpSpPr>
          <a:xfrm>
            <a:off x="-1" y="-8468"/>
            <a:ext cx="12192002" cy="6866469"/>
            <a:chOff x="0" y="0"/>
            <a:chExt cx="12192000" cy="6866467"/>
          </a:xfrm>
        </p:grpSpPr>
        <p:sp>
          <p:nvSpPr>
            <p:cNvPr id="254" name="Shape 25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55" name="Shape 25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56" name="Shape 25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7" name="Shape 25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8" name="Shape 25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9" name="Shape 25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0" name="Shape 26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1" name="Shape 26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2" name="Shape 26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3" name="Shape 263"/>
            <p:cNvSpPr/>
            <p:nvPr/>
          </p:nvSpPr>
          <p:spPr>
            <a:xfrm rot="10800000">
              <a:off x="-1" y="8467"/>
              <a:ext cx="842597" cy="56661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265" name="Shape 265"/>
          <p:cNvSpPr>
            <a:spLocks noGrp="1"/>
          </p:cNvSpPr>
          <p:nvPr>
            <p:ph type="title"/>
          </p:nvPr>
        </p:nvSpPr>
        <p:spPr>
          <a:xfrm>
            <a:off x="1507067" y="2404534"/>
            <a:ext cx="7766937" cy="1646303"/>
          </a:xfrm>
          <a:prstGeom prst="rect">
            <a:avLst/>
          </a:prstGeom>
        </p:spPr>
        <p:txBody>
          <a:bodyPr anchor="b"/>
          <a:lstStyle>
            <a:lvl1pPr algn="r" defTabSz="342900">
              <a:lnSpc>
                <a:spcPct val="100000"/>
              </a:lnSpc>
              <a:defRPr sz="4000">
                <a:solidFill>
                  <a:srgbClr val="FFFFFF"/>
                </a:solidFill>
                <a:latin typeface="Trebuchet MS"/>
                <a:ea typeface="Trebuchet MS"/>
                <a:cs typeface="Trebuchet MS"/>
                <a:sym typeface="Trebuchet MS"/>
              </a:defRPr>
            </a:lvl1pPr>
          </a:lstStyle>
          <a:p>
            <a:r>
              <a:t>Click to edit Master title style</a:t>
            </a:r>
          </a:p>
        </p:txBody>
      </p:sp>
      <p:sp>
        <p:nvSpPr>
          <p:cNvPr id="266" name="Shape 266"/>
          <p:cNvSpPr>
            <a:spLocks noGrp="1"/>
          </p:cNvSpPr>
          <p:nvPr>
            <p:ph type="body" sz="quarter" idx="1"/>
          </p:nvPr>
        </p:nvSpPr>
        <p:spPr>
          <a:xfrm>
            <a:off x="1507067" y="4050834"/>
            <a:ext cx="7766937" cy="1096900"/>
          </a:xfrm>
          <a:prstGeom prst="rect">
            <a:avLst/>
          </a:prstGeom>
        </p:spPr>
        <p:txBody>
          <a:bodyPr/>
          <a:lstStyle>
            <a:lvl1pPr marL="0" indent="0" algn="r"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subtitle style</a:t>
            </a:r>
          </a:p>
        </p:txBody>
      </p:sp>
      <p:sp>
        <p:nvSpPr>
          <p:cNvPr id="267" name="Shape 267"/>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13771287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84" name="Group 284"/>
          <p:cNvGrpSpPr/>
          <p:nvPr/>
        </p:nvGrpSpPr>
        <p:grpSpPr>
          <a:xfrm>
            <a:off x="-1" y="-8468"/>
            <a:ext cx="12192002" cy="6866469"/>
            <a:chOff x="0" y="0"/>
            <a:chExt cx="12192000" cy="6866467"/>
          </a:xfrm>
        </p:grpSpPr>
        <p:sp>
          <p:nvSpPr>
            <p:cNvPr id="274" name="Shape 27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75" name="Shape 27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76" name="Shape 27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7" name="Shape 27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8" name="Shape 27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9" name="Shape 27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0" name="Shape 28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1" name="Shape 28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2" name="Shape 28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3" name="Shape 283"/>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285" name="Shape 285"/>
          <p:cNvSpPr>
            <a:spLocks noGrp="1"/>
          </p:cNvSpPr>
          <p:nvPr>
            <p:ph type="title"/>
          </p:nvPr>
        </p:nvSpPr>
        <p:spPr>
          <a:xfrm>
            <a:off x="677335" y="609600"/>
            <a:ext cx="8596669" cy="1320800"/>
          </a:xfrm>
          <a:prstGeom prst="rect">
            <a:avLst/>
          </a:prstGeom>
        </p:spPr>
        <p:txBody>
          <a:bodyPr anchor="t"/>
          <a:lstStyle>
            <a:lvl1pPr defTabSz="342900">
              <a:lnSpc>
                <a:spcPct val="100000"/>
              </a:lnSpc>
              <a:defRPr>
                <a:solidFill>
                  <a:srgbClr val="FFFFFF"/>
                </a:solidFill>
                <a:latin typeface="Trebuchet MS"/>
                <a:ea typeface="Trebuchet MS"/>
                <a:cs typeface="Trebuchet MS"/>
                <a:sym typeface="Trebuchet MS"/>
              </a:defRPr>
            </a:lvl1pPr>
          </a:lstStyle>
          <a:p>
            <a:r>
              <a:t>Click to edit Master title style</a:t>
            </a:r>
          </a:p>
        </p:txBody>
      </p:sp>
      <p:sp>
        <p:nvSpPr>
          <p:cNvPr id="286" name="Shape 286"/>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pic>
        <p:nvPicPr>
          <p:cNvPr id="287" name="image8.png"/>
          <p:cNvPicPr>
            <a:picLocks noChangeAspect="1"/>
          </p:cNvPicPr>
          <p:nvPr/>
        </p:nvPicPr>
        <p:blipFill>
          <a:blip r:embed="rId2">
            <a:extLst/>
          </a:blip>
          <a:srcRect r="10"/>
          <a:stretch>
            <a:fillRect/>
          </a:stretch>
        </p:blipFill>
        <p:spPr>
          <a:xfrm>
            <a:off x="10261558" y="4355689"/>
            <a:ext cx="1884363" cy="249739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21600" y="21600"/>
                </a:lnTo>
                <a:lnTo>
                  <a:pt x="16200" y="0"/>
                </a:lnTo>
                <a:lnTo>
                  <a:pt x="5400" y="0"/>
                </a:lnTo>
                <a:close/>
              </a:path>
            </a:pathLst>
          </a:custGeom>
          <a:ln w="12700">
            <a:miter lim="400000"/>
          </a:ln>
          <a:effectLst>
            <a:outerShdw blurRad="50800" dist="27940" dir="5400000" rotWithShape="0">
              <a:srgbClr val="000000">
                <a:alpha val="32000"/>
              </a:srgbClr>
            </a:outerShdw>
          </a:effectLst>
        </p:spPr>
      </p:pic>
      <p:sp>
        <p:nvSpPr>
          <p:cNvPr id="288" name="Shape 28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79114236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05" name="Group 305"/>
          <p:cNvGrpSpPr/>
          <p:nvPr/>
        </p:nvGrpSpPr>
        <p:grpSpPr>
          <a:xfrm>
            <a:off x="-1" y="-8468"/>
            <a:ext cx="12192002" cy="6866469"/>
            <a:chOff x="0" y="0"/>
            <a:chExt cx="12192000" cy="6866467"/>
          </a:xfrm>
        </p:grpSpPr>
        <p:sp>
          <p:nvSpPr>
            <p:cNvPr id="295" name="Shape 29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96" name="Shape 29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97" name="Shape 29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98" name="Shape 29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99" name="Shape 29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0" name="Shape 30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1" name="Shape 30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2" name="Shape 30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3" name="Shape 30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4" name="Shape 30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06" name="Shape 306"/>
          <p:cNvSpPr>
            <a:spLocks noGrp="1"/>
          </p:cNvSpPr>
          <p:nvPr>
            <p:ph type="title"/>
          </p:nvPr>
        </p:nvSpPr>
        <p:spPr>
          <a:xfrm>
            <a:off x="677335" y="2700869"/>
            <a:ext cx="8596669" cy="1826582"/>
          </a:xfrm>
          <a:prstGeom prst="rect">
            <a:avLst/>
          </a:prstGeom>
        </p:spPr>
        <p:txBody>
          <a:bodyPr anchor="b"/>
          <a:lstStyle>
            <a:lvl1pPr defTabSz="342900">
              <a:lnSpc>
                <a:spcPct val="100000"/>
              </a:lnSpc>
              <a:defRPr sz="3000">
                <a:solidFill>
                  <a:srgbClr val="FFFFFF"/>
                </a:solidFill>
                <a:latin typeface="Trebuchet MS"/>
                <a:ea typeface="Trebuchet MS"/>
                <a:cs typeface="Trebuchet MS"/>
                <a:sym typeface="Trebuchet MS"/>
              </a:defRPr>
            </a:lvl1pPr>
          </a:lstStyle>
          <a:p>
            <a:r>
              <a:t>Click to edit Master title style</a:t>
            </a:r>
          </a:p>
        </p:txBody>
      </p:sp>
      <p:sp>
        <p:nvSpPr>
          <p:cNvPr id="307" name="Shape 307"/>
          <p:cNvSpPr>
            <a:spLocks noGrp="1"/>
          </p:cNvSpPr>
          <p:nvPr>
            <p:ph type="body" sz="quarter" idx="1"/>
          </p:nvPr>
        </p:nvSpPr>
        <p:spPr>
          <a:xfrm>
            <a:off x="677335" y="4527448"/>
            <a:ext cx="8596669" cy="860401"/>
          </a:xfrm>
          <a:prstGeom prst="rect">
            <a:avLst/>
          </a:prstGeom>
        </p:spPr>
        <p:txBody>
          <a:bodyPr/>
          <a:lstStyle>
            <a:lvl1pPr marL="0" indent="0" defTabSz="342900">
              <a:lnSpc>
                <a:spcPct val="100000"/>
              </a:lnSpc>
              <a:spcBef>
                <a:spcPts val="700"/>
              </a:spcBef>
              <a:buSzTx/>
              <a:buFontTx/>
              <a:buNone/>
              <a:defRPr sz="1500">
                <a:solidFill>
                  <a:srgbClr val="FFFFFF"/>
                </a:solidFill>
                <a:latin typeface="Trebuchet MS"/>
                <a:ea typeface="Trebuchet MS"/>
                <a:cs typeface="Trebuchet MS"/>
                <a:sym typeface="Trebuchet MS"/>
              </a:defRPr>
            </a:lvl1pPr>
          </a:lstStyle>
          <a:p>
            <a:r>
              <a:t>Click to edit Master text styles</a:t>
            </a:r>
          </a:p>
        </p:txBody>
      </p:sp>
      <p:sp>
        <p:nvSpPr>
          <p:cNvPr id="308" name="Shape 30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53698310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_Two Conten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25" name="Group 325"/>
          <p:cNvGrpSpPr/>
          <p:nvPr/>
        </p:nvGrpSpPr>
        <p:grpSpPr>
          <a:xfrm>
            <a:off x="-1" y="-8468"/>
            <a:ext cx="12192002" cy="6866469"/>
            <a:chOff x="0" y="0"/>
            <a:chExt cx="12192000" cy="6866467"/>
          </a:xfrm>
        </p:grpSpPr>
        <p:sp>
          <p:nvSpPr>
            <p:cNvPr id="315" name="Shape 31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16" name="Shape 31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17" name="Shape 31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18" name="Shape 31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19" name="Shape 31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0" name="Shape 32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1" name="Shape 32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2" name="Shape 32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3" name="Shape 32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4" name="Shape 32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26" name="Shape 326"/>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27" name="Shape 327"/>
          <p:cNvSpPr>
            <a:spLocks noGrp="1"/>
          </p:cNvSpPr>
          <p:nvPr>
            <p:ph type="body" sz="quarter" idx="1"/>
          </p:nvPr>
        </p:nvSpPr>
        <p:spPr>
          <a:xfrm>
            <a:off x="677335" y="2160589"/>
            <a:ext cx="4184035"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328" name="Shape 32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732692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45" name="Group 345"/>
          <p:cNvGrpSpPr/>
          <p:nvPr/>
        </p:nvGrpSpPr>
        <p:grpSpPr>
          <a:xfrm>
            <a:off x="-1" y="-8468"/>
            <a:ext cx="12192002" cy="6866469"/>
            <a:chOff x="0" y="0"/>
            <a:chExt cx="12192000" cy="6866467"/>
          </a:xfrm>
        </p:grpSpPr>
        <p:sp>
          <p:nvSpPr>
            <p:cNvPr id="335" name="Shape 33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36" name="Shape 33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37" name="Shape 33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38" name="Shape 33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39" name="Shape 33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0" name="Shape 34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1" name="Shape 34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2" name="Shape 34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3" name="Shape 34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4" name="Shape 34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46" name="Shape 346"/>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47" name="Shape 347"/>
          <p:cNvSpPr>
            <a:spLocks noGrp="1"/>
          </p:cNvSpPr>
          <p:nvPr>
            <p:ph type="body" sz="quarter" idx="1"/>
          </p:nvPr>
        </p:nvSpPr>
        <p:spPr>
          <a:xfrm>
            <a:off x="675746" y="2160983"/>
            <a:ext cx="4185623" cy="576263"/>
          </a:xfrm>
          <a:prstGeom prst="rect">
            <a:avLst/>
          </a:prstGeom>
        </p:spPr>
        <p:txBody>
          <a:bodyPr anchor="b"/>
          <a:lstStyle>
            <a:lvl1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lvl1pPr>
          </a:lstStyle>
          <a:p>
            <a:r>
              <a:t>Click to edit Master text styles</a:t>
            </a:r>
          </a:p>
        </p:txBody>
      </p:sp>
      <p:sp>
        <p:nvSpPr>
          <p:cNvPr id="348" name="Shape 348"/>
          <p:cNvSpPr>
            <a:spLocks noGrp="1"/>
          </p:cNvSpPr>
          <p:nvPr>
            <p:ph type="body" sz="quarter" idx="13"/>
          </p:nvPr>
        </p:nvSpPr>
        <p:spPr>
          <a:xfrm>
            <a:off x="5088382" y="2160983"/>
            <a:ext cx="4185620" cy="576263"/>
          </a:xfrm>
          <a:prstGeom prst="rect">
            <a:avLst/>
          </a:prstGeom>
        </p:spPr>
        <p:txBody>
          <a:bodyPr anchor="b"/>
          <a:lstStyle/>
          <a:p>
            <a: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pPr>
            <a:endParaRPr/>
          </a:p>
        </p:txBody>
      </p:sp>
      <p:sp>
        <p:nvSpPr>
          <p:cNvPr id="349" name="Shape 349"/>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9064554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96EB-C812-45B6-AD30-88D264F1DE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85D05-DF36-422F-AE8A-8EF274848A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E11F71-7DAB-4F4D-8771-EDD5D11779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23B67D-5970-4405-8979-18660ACA8232}"/>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6" name="Footer Placeholder 5">
            <a:extLst>
              <a:ext uri="{FF2B5EF4-FFF2-40B4-BE49-F238E27FC236}">
                <a16:creationId xmlns:a16="http://schemas.microsoft.com/office/drawing/2014/main" id="{460664F6-7BC1-4392-BC11-7147CD1FB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D03F5-34F0-44EF-9D21-39CF3DF5587F}"/>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3773308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Title Only">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66" name="Group 366"/>
          <p:cNvGrpSpPr/>
          <p:nvPr/>
        </p:nvGrpSpPr>
        <p:grpSpPr>
          <a:xfrm>
            <a:off x="-1" y="-8468"/>
            <a:ext cx="12192002" cy="6866469"/>
            <a:chOff x="0" y="0"/>
            <a:chExt cx="12192000" cy="6866467"/>
          </a:xfrm>
        </p:grpSpPr>
        <p:sp>
          <p:nvSpPr>
            <p:cNvPr id="356" name="Shape 356"/>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57" name="Shape 357"/>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58" name="Shape 358"/>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59" name="Shape 359"/>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0" name="Shape 360"/>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1" name="Shape 361"/>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2" name="Shape 362"/>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3" name="Shape 363"/>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4" name="Shape 364"/>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5" name="Shape 365"/>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67" name="Shape 367"/>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68" name="Shape 36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8247871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93" name="Group 393"/>
          <p:cNvGrpSpPr/>
          <p:nvPr/>
        </p:nvGrpSpPr>
        <p:grpSpPr>
          <a:xfrm>
            <a:off x="-1" y="-8468"/>
            <a:ext cx="12192002" cy="6866469"/>
            <a:chOff x="0" y="0"/>
            <a:chExt cx="12192000" cy="6866467"/>
          </a:xfrm>
        </p:grpSpPr>
        <p:sp>
          <p:nvSpPr>
            <p:cNvPr id="383" name="Shape 383"/>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84" name="Shape 384"/>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85" name="Shape 385"/>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6" name="Shape 386"/>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7" name="Shape 38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8" name="Shape 388"/>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9" name="Shape 389"/>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0" name="Shape 390"/>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1" name="Shape 39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2" name="Shape 39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94" name="Shape 394"/>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6704844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11" name="Group 411"/>
          <p:cNvGrpSpPr/>
          <p:nvPr/>
        </p:nvGrpSpPr>
        <p:grpSpPr>
          <a:xfrm>
            <a:off x="-1" y="-8468"/>
            <a:ext cx="12192002" cy="6866469"/>
            <a:chOff x="0" y="0"/>
            <a:chExt cx="12192000" cy="6866467"/>
          </a:xfrm>
        </p:grpSpPr>
        <p:sp>
          <p:nvSpPr>
            <p:cNvPr id="401" name="Shape 401"/>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02" name="Shape 402"/>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03" name="Shape 40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4" name="Shape 404"/>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5" name="Shape 40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6" name="Shape 406"/>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7" name="Shape 407"/>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8" name="Shape 408"/>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9" name="Shape 40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10" name="Shape 41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12" name="Shape 412"/>
          <p:cNvSpPr>
            <a:spLocks noGrp="1"/>
          </p:cNvSpPr>
          <p:nvPr>
            <p:ph type="title"/>
          </p:nvPr>
        </p:nvSpPr>
        <p:spPr>
          <a:xfrm>
            <a:off x="677335" y="1498603"/>
            <a:ext cx="3854528" cy="1278467"/>
          </a:xfrm>
          <a:prstGeom prst="rect">
            <a:avLst/>
          </a:prstGeom>
        </p:spPr>
        <p:txBody>
          <a:bodyPr anchor="b"/>
          <a:lstStyle>
            <a:lvl1pPr defTabSz="342900">
              <a:lnSpc>
                <a:spcPct val="100000"/>
              </a:lnSpc>
              <a:defRPr sz="1500">
                <a:solidFill>
                  <a:srgbClr val="FFFFFF"/>
                </a:solidFill>
                <a:latin typeface="Trebuchet MS"/>
                <a:ea typeface="Trebuchet MS"/>
                <a:cs typeface="Trebuchet MS"/>
                <a:sym typeface="Trebuchet MS"/>
              </a:defRPr>
            </a:lvl1pPr>
          </a:lstStyle>
          <a:p>
            <a:r>
              <a:t>Click to edit Master title style</a:t>
            </a:r>
          </a:p>
        </p:txBody>
      </p:sp>
      <p:sp>
        <p:nvSpPr>
          <p:cNvPr id="413" name="Shape 413"/>
          <p:cNvSpPr>
            <a:spLocks noGrp="1"/>
          </p:cNvSpPr>
          <p:nvPr>
            <p:ph type="body" sz="half" idx="1"/>
          </p:nvPr>
        </p:nvSpPr>
        <p:spPr>
          <a:xfrm>
            <a:off x="4760462" y="514925"/>
            <a:ext cx="4513542" cy="5526439"/>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414" name="Shape 414"/>
          <p:cNvSpPr>
            <a:spLocks noGrp="1"/>
          </p:cNvSpPr>
          <p:nvPr>
            <p:ph type="body" sz="quarter" idx="13"/>
          </p:nvPr>
        </p:nvSpPr>
        <p:spPr>
          <a:xfrm>
            <a:off x="677335" y="2777069"/>
            <a:ext cx="3854528" cy="2584450"/>
          </a:xfrm>
          <a:prstGeom prst="rect">
            <a:avLst/>
          </a:prstGeom>
        </p:spPr>
        <p:txBody>
          <a:bodyPr/>
          <a:lstStyle/>
          <a:p>
            <a:pPr marL="0" indent="0" defTabSz="342900">
              <a:lnSpc>
                <a:spcPct val="100000"/>
              </a:lnSpc>
              <a:spcBef>
                <a:spcPts val="700"/>
              </a:spcBef>
              <a:buSzTx/>
              <a:buFontTx/>
              <a:buNone/>
              <a:defRPr sz="1000">
                <a:solidFill>
                  <a:srgbClr val="FFFFFF"/>
                </a:solidFill>
                <a:latin typeface="Trebuchet MS"/>
                <a:ea typeface="Trebuchet MS"/>
                <a:cs typeface="Trebuchet MS"/>
                <a:sym typeface="Trebuchet MS"/>
              </a:defRPr>
            </a:pPr>
            <a:endParaRPr/>
          </a:p>
        </p:txBody>
      </p:sp>
      <p:pic>
        <p:nvPicPr>
          <p:cNvPr id="415" name="image9.png"/>
          <p:cNvPicPr>
            <a:picLocks noChangeAspect="1"/>
          </p:cNvPicPr>
          <p:nvPr/>
        </p:nvPicPr>
        <p:blipFill>
          <a:blip r:embed="rId2">
            <a:extLst/>
          </a:blip>
          <a:stretch>
            <a:fillRect/>
          </a:stretch>
        </p:blipFill>
        <p:spPr>
          <a:xfrm>
            <a:off x="5644858" y="2962617"/>
            <a:ext cx="902288" cy="932770"/>
          </a:xfrm>
          <a:prstGeom prst="rect">
            <a:avLst/>
          </a:prstGeom>
          <a:ln w="12700">
            <a:miter lim="400000"/>
          </a:ln>
        </p:spPr>
      </p:pic>
      <p:pic>
        <p:nvPicPr>
          <p:cNvPr id="416" name="image10.jpg"/>
          <p:cNvPicPr>
            <a:picLocks noChangeAspect="1"/>
          </p:cNvPicPr>
          <p:nvPr/>
        </p:nvPicPr>
        <p:blipFill>
          <a:blip r:embed="rId3">
            <a:extLst/>
          </a:blip>
          <a:srcRect l="5857" t="3746" r="7406" b="4576"/>
          <a:stretch>
            <a:fillRect/>
          </a:stretch>
        </p:blipFill>
        <p:spPr>
          <a:xfrm>
            <a:off x="11099796" y="5791201"/>
            <a:ext cx="901701" cy="931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4"/>
                  <a:pt x="0" y="10800"/>
                </a:cubicBezTo>
                <a:cubicBezTo>
                  <a:pt x="0" y="16766"/>
                  <a:pt x="4835" y="21600"/>
                  <a:pt x="10800" y="21600"/>
                </a:cubicBezTo>
                <a:cubicBezTo>
                  <a:pt x="16765" y="21600"/>
                  <a:pt x="21600" y="16766"/>
                  <a:pt x="21600" y="10800"/>
                </a:cubicBezTo>
                <a:cubicBezTo>
                  <a:pt x="21600" y="4834"/>
                  <a:pt x="16765" y="0"/>
                  <a:pt x="10800" y="0"/>
                </a:cubicBezTo>
                <a:close/>
              </a:path>
            </a:pathLst>
          </a:custGeom>
          <a:ln w="12700">
            <a:miter lim="400000"/>
          </a:ln>
        </p:spPr>
      </p:pic>
      <p:sp>
        <p:nvSpPr>
          <p:cNvPr id="417" name="Shape 417"/>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69303266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34" name="Group 434"/>
          <p:cNvGrpSpPr/>
          <p:nvPr/>
        </p:nvGrpSpPr>
        <p:grpSpPr>
          <a:xfrm>
            <a:off x="-1" y="-8468"/>
            <a:ext cx="12192002" cy="6866469"/>
            <a:chOff x="0" y="0"/>
            <a:chExt cx="12192000" cy="6866467"/>
          </a:xfrm>
        </p:grpSpPr>
        <p:sp>
          <p:nvSpPr>
            <p:cNvPr id="424" name="Shape 42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25" name="Shape 42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26" name="Shape 42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7" name="Shape 42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8" name="Shape 42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9" name="Shape 42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0" name="Shape 43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1" name="Shape 43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2" name="Shape 43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3" name="Shape 433"/>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35" name="Shape 435"/>
          <p:cNvSpPr>
            <a:spLocks noGrp="1"/>
          </p:cNvSpPr>
          <p:nvPr>
            <p:ph type="title"/>
          </p:nvPr>
        </p:nvSpPr>
        <p:spPr>
          <a:xfrm>
            <a:off x="677335" y="4800600"/>
            <a:ext cx="8596667" cy="566738"/>
          </a:xfrm>
          <a:prstGeom prst="rect">
            <a:avLst/>
          </a:prstGeom>
        </p:spPr>
        <p:txBody>
          <a:bodyPr anchor="b"/>
          <a:lstStyle>
            <a:lvl1pPr defTabSz="342900">
              <a:lnSpc>
                <a:spcPct val="100000"/>
              </a:lnSpc>
              <a:defRPr sz="1800">
                <a:solidFill>
                  <a:srgbClr val="FFFFFF"/>
                </a:solidFill>
                <a:latin typeface="Trebuchet MS"/>
                <a:ea typeface="Trebuchet MS"/>
                <a:cs typeface="Trebuchet MS"/>
                <a:sym typeface="Trebuchet MS"/>
              </a:defRPr>
            </a:lvl1pPr>
          </a:lstStyle>
          <a:p>
            <a:r>
              <a:t>Click to edit Master title style</a:t>
            </a:r>
          </a:p>
        </p:txBody>
      </p:sp>
      <p:sp>
        <p:nvSpPr>
          <p:cNvPr id="436" name="Shape 436"/>
          <p:cNvSpPr>
            <a:spLocks noGrp="1"/>
          </p:cNvSpPr>
          <p:nvPr>
            <p:ph type="pic" sz="half" idx="13"/>
          </p:nvPr>
        </p:nvSpPr>
        <p:spPr>
          <a:xfrm>
            <a:off x="677335" y="609600"/>
            <a:ext cx="8596669" cy="3845718"/>
          </a:xfrm>
          <a:prstGeom prst="rect">
            <a:avLst/>
          </a:prstGeom>
        </p:spPr>
        <p:txBody>
          <a:bodyPr lIns="91439" rIns="91439">
            <a:noAutofit/>
          </a:bodyPr>
          <a:lstStyle/>
          <a:p>
            <a:endParaRPr/>
          </a:p>
        </p:txBody>
      </p:sp>
      <p:sp>
        <p:nvSpPr>
          <p:cNvPr id="437" name="Shape 437"/>
          <p:cNvSpPr>
            <a:spLocks noGrp="1"/>
          </p:cNvSpPr>
          <p:nvPr>
            <p:ph type="body" sz="quarter" idx="1"/>
          </p:nvPr>
        </p:nvSpPr>
        <p:spPr>
          <a:xfrm>
            <a:off x="677335" y="5367337"/>
            <a:ext cx="8596667" cy="674025"/>
          </a:xfrm>
          <a:prstGeom prst="rect">
            <a:avLst/>
          </a:prstGeom>
        </p:spPr>
        <p:txBody>
          <a:bodyPr/>
          <a:lstStyle>
            <a:lvl1pPr marL="0" indent="0" defTabSz="342900">
              <a:lnSpc>
                <a:spcPct val="100000"/>
              </a:lnSpc>
              <a:spcBef>
                <a:spcPts val="700"/>
              </a:spcBef>
              <a:buSzTx/>
              <a:buFontTx/>
              <a:buNone/>
              <a:defRPr sz="900">
                <a:solidFill>
                  <a:srgbClr val="FFFFFF"/>
                </a:solidFill>
                <a:latin typeface="Trebuchet MS"/>
                <a:ea typeface="Trebuchet MS"/>
                <a:cs typeface="Trebuchet MS"/>
                <a:sym typeface="Trebuchet MS"/>
              </a:defRPr>
            </a:lvl1pPr>
          </a:lstStyle>
          <a:p>
            <a:r>
              <a:t>Click to edit Master text styles</a:t>
            </a:r>
          </a:p>
        </p:txBody>
      </p:sp>
      <p:sp>
        <p:nvSpPr>
          <p:cNvPr id="438" name="Shape 43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8532759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and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55" name="Group 455"/>
          <p:cNvGrpSpPr/>
          <p:nvPr/>
        </p:nvGrpSpPr>
        <p:grpSpPr>
          <a:xfrm>
            <a:off x="-1" y="-8468"/>
            <a:ext cx="12192002" cy="6866469"/>
            <a:chOff x="0" y="0"/>
            <a:chExt cx="12192000" cy="6866467"/>
          </a:xfrm>
        </p:grpSpPr>
        <p:sp>
          <p:nvSpPr>
            <p:cNvPr id="445" name="Shape 44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46" name="Shape 44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47" name="Shape 44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48" name="Shape 44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49" name="Shape 44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0" name="Shape 45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1" name="Shape 45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2" name="Shape 45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3" name="Shape 45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4" name="Shape 45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56" name="Shape 456"/>
          <p:cNvSpPr>
            <a:spLocks noGrp="1"/>
          </p:cNvSpPr>
          <p:nvPr>
            <p:ph type="title"/>
          </p:nvPr>
        </p:nvSpPr>
        <p:spPr>
          <a:xfrm>
            <a:off x="677335" y="609600"/>
            <a:ext cx="8596669" cy="3403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457" name="Shape 457"/>
          <p:cNvSpPr>
            <a:spLocks noGrp="1"/>
          </p:cNvSpPr>
          <p:nvPr>
            <p:ph type="body" sz="quarter" idx="1"/>
          </p:nvPr>
        </p:nvSpPr>
        <p:spPr>
          <a:xfrm>
            <a:off x="677335" y="4470400"/>
            <a:ext cx="8596669" cy="1570962"/>
          </a:xfrm>
          <a:prstGeom prst="rect">
            <a:avLst/>
          </a:prstGeom>
        </p:spPr>
        <p:txBody>
          <a:bodyPr anchor="ctr"/>
          <a:lstStyle>
            <a:lvl1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text styles</a:t>
            </a:r>
          </a:p>
        </p:txBody>
      </p:sp>
      <p:sp>
        <p:nvSpPr>
          <p:cNvPr id="458" name="Shape 45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7342129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Quote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75" name="Group 475"/>
          <p:cNvGrpSpPr/>
          <p:nvPr/>
        </p:nvGrpSpPr>
        <p:grpSpPr>
          <a:xfrm>
            <a:off x="-1" y="-8468"/>
            <a:ext cx="12192002" cy="6866469"/>
            <a:chOff x="0" y="0"/>
            <a:chExt cx="12192000" cy="6866467"/>
          </a:xfrm>
        </p:grpSpPr>
        <p:sp>
          <p:nvSpPr>
            <p:cNvPr id="465" name="Shape 46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66" name="Shape 46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67" name="Shape 46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68" name="Shape 46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69" name="Shape 46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0" name="Shape 47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1" name="Shape 47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2" name="Shape 47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3" name="Shape 47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4" name="Shape 47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76" name="Shape 476"/>
          <p:cNvSpPr>
            <a:spLocks noGrp="1"/>
          </p:cNvSpPr>
          <p:nvPr>
            <p:ph type="title"/>
          </p:nvPr>
        </p:nvSpPr>
        <p:spPr>
          <a:xfrm>
            <a:off x="931334" y="609600"/>
            <a:ext cx="8094135"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477" name="Shape 477"/>
          <p:cNvSpPr>
            <a:spLocks noGrp="1"/>
          </p:cNvSpPr>
          <p:nvPr>
            <p:ph type="body" sz="quarter" idx="1"/>
          </p:nvPr>
        </p:nvSpPr>
        <p:spPr>
          <a:xfrm>
            <a:off x="1366138" y="3632200"/>
            <a:ext cx="7224526" cy="381000"/>
          </a:xfrm>
          <a:prstGeom prst="rect">
            <a:avLst/>
          </a:prstGeom>
        </p:spPr>
        <p:txBody>
          <a:bodyPr anchor="ctr"/>
          <a:lstStyle>
            <a:lvl1pPr marL="0" indent="0" defTabSz="342900">
              <a:lnSpc>
                <a:spcPct val="100000"/>
              </a:lnSpc>
              <a:spcBef>
                <a:spcPts val="700"/>
              </a:spcBef>
              <a:buSzTx/>
              <a:buFontTx/>
              <a:buNone/>
              <a:defRPr sz="1200">
                <a:solidFill>
                  <a:srgbClr val="FFFFFF"/>
                </a:solidFill>
                <a:latin typeface="Trebuchet MS"/>
                <a:ea typeface="Trebuchet MS"/>
                <a:cs typeface="Trebuchet MS"/>
                <a:sym typeface="Trebuchet MS"/>
              </a:defRPr>
            </a:lvl1pPr>
          </a:lstStyle>
          <a:p>
            <a:r>
              <a:t>Click to edit Master text styles</a:t>
            </a:r>
          </a:p>
        </p:txBody>
      </p:sp>
      <p:sp>
        <p:nvSpPr>
          <p:cNvPr id="478" name="Shape 478"/>
          <p:cNvSpPr>
            <a:spLocks noGrp="1"/>
          </p:cNvSpPr>
          <p:nvPr>
            <p:ph type="body" sz="quarter" idx="13"/>
          </p:nvPr>
        </p:nvSpPr>
        <p:spPr>
          <a:xfrm>
            <a:off x="677334" y="4470399"/>
            <a:ext cx="8596670" cy="1570964"/>
          </a:xfrm>
          <a:prstGeom prst="rect">
            <a:avLst/>
          </a:prstGeom>
        </p:spPr>
        <p:txBody>
          <a:bodyPr anchor="ct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479" name="Shape 479"/>
          <p:cNvSpPr/>
          <p:nvPr/>
        </p:nvSpPr>
        <p:spPr>
          <a:xfrm>
            <a:off x="541870" y="622790"/>
            <a:ext cx="609601" cy="919952"/>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480" name="Shape 480"/>
          <p:cNvSpPr/>
          <p:nvPr/>
        </p:nvSpPr>
        <p:spPr>
          <a:xfrm>
            <a:off x="8893010" y="2718968"/>
            <a:ext cx="609601" cy="919952"/>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481" name="Shape 481"/>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56717709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Name Card">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98" name="Group 498"/>
          <p:cNvGrpSpPr/>
          <p:nvPr/>
        </p:nvGrpSpPr>
        <p:grpSpPr>
          <a:xfrm>
            <a:off x="-1" y="-8468"/>
            <a:ext cx="12192002" cy="6866469"/>
            <a:chOff x="0" y="0"/>
            <a:chExt cx="12192000" cy="6866467"/>
          </a:xfrm>
        </p:grpSpPr>
        <p:sp>
          <p:nvSpPr>
            <p:cNvPr id="488" name="Shape 488"/>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89" name="Shape 489"/>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90" name="Shape 490"/>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1" name="Shape 491"/>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2" name="Shape 49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3" name="Shape 493"/>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4" name="Shape 494"/>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5" name="Shape 495"/>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6" name="Shape 49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7" name="Shape 49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99" name="Shape 499"/>
          <p:cNvSpPr>
            <a:spLocks noGrp="1"/>
          </p:cNvSpPr>
          <p:nvPr>
            <p:ph type="title"/>
          </p:nvPr>
        </p:nvSpPr>
        <p:spPr>
          <a:xfrm>
            <a:off x="677335" y="1931988"/>
            <a:ext cx="8596669" cy="2595461"/>
          </a:xfrm>
          <a:prstGeom prst="rect">
            <a:avLst/>
          </a:prstGeom>
        </p:spPr>
        <p:txBody>
          <a:bodyPr anchor="b"/>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00" name="Shape 500"/>
          <p:cNvSpPr>
            <a:spLocks noGrp="1"/>
          </p:cNvSpPr>
          <p:nvPr>
            <p:ph type="body" sz="quarter" idx="1"/>
          </p:nvPr>
        </p:nvSpPr>
        <p:spPr>
          <a:xfrm>
            <a:off x="677335" y="4527448"/>
            <a:ext cx="8596669" cy="1513915"/>
          </a:xfrm>
          <a:prstGeom prst="rect">
            <a:avLst/>
          </a:prstGeom>
        </p:spPr>
        <p:txBody>
          <a:bodyPr/>
          <a:lstStyle>
            <a:lvl1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text styles</a:t>
            </a:r>
          </a:p>
        </p:txBody>
      </p:sp>
      <p:sp>
        <p:nvSpPr>
          <p:cNvPr id="501" name="Shape 501"/>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83763653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Quote Name Card">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18" name="Group 518"/>
          <p:cNvGrpSpPr/>
          <p:nvPr/>
        </p:nvGrpSpPr>
        <p:grpSpPr>
          <a:xfrm>
            <a:off x="-1" y="-8468"/>
            <a:ext cx="12192002" cy="6866469"/>
            <a:chOff x="0" y="0"/>
            <a:chExt cx="12192000" cy="6866467"/>
          </a:xfrm>
        </p:grpSpPr>
        <p:sp>
          <p:nvSpPr>
            <p:cNvPr id="508" name="Shape 508"/>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09" name="Shape 509"/>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10" name="Shape 510"/>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1" name="Shape 511"/>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2" name="Shape 51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3" name="Shape 513"/>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4" name="Shape 514"/>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5" name="Shape 515"/>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6" name="Shape 51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7" name="Shape 51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19" name="Shape 519"/>
          <p:cNvSpPr>
            <a:spLocks noGrp="1"/>
          </p:cNvSpPr>
          <p:nvPr>
            <p:ph type="title"/>
          </p:nvPr>
        </p:nvSpPr>
        <p:spPr>
          <a:xfrm>
            <a:off x="931334" y="609600"/>
            <a:ext cx="8094135"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20" name="Shape 520"/>
          <p:cNvSpPr>
            <a:spLocks noGrp="1"/>
          </p:cNvSpPr>
          <p:nvPr>
            <p:ph type="body" sz="quarter" idx="1"/>
          </p:nvPr>
        </p:nvSpPr>
        <p:spPr>
          <a:xfrm>
            <a:off x="677332" y="4013200"/>
            <a:ext cx="8596670" cy="514249"/>
          </a:xfrm>
          <a:prstGeom prst="rect">
            <a:avLst/>
          </a:prstGeom>
        </p:spPr>
        <p:txBody>
          <a:bodyPr anchor="b"/>
          <a:lstStyle>
            <a:lvl1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lvl1pPr>
          </a:lstStyle>
          <a:p>
            <a:r>
              <a:t>Click to edit Master text styles</a:t>
            </a:r>
          </a:p>
        </p:txBody>
      </p:sp>
      <p:sp>
        <p:nvSpPr>
          <p:cNvPr id="521" name="Shape 521"/>
          <p:cNvSpPr>
            <a:spLocks noGrp="1"/>
          </p:cNvSpPr>
          <p:nvPr>
            <p:ph type="body" sz="quarter" idx="13"/>
          </p:nvPr>
        </p:nvSpPr>
        <p:spPr>
          <a:xfrm>
            <a:off x="677334" y="4527448"/>
            <a:ext cx="8596670" cy="1513915"/>
          </a:xfrm>
          <a:prstGeom prst="rect">
            <a:avLst/>
          </a:prstGeom>
        </p:spPr>
        <p:txBody>
          <a:bodyP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522" name="Shape 522"/>
          <p:cNvSpPr/>
          <p:nvPr/>
        </p:nvSpPr>
        <p:spPr>
          <a:xfrm>
            <a:off x="541870" y="622790"/>
            <a:ext cx="609601" cy="919952"/>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523" name="Shape 523"/>
          <p:cNvSpPr/>
          <p:nvPr/>
        </p:nvSpPr>
        <p:spPr>
          <a:xfrm>
            <a:off x="8893010" y="2718968"/>
            <a:ext cx="609601" cy="919952"/>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524" name="Shape 524"/>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41200154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rue or False">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41" name="Group 541"/>
          <p:cNvGrpSpPr/>
          <p:nvPr/>
        </p:nvGrpSpPr>
        <p:grpSpPr>
          <a:xfrm>
            <a:off x="-1" y="-8468"/>
            <a:ext cx="12192002" cy="6866469"/>
            <a:chOff x="0" y="0"/>
            <a:chExt cx="12192000" cy="6866467"/>
          </a:xfrm>
        </p:grpSpPr>
        <p:sp>
          <p:nvSpPr>
            <p:cNvPr id="531" name="Shape 531"/>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32" name="Shape 532"/>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33" name="Shape 53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4" name="Shape 534"/>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5" name="Shape 53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6" name="Shape 536"/>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7" name="Shape 537"/>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8" name="Shape 538"/>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9" name="Shape 53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40" name="Shape 54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42" name="Shape 542"/>
          <p:cNvSpPr>
            <a:spLocks noGrp="1"/>
          </p:cNvSpPr>
          <p:nvPr>
            <p:ph type="title"/>
          </p:nvPr>
        </p:nvSpPr>
        <p:spPr>
          <a:xfrm>
            <a:off x="685800" y="609600"/>
            <a:ext cx="8588203"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43" name="Shape 543"/>
          <p:cNvSpPr>
            <a:spLocks noGrp="1"/>
          </p:cNvSpPr>
          <p:nvPr>
            <p:ph type="body" sz="quarter" idx="1"/>
          </p:nvPr>
        </p:nvSpPr>
        <p:spPr>
          <a:xfrm>
            <a:off x="677332" y="4013200"/>
            <a:ext cx="8596670" cy="514249"/>
          </a:xfrm>
          <a:prstGeom prst="rect">
            <a:avLst/>
          </a:prstGeom>
        </p:spPr>
        <p:txBody>
          <a:bodyPr anchor="b"/>
          <a:lstStyle>
            <a:lvl1pPr marL="0" indent="0" defTabSz="342900">
              <a:lnSpc>
                <a:spcPct val="100000"/>
              </a:lnSpc>
              <a:spcBef>
                <a:spcPts val="700"/>
              </a:spcBef>
              <a:buSzTx/>
              <a:buFontTx/>
              <a:buNone/>
              <a:defRPr sz="1800">
                <a:solidFill>
                  <a:srgbClr val="FF0000"/>
                </a:solidFill>
                <a:latin typeface="Trebuchet MS"/>
                <a:ea typeface="Trebuchet MS"/>
                <a:cs typeface="Trebuchet MS"/>
                <a:sym typeface="Trebuchet MS"/>
              </a:defRPr>
            </a:lvl1pPr>
          </a:lstStyle>
          <a:p>
            <a:r>
              <a:t>Click to edit Master text styles</a:t>
            </a:r>
          </a:p>
        </p:txBody>
      </p:sp>
      <p:sp>
        <p:nvSpPr>
          <p:cNvPr id="544" name="Shape 544"/>
          <p:cNvSpPr>
            <a:spLocks noGrp="1"/>
          </p:cNvSpPr>
          <p:nvPr>
            <p:ph type="body" sz="quarter" idx="13"/>
          </p:nvPr>
        </p:nvSpPr>
        <p:spPr>
          <a:xfrm>
            <a:off x="677334" y="4527448"/>
            <a:ext cx="8596670" cy="1513915"/>
          </a:xfrm>
          <a:prstGeom prst="rect">
            <a:avLst/>
          </a:prstGeom>
        </p:spPr>
        <p:txBody>
          <a:bodyP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545" name="Shape 54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37822181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62" name="Group 562"/>
          <p:cNvGrpSpPr/>
          <p:nvPr/>
        </p:nvGrpSpPr>
        <p:grpSpPr>
          <a:xfrm>
            <a:off x="-1" y="-8468"/>
            <a:ext cx="12192002" cy="6866469"/>
            <a:chOff x="0" y="0"/>
            <a:chExt cx="12192000" cy="6866467"/>
          </a:xfrm>
        </p:grpSpPr>
        <p:sp>
          <p:nvSpPr>
            <p:cNvPr id="552" name="Shape 55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53" name="Shape 55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54" name="Shape 55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5" name="Shape 55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6" name="Shape 55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7" name="Shape 55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8" name="Shape 55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9" name="Shape 55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60" name="Shape 56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61" name="Shape 56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63" name="Shape 563"/>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564" name="Shape 564"/>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565" name="Shape 56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1487800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622C-4FE9-43F4-BE60-93E9E3179C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0DFBA0-6B76-4812-880D-0F61AF26C2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A008A3-5661-4718-8C7D-86EF8305E9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B15F05-4CF2-4FAD-BB50-07EB956C8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6B0DA5-43D4-4BEB-8170-F2BB8CDEDE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AE171-9CCC-48DC-B4B8-441BB3511373}"/>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8" name="Footer Placeholder 7">
            <a:extLst>
              <a:ext uri="{FF2B5EF4-FFF2-40B4-BE49-F238E27FC236}">
                <a16:creationId xmlns:a16="http://schemas.microsoft.com/office/drawing/2014/main" id="{C43AF301-5F71-47BC-8948-01120A05BA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AB1C3D-14AD-4C2C-8993-B906FCDF4160}"/>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974314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82" name="Group 582"/>
          <p:cNvGrpSpPr/>
          <p:nvPr/>
        </p:nvGrpSpPr>
        <p:grpSpPr>
          <a:xfrm>
            <a:off x="-1" y="-8468"/>
            <a:ext cx="12192002" cy="6866469"/>
            <a:chOff x="0" y="0"/>
            <a:chExt cx="12192000" cy="6866467"/>
          </a:xfrm>
        </p:grpSpPr>
        <p:sp>
          <p:nvSpPr>
            <p:cNvPr id="572" name="Shape 57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73" name="Shape 57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74" name="Shape 57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5" name="Shape 57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6" name="Shape 57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7" name="Shape 57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8" name="Shape 57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9" name="Shape 57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80" name="Shape 58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81" name="Shape 58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83" name="Shape 583"/>
          <p:cNvSpPr>
            <a:spLocks noGrp="1"/>
          </p:cNvSpPr>
          <p:nvPr>
            <p:ph type="title"/>
          </p:nvPr>
        </p:nvSpPr>
        <p:spPr>
          <a:xfrm>
            <a:off x="7967674" y="609601"/>
            <a:ext cx="1304744" cy="5251452"/>
          </a:xfrm>
          <a:prstGeom prst="rect">
            <a:avLst/>
          </a:prstGeom>
        </p:spPr>
        <p:txBody>
          <a:bodyPr/>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584" name="Shape 584"/>
          <p:cNvSpPr>
            <a:spLocks noGrp="1"/>
          </p:cNvSpPr>
          <p:nvPr>
            <p:ph type="body" idx="1"/>
          </p:nvPr>
        </p:nvSpPr>
        <p:spPr>
          <a:xfrm>
            <a:off x="677335" y="609600"/>
            <a:ext cx="7060152" cy="5251450"/>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585" name="Shape 58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3086738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nd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602" name="Group 602"/>
          <p:cNvGrpSpPr/>
          <p:nvPr/>
        </p:nvGrpSpPr>
        <p:grpSpPr>
          <a:xfrm>
            <a:off x="-1" y="-8468"/>
            <a:ext cx="12192002" cy="6866469"/>
            <a:chOff x="0" y="0"/>
            <a:chExt cx="12192000" cy="6866467"/>
          </a:xfrm>
        </p:grpSpPr>
        <p:sp>
          <p:nvSpPr>
            <p:cNvPr id="592" name="Shape 59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93" name="Shape 59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94" name="Shape 59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5" name="Shape 59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6" name="Shape 59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7" name="Shape 59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8" name="Shape 59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9" name="Shape 59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600" name="Shape 60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601" name="Shape 60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603" name="Shape 603"/>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604" name="Shape 604"/>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605" name="Shape 60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3852787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28" y="83274"/>
            <a:ext cx="11865429" cy="1325563"/>
          </a:xfrm>
        </p:spPr>
        <p:txBody>
          <a:bodyPr>
            <a:normAutofit/>
          </a:bodyPr>
          <a:lstStyle>
            <a:lvl1pPr>
              <a:defRPr sz="4800" b="1">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sz="half" idx="1"/>
          </p:nvPr>
        </p:nvSpPr>
        <p:spPr>
          <a:xfrm>
            <a:off x="362990" y="1678664"/>
            <a:ext cx="11377255" cy="3913131"/>
          </a:xfrm>
        </p:spPr>
        <p:txBody>
          <a:bodyPr/>
          <a:lstStyle>
            <a:lvl1pPr marL="228594" indent="-411470">
              <a:buFont typeface="Wingdings" charset="2"/>
              <a:buChar char="§"/>
              <a:defRPr>
                <a:solidFill>
                  <a:srgbClr val="25356F"/>
                </a:solidFill>
                <a:latin typeface="Arial" charset="0"/>
                <a:ea typeface="Arial" charset="0"/>
                <a:cs typeface="Arial" charset="0"/>
              </a:defRPr>
            </a:lvl1pPr>
            <a:lvl2pPr marL="411470" indent="-411470">
              <a:buFont typeface="Wingdings" charset="2"/>
              <a:buChar char="ü"/>
              <a:defRPr>
                <a:latin typeface="Arial" charset="0"/>
                <a:ea typeface="Arial" charset="0"/>
                <a:cs typeface="Arial" charset="0"/>
              </a:defRPr>
            </a:lvl2pPr>
            <a:lvl3pPr marL="1142971" indent="-228594">
              <a:buFont typeface="Wingdings" charset="2"/>
              <a:buChar char="§"/>
              <a:defRPr>
                <a:solidFill>
                  <a:srgbClr val="25356F"/>
                </a:solidFill>
                <a:latin typeface="Arial" charset="0"/>
                <a:ea typeface="Arial" charset="0"/>
                <a:cs typeface="Arial" charset="0"/>
              </a:defRPr>
            </a:lvl3pPr>
            <a:lvl4pPr marL="1600160" indent="-228594">
              <a:buFont typeface="Wingdings" charset="2"/>
              <a:buChar char="§"/>
              <a:defRPr>
                <a:solidFill>
                  <a:srgbClr val="25356F"/>
                </a:solidFill>
                <a:latin typeface="Arial" charset="0"/>
                <a:ea typeface="Arial" charset="0"/>
                <a:cs typeface="Arial" charset="0"/>
              </a:defRPr>
            </a:lvl4pPr>
            <a:lvl5pPr marL="2057349" indent="-228594">
              <a:buFont typeface="Wingdings" charset="2"/>
              <a:buChar char="§"/>
              <a:defRPr>
                <a:solidFill>
                  <a:srgbClr val="25356F"/>
                </a:solidFill>
                <a:latin typeface="Arial" charset="0"/>
                <a:ea typeface="Arial" charset="0"/>
                <a:cs typeface="Arial" charset="0"/>
              </a:defRPr>
            </a:lvl5pPr>
          </a:lstStyle>
          <a:p>
            <a:pPr lvl="0"/>
            <a:r>
              <a:rPr lang="en-US" dirty="0"/>
              <a:t>Click to edit Master text styles</a:t>
            </a:r>
          </a:p>
          <a:p>
            <a:pPr lvl="2"/>
            <a:r>
              <a:rPr lang="en-US" dirty="0"/>
              <a:t>Second </a:t>
            </a:r>
            <a:r>
              <a:rPr lang="en-US" dirty="0" err="1"/>
              <a:t>levellkflsfkslfklsfklsdfklsdfklsdkflsdkflsdkfkk</a:t>
            </a:r>
            <a:r>
              <a:rPr lang="en-US" dirty="0"/>
              <a:t> </a:t>
            </a:r>
            <a:r>
              <a:rPr lang="en-US" dirty="0" err="1"/>
              <a:t>kkkkk</a:t>
            </a:r>
            <a:r>
              <a:rPr lang="en-US" dirty="0"/>
              <a:t> </a:t>
            </a:r>
            <a:r>
              <a:rPr lang="en-US" dirty="0" err="1"/>
              <a:t>kkkkkk</a:t>
            </a:r>
            <a:r>
              <a:rPr lang="en-US" dirty="0"/>
              <a:t>  </a:t>
            </a:r>
            <a:r>
              <a:rPr lang="en-US" dirty="0" err="1"/>
              <a:t>kkkkkk</a:t>
            </a:r>
            <a:r>
              <a:rPr lang="en-US" dirty="0"/>
              <a:t> </a:t>
            </a:r>
            <a:r>
              <a:rPr lang="en-US" dirty="0" err="1"/>
              <a:t>kkkk</a:t>
            </a:r>
            <a:r>
              <a:rPr lang="en-US" dirty="0"/>
              <a:t> k</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7EBE0A9-3038-6043-9792-039EEAF39AA2}" type="datetimeFigureOut">
              <a:rPr lang="en-US" smtClean="0"/>
              <a:pPr/>
              <a:t>2/25/2019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22034-01A5-1A4C-B213-6D61B4F2E3ED}" type="slidenum">
              <a:rPr lang="en-US" smtClean="0"/>
              <a:pPr/>
              <a:t>‹#›</a:t>
            </a:fld>
            <a:endParaRPr lang="en-US"/>
          </a:p>
        </p:txBody>
      </p:sp>
    </p:spTree>
    <p:extLst>
      <p:ext uri="{BB962C8B-B14F-4D97-AF65-F5344CB8AC3E}">
        <p14:creationId xmlns:p14="http://schemas.microsoft.com/office/powerpoint/2010/main" val="974345109"/>
      </p:ext>
    </p:extLst>
  </p:cSld>
  <p:clrMapOvr>
    <a:masterClrMapping/>
  </p:clrMapOvr>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dpi="0" rotWithShape="1">
            <a:blip r:embed="rId2"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5" name="Picture 4" descr="blue.png"/>
          <p:cNvPicPr>
            <a:picLocks noChangeAspect="1"/>
          </p:cNvPicPr>
          <p:nvPr userDrawn="1"/>
        </p:nvPicPr>
        <p:blipFill>
          <a:blip r:embed="rId3" cstate="print">
            <a:duotone>
              <a:prstClr val="black"/>
              <a:schemeClr val="accent4">
                <a:tint val="45000"/>
                <a:satMod val="400000"/>
              </a:schemeClr>
            </a:duotone>
            <a:lum contrast="57000"/>
          </a:blip>
          <a:stretch>
            <a:fillRect/>
          </a:stretch>
        </p:blipFill>
        <p:spPr>
          <a:xfrm>
            <a:off x="1307310" y="4434216"/>
            <a:ext cx="705207" cy="1559489"/>
          </a:xfrm>
          <a:prstGeom prst="rect">
            <a:avLst/>
          </a:prstGeom>
          <a:effectLst>
            <a:reflection blurRad="6350" stA="50000" endA="300" endPos="55000" dir="5400000" sy="-100000" algn="bl" rotWithShape="0"/>
          </a:effectLst>
        </p:spPr>
      </p:pic>
      <p:pic>
        <p:nvPicPr>
          <p:cNvPr id="6" name="Picture 5" descr="silver.png"/>
          <p:cNvPicPr>
            <a:picLocks noChangeAspect="1"/>
          </p:cNvPicPr>
          <p:nvPr userDrawn="1"/>
        </p:nvPicPr>
        <p:blipFill>
          <a:blip r:embed="rId4" cstate="print"/>
          <a:stretch>
            <a:fillRect/>
          </a:stretch>
        </p:blipFill>
        <p:spPr>
          <a:xfrm>
            <a:off x="8737602" y="2467628"/>
            <a:ext cx="1630273" cy="3559329"/>
          </a:xfrm>
          <a:prstGeom prst="rect">
            <a:avLst/>
          </a:prstGeom>
          <a:noFill/>
          <a:ln>
            <a:noFill/>
          </a:ln>
          <a:effectLst>
            <a:reflection blurRad="6350" stA="50000" endA="300" endPos="55000" dir="5400000" sy="-100000" algn="bl" rotWithShape="0"/>
          </a:effectLst>
        </p:spPr>
      </p:pic>
      <p:pic>
        <p:nvPicPr>
          <p:cNvPr id="7" name="Picture 6" descr="blue.png"/>
          <p:cNvPicPr>
            <a:picLocks noChangeAspect="1"/>
          </p:cNvPicPr>
          <p:nvPr userDrawn="1"/>
        </p:nvPicPr>
        <p:blipFill>
          <a:blip r:embed="rId5" cstate="print">
            <a:duotone>
              <a:prstClr val="black"/>
              <a:schemeClr val="accent6">
                <a:tint val="45000"/>
                <a:satMod val="400000"/>
              </a:schemeClr>
            </a:duotone>
            <a:lum contrast="69000"/>
          </a:blip>
          <a:stretch>
            <a:fillRect/>
          </a:stretch>
        </p:blipFill>
        <p:spPr>
          <a:xfrm>
            <a:off x="1985642" y="4173131"/>
            <a:ext cx="826991" cy="1828800"/>
          </a:xfrm>
          <a:prstGeom prst="rect">
            <a:avLst/>
          </a:prstGeom>
          <a:effectLst>
            <a:reflection blurRad="6350" stA="50000" endA="300" endPos="55000" dir="5400000" sy="-100000" algn="bl" rotWithShape="0"/>
          </a:effectLst>
        </p:spPr>
      </p:pic>
      <p:pic>
        <p:nvPicPr>
          <p:cNvPr id="8" name="Picture 7" descr="blue.png"/>
          <p:cNvPicPr>
            <a:picLocks noChangeAspect="1"/>
          </p:cNvPicPr>
          <p:nvPr userDrawn="1"/>
        </p:nvPicPr>
        <p:blipFill>
          <a:blip r:embed="rId6" cstate="print">
            <a:duotone>
              <a:prstClr val="black"/>
              <a:schemeClr val="accent5">
                <a:tint val="45000"/>
                <a:satMod val="400000"/>
              </a:schemeClr>
            </a:duotone>
            <a:lum contrast="57000"/>
          </a:blip>
          <a:stretch>
            <a:fillRect/>
          </a:stretch>
        </p:blipFill>
        <p:spPr>
          <a:xfrm>
            <a:off x="2783613" y="3849806"/>
            <a:ext cx="976055" cy="2158441"/>
          </a:xfrm>
          <a:prstGeom prst="rect">
            <a:avLst/>
          </a:prstGeom>
          <a:effectLst>
            <a:reflection blurRad="6350" stA="50000" endA="300" endPos="55000" dir="5400000" sy="-100000" algn="bl" rotWithShape="0"/>
          </a:effectLst>
        </p:spPr>
      </p:pic>
      <p:pic>
        <p:nvPicPr>
          <p:cNvPr id="9" name="Picture 8" descr="blue.png"/>
          <p:cNvPicPr>
            <a:picLocks noChangeAspect="1"/>
          </p:cNvPicPr>
          <p:nvPr userDrawn="1"/>
        </p:nvPicPr>
        <p:blipFill>
          <a:blip r:embed="rId7" cstate="print">
            <a:duotone>
              <a:prstClr val="black"/>
              <a:schemeClr val="accent3">
                <a:tint val="45000"/>
                <a:satMod val="400000"/>
              </a:schemeClr>
            </a:duotone>
            <a:lum contrast="73000"/>
          </a:blip>
          <a:stretch>
            <a:fillRect/>
          </a:stretch>
        </p:blipFill>
        <p:spPr>
          <a:xfrm>
            <a:off x="3726264" y="3494889"/>
            <a:ext cx="1141697" cy="2524744"/>
          </a:xfrm>
          <a:prstGeom prst="rect">
            <a:avLst/>
          </a:prstGeom>
          <a:effectLst>
            <a:reflection blurRad="6350" stA="50000" endA="300" endPos="55000" dir="5400000" sy="-100000" algn="bl" rotWithShape="0"/>
          </a:effectLst>
        </p:spPr>
      </p:pic>
      <p:pic>
        <p:nvPicPr>
          <p:cNvPr id="10" name="Picture 9" descr="blue.png"/>
          <p:cNvPicPr>
            <a:picLocks noChangeAspect="1"/>
          </p:cNvPicPr>
          <p:nvPr userDrawn="1"/>
        </p:nvPicPr>
        <p:blipFill>
          <a:blip r:embed="rId8" cstate="print">
            <a:duotone>
              <a:prstClr val="black"/>
              <a:schemeClr val="accent2">
                <a:tint val="45000"/>
                <a:satMod val="400000"/>
              </a:schemeClr>
            </a:duotone>
            <a:lum contrast="71000"/>
          </a:blip>
          <a:stretch>
            <a:fillRect/>
          </a:stretch>
        </p:blipFill>
        <p:spPr>
          <a:xfrm>
            <a:off x="4817858" y="3194138"/>
            <a:ext cx="1275700" cy="2821075"/>
          </a:xfrm>
          <a:prstGeom prst="rect">
            <a:avLst/>
          </a:prstGeom>
          <a:effectLst>
            <a:reflection blurRad="6350" stA="50000" endA="300" endPos="55000" dir="5400000" sy="-100000" algn="bl" rotWithShape="0"/>
          </a:effectLst>
        </p:spPr>
      </p:pic>
      <p:grpSp>
        <p:nvGrpSpPr>
          <p:cNvPr id="11" name="Group 17"/>
          <p:cNvGrpSpPr>
            <a:grpSpLocks/>
          </p:cNvGrpSpPr>
          <p:nvPr userDrawn="1"/>
        </p:nvGrpSpPr>
        <p:grpSpPr bwMode="auto">
          <a:xfrm>
            <a:off x="1" y="-36513"/>
            <a:ext cx="12170833" cy="2014538"/>
            <a:chOff x="15927" y="0"/>
            <a:chExt cx="9128074" cy="2013885"/>
          </a:xfrm>
        </p:grpSpPr>
        <p:sp>
          <p:nvSpPr>
            <p:cNvPr id="12"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3"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ubtitle 2"/>
          <p:cNvSpPr>
            <a:spLocks noGrp="1"/>
          </p:cNvSpPr>
          <p:nvPr>
            <p:ph type="subTitle" idx="1"/>
          </p:nvPr>
        </p:nvSpPr>
        <p:spPr>
          <a:xfrm>
            <a:off x="1519699" y="2420531"/>
            <a:ext cx="8534400" cy="175260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itle 16"/>
          <p:cNvSpPr>
            <a:spLocks noGrp="1"/>
          </p:cNvSpPr>
          <p:nvPr>
            <p:ph type="title"/>
          </p:nvPr>
        </p:nvSpPr>
        <p:spPr/>
        <p:txBody>
          <a:bodyPr/>
          <a:lstStyle>
            <a:lvl1pPr>
              <a:defRPr>
                <a:solidFill>
                  <a:srgbClr val="FFC000"/>
                </a:solidFill>
                <a:latin typeface="+mj-lt"/>
              </a:defRPr>
            </a:lvl1pPr>
          </a:lstStyle>
          <a:p>
            <a:r>
              <a:rPr lang="en-US" dirty="0"/>
              <a:t>Click to edit Master title style</a:t>
            </a:r>
          </a:p>
        </p:txBody>
      </p:sp>
      <p:sp>
        <p:nvSpPr>
          <p:cNvPr id="14" name="Date Placeholder 3"/>
          <p:cNvSpPr>
            <a:spLocks noGrp="1"/>
          </p:cNvSpPr>
          <p:nvPr>
            <p:ph type="dt" sz="half" idx="10"/>
          </p:nvPr>
        </p:nvSpPr>
        <p:spPr/>
        <p:txBody>
          <a:bodyPr/>
          <a:lstStyle>
            <a:lvl1pPr>
              <a:defRPr/>
            </a:lvl1pPr>
          </a:lstStyle>
          <a:p>
            <a:pPr>
              <a:defRPr/>
            </a:pPr>
            <a:fld id="{72301D74-09B3-4984-9EEA-0C884F0612B3}" type="datetime1">
              <a:rPr lang="en-US">
                <a:solidFill>
                  <a:srgbClr val="FFD965">
                    <a:tint val="75000"/>
                  </a:srgbClr>
                </a:solidFill>
              </a:rPr>
              <a:pPr>
                <a:defRPr/>
              </a:pPr>
              <a:t>2/25/2019</a:t>
            </a:fld>
            <a:endParaRPr lang="en-US" dirty="0">
              <a:solidFill>
                <a:srgbClr val="FFD965">
                  <a:tint val="75000"/>
                </a:srgbClr>
              </a:solidFill>
            </a:endParaRPr>
          </a:p>
        </p:txBody>
      </p:sp>
      <p:sp>
        <p:nvSpPr>
          <p:cNvPr id="1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16" name="Slide Number Placeholder 5"/>
          <p:cNvSpPr>
            <a:spLocks noGrp="1"/>
          </p:cNvSpPr>
          <p:nvPr>
            <p:ph type="sldNum" sz="quarter" idx="12"/>
          </p:nvPr>
        </p:nvSpPr>
        <p:spPr/>
        <p:txBody>
          <a:bodyPr/>
          <a:lstStyle>
            <a:lvl1pPr>
              <a:defRPr>
                <a:solidFill>
                  <a:srgbClr val="FFFF00"/>
                </a:solidFill>
              </a:defRPr>
            </a:lvl1pPr>
          </a:lstStyle>
          <a:p>
            <a:pPr>
              <a:defRPr/>
            </a:pPr>
            <a:fld id="{16867A93-3500-46F8-835D-267AE7DD2D73}" type="slidenum">
              <a:rPr lang="en-US"/>
              <a:pPr>
                <a:defRPr/>
              </a:pPr>
              <a:t>‹#›</a:t>
            </a:fld>
            <a:endParaRPr lang="en-US" dirty="0"/>
          </a:p>
        </p:txBody>
      </p:sp>
    </p:spTree>
    <p:extLst>
      <p:ext uri="{BB962C8B-B14F-4D97-AF65-F5344CB8AC3E}">
        <p14:creationId xmlns:p14="http://schemas.microsoft.com/office/powerpoint/2010/main" val="3474831409"/>
      </p:ext>
    </p:extLst>
  </p:cSld>
  <p:clrMapOvr>
    <a:masterClrMapping/>
  </p:clrMapOvr>
  <p:transition spd="slow">
    <p:circl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3" descr="blue.png"/>
          <p:cNvPicPr>
            <a:picLocks noChangeAspect="1"/>
          </p:cNvPicPr>
          <p:nvPr userDrawn="1"/>
        </p:nvPicPr>
        <p:blipFill>
          <a:blip r:embed="rId2" cstate="print">
            <a:duotone>
              <a:prstClr val="black"/>
              <a:schemeClr val="accent4">
                <a:tint val="45000"/>
                <a:satMod val="400000"/>
              </a:schemeClr>
            </a:duotone>
            <a:lum contrast="57000"/>
          </a:blip>
          <a:stretch>
            <a:fillRect/>
          </a:stretch>
        </p:blipFill>
        <p:spPr>
          <a:xfrm flipH="1">
            <a:off x="11572449" y="5949336"/>
            <a:ext cx="310577" cy="674555"/>
          </a:xfrm>
          <a:prstGeom prst="rect">
            <a:avLst/>
          </a:prstGeom>
          <a:effectLst>
            <a:reflection blurRad="6350" stA="50000" endA="300" endPos="55000" dir="5400000" sy="-100000" algn="bl" rotWithShape="0"/>
          </a:effectLst>
        </p:spPr>
      </p:pic>
      <p:pic>
        <p:nvPicPr>
          <p:cNvPr id="5" name="Picture 4" descr="blue.png"/>
          <p:cNvPicPr>
            <a:picLocks noChangeAspect="1"/>
          </p:cNvPicPr>
          <p:nvPr userDrawn="1"/>
        </p:nvPicPr>
        <p:blipFill>
          <a:blip r:embed="rId3" cstate="print">
            <a:duotone>
              <a:prstClr val="black"/>
              <a:schemeClr val="accent6">
                <a:tint val="45000"/>
                <a:satMod val="400000"/>
              </a:schemeClr>
            </a:duotone>
            <a:lum contrast="69000"/>
          </a:blip>
          <a:stretch>
            <a:fillRect/>
          </a:stretch>
        </p:blipFill>
        <p:spPr>
          <a:xfrm flipH="1">
            <a:off x="11220073" y="5836405"/>
            <a:ext cx="364212" cy="791045"/>
          </a:xfrm>
          <a:prstGeom prst="rect">
            <a:avLst/>
          </a:prstGeom>
          <a:effectLst>
            <a:reflection blurRad="6350" stA="50000" endA="300" endPos="55000" dir="5400000" sy="-100000" algn="bl" rotWithShape="0"/>
          </a:effectLst>
        </p:spPr>
      </p:pic>
      <p:sp>
        <p:nvSpPr>
          <p:cNvPr id="6" name="Rectangle 5"/>
          <p:cNvSpPr/>
          <p:nvPr userDrawn="1"/>
        </p:nvSpPr>
        <p:spPr>
          <a:xfrm>
            <a:off x="0" y="0"/>
            <a:ext cx="12192000" cy="6858000"/>
          </a:xfrm>
          <a:prstGeom prst="rect">
            <a:avLst/>
          </a:prstGeom>
          <a:blipFill dpi="0" rotWithShape="1">
            <a:blip r:embed="rId4"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7" name="Picture 6" descr="blue.png"/>
          <p:cNvPicPr>
            <a:picLocks noChangeAspect="1"/>
          </p:cNvPicPr>
          <p:nvPr userDrawn="1"/>
        </p:nvPicPr>
        <p:blipFill>
          <a:blip r:embed="rId5" cstate="print">
            <a:duotone>
              <a:prstClr val="black"/>
              <a:schemeClr val="accent5">
                <a:tint val="45000"/>
                <a:satMod val="400000"/>
              </a:schemeClr>
            </a:duotone>
            <a:lum contrast="57000"/>
          </a:blip>
          <a:stretch>
            <a:fillRect/>
          </a:stretch>
        </p:blipFill>
        <p:spPr>
          <a:xfrm flipH="1">
            <a:off x="10802991" y="5696548"/>
            <a:ext cx="429861" cy="933630"/>
          </a:xfrm>
          <a:prstGeom prst="rect">
            <a:avLst/>
          </a:prstGeom>
          <a:effectLst>
            <a:reflection blurRad="6350" stA="50000" endA="300" endPos="55000" dir="5400000" sy="-100000" algn="bl" rotWithShape="0"/>
          </a:effectLst>
        </p:spPr>
      </p:pic>
      <p:pic>
        <p:nvPicPr>
          <p:cNvPr id="8" name="Picture 7" descr="blue.png"/>
          <p:cNvPicPr>
            <a:picLocks noChangeAspect="1"/>
          </p:cNvPicPr>
          <p:nvPr userDrawn="1"/>
        </p:nvPicPr>
        <p:blipFill>
          <a:blip r:embed="rId6" cstate="print">
            <a:duotone>
              <a:prstClr val="black"/>
              <a:schemeClr val="accent3">
                <a:tint val="45000"/>
                <a:satMod val="400000"/>
              </a:schemeClr>
            </a:duotone>
            <a:lum contrast="73000"/>
          </a:blip>
          <a:stretch>
            <a:fillRect/>
          </a:stretch>
        </p:blipFill>
        <p:spPr>
          <a:xfrm flipH="1">
            <a:off x="10314890" y="5543031"/>
            <a:ext cx="502812" cy="1092074"/>
          </a:xfrm>
          <a:prstGeom prst="rect">
            <a:avLst/>
          </a:prstGeom>
          <a:effectLst>
            <a:reflection blurRad="6350" stA="50000" endA="300" endPos="55000" dir="5400000" sy="-100000" algn="bl" rotWithShape="0"/>
          </a:effectLst>
        </p:spPr>
      </p:pic>
      <p:pic>
        <p:nvPicPr>
          <p:cNvPr id="9" name="Picture 8" descr="blue.png"/>
          <p:cNvPicPr>
            <a:picLocks noChangeAspect="1"/>
          </p:cNvPicPr>
          <p:nvPr userDrawn="1"/>
        </p:nvPicPr>
        <p:blipFill>
          <a:blip r:embed="rId7" cstate="print">
            <a:duotone>
              <a:prstClr val="black"/>
              <a:schemeClr val="accent2">
                <a:tint val="45000"/>
                <a:satMod val="400000"/>
              </a:schemeClr>
            </a:duotone>
            <a:lum contrast="71000"/>
          </a:blip>
          <a:stretch>
            <a:fillRect/>
          </a:stretch>
        </p:blipFill>
        <p:spPr>
          <a:xfrm flipH="1">
            <a:off x="9775126" y="5412940"/>
            <a:ext cx="561828" cy="1220252"/>
          </a:xfrm>
          <a:prstGeom prst="rect">
            <a:avLst/>
          </a:prstGeom>
          <a:effectLst>
            <a:reflection blurRad="6350" stA="50000" endA="300" endPos="55000" dir="5400000" sy="-100000" algn="bl" rotWithShape="0"/>
          </a:effectLst>
        </p:spPr>
      </p:pic>
      <p:grpSp>
        <p:nvGrpSpPr>
          <p:cNvPr id="10" name="Group 17"/>
          <p:cNvGrpSpPr>
            <a:grpSpLocks/>
          </p:cNvGrpSpPr>
          <p:nvPr userDrawn="1"/>
        </p:nvGrpSpPr>
        <p:grpSpPr bwMode="auto">
          <a:xfrm>
            <a:off x="1" y="-36513"/>
            <a:ext cx="12170833" cy="2014538"/>
            <a:chOff x="15927" y="0"/>
            <a:chExt cx="9128074" cy="2013885"/>
          </a:xfrm>
        </p:grpSpPr>
        <p:sp>
          <p:nvSpPr>
            <p:cNvPr id="11"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2"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609600" y="2230957"/>
            <a:ext cx="10972800" cy="3895206"/>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175456" y="344488"/>
            <a:ext cx="10972800" cy="1143000"/>
          </a:xfrm>
        </p:spPr>
        <p:txBody>
          <a:bodyPr/>
          <a:lstStyle>
            <a:lvl1pPr>
              <a:defRPr>
                <a:latin typeface="+mj-lt"/>
              </a:defRPr>
            </a:lvl1pPr>
          </a:lstStyle>
          <a:p>
            <a:r>
              <a:rPr lang="en-US" dirty="0"/>
              <a:t>Click to edit Master title style</a:t>
            </a:r>
          </a:p>
        </p:txBody>
      </p:sp>
      <p:sp>
        <p:nvSpPr>
          <p:cNvPr id="13" name="Date Placeholder 3"/>
          <p:cNvSpPr>
            <a:spLocks noGrp="1"/>
          </p:cNvSpPr>
          <p:nvPr>
            <p:ph type="dt" sz="half" idx="10"/>
          </p:nvPr>
        </p:nvSpPr>
        <p:spPr/>
        <p:txBody>
          <a:bodyPr/>
          <a:lstStyle>
            <a:lvl1pPr>
              <a:defRPr/>
            </a:lvl1pPr>
          </a:lstStyle>
          <a:p>
            <a:pPr>
              <a:defRPr/>
            </a:pPr>
            <a:fld id="{4FE1838B-3AC6-4BDF-9F00-704828F6A02A}" type="datetime1">
              <a:rPr lang="en-US">
                <a:solidFill>
                  <a:srgbClr val="FFD965">
                    <a:tint val="75000"/>
                  </a:srgbClr>
                </a:solidFill>
              </a:rPr>
              <a:pPr>
                <a:defRPr/>
              </a:pPr>
              <a:t>2/25/2019</a:t>
            </a:fld>
            <a:endParaRPr lang="en-US" dirty="0">
              <a:solidFill>
                <a:srgbClr val="FFD965">
                  <a:tint val="75000"/>
                </a:srgbClr>
              </a:solidFill>
            </a:endParaRPr>
          </a:p>
        </p:txBody>
      </p:sp>
      <p:sp>
        <p:nvSpPr>
          <p:cNvPr id="14"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15" name="Slide Number Placeholder 5"/>
          <p:cNvSpPr>
            <a:spLocks noGrp="1"/>
          </p:cNvSpPr>
          <p:nvPr>
            <p:ph type="sldNum" sz="quarter" idx="12"/>
          </p:nvPr>
        </p:nvSpPr>
        <p:spPr/>
        <p:txBody>
          <a:bodyPr/>
          <a:lstStyle>
            <a:lvl1pPr>
              <a:defRPr>
                <a:solidFill>
                  <a:srgbClr val="FFFF00"/>
                </a:solidFill>
              </a:defRPr>
            </a:lvl1pPr>
          </a:lstStyle>
          <a:p>
            <a:pPr>
              <a:defRPr/>
            </a:pPr>
            <a:fld id="{EF9806CA-853F-496E-9D97-81205ED87AC8}" type="slidenum">
              <a:rPr lang="en-US"/>
              <a:pPr>
                <a:defRPr/>
              </a:pPr>
              <a:t>‹#›</a:t>
            </a:fld>
            <a:endParaRPr lang="en-US" dirty="0"/>
          </a:p>
        </p:txBody>
      </p:sp>
    </p:spTree>
    <p:extLst>
      <p:ext uri="{BB962C8B-B14F-4D97-AF65-F5344CB8AC3E}">
        <p14:creationId xmlns:p14="http://schemas.microsoft.com/office/powerpoint/2010/main" val="2391704495"/>
      </p:ext>
    </p:extLst>
  </p:cSld>
  <p:clrMapOvr>
    <a:masterClrMapping/>
  </p:clrMapOvr>
  <p:transition spd="slow">
    <p:circl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6593E81-B935-4C15-B5DE-0DE917043994}" type="datetime1">
              <a:rPr lang="en-US">
                <a:solidFill>
                  <a:srgbClr val="FFD965">
                    <a:tint val="75000"/>
                  </a:srgbClr>
                </a:solidFill>
              </a:rPr>
              <a:pPr>
                <a:defRPr/>
              </a:pPr>
              <a:t>2/25/2019</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463655BD-B43B-4217-92D9-AD3C80CCDAC6}" type="slidenum">
              <a:rPr lang="en-US"/>
              <a:pPr>
                <a:defRPr/>
              </a:pPr>
              <a:t>‹#›</a:t>
            </a:fld>
            <a:endParaRPr lang="en-US" dirty="0"/>
          </a:p>
        </p:txBody>
      </p:sp>
    </p:spTree>
    <p:extLst>
      <p:ext uri="{BB962C8B-B14F-4D97-AF65-F5344CB8AC3E}">
        <p14:creationId xmlns:p14="http://schemas.microsoft.com/office/powerpoint/2010/main" val="2406617143"/>
      </p:ext>
    </p:extLst>
  </p:cSld>
  <p:clrMapOvr>
    <a:masterClrMapping/>
  </p:clrMapOvr>
  <p:transition spd="slow">
    <p:circl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2"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6F38EF7-52CF-4FFF-A9BF-CBADDD58A1BD}" type="datetime1">
              <a:rPr lang="en-US">
                <a:solidFill>
                  <a:srgbClr val="FFD965">
                    <a:tint val="75000"/>
                  </a:srgbClr>
                </a:solidFill>
              </a:rPr>
              <a:pPr>
                <a:defRPr/>
              </a:pPr>
              <a:t>2/25/2019</a:t>
            </a:fld>
            <a:endParaRPr lang="en-US" dirty="0">
              <a:solidFill>
                <a:srgbClr val="FFD965">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9" name="Slide Number Placeholder 5"/>
          <p:cNvSpPr>
            <a:spLocks noGrp="1"/>
          </p:cNvSpPr>
          <p:nvPr>
            <p:ph type="sldNum" sz="quarter" idx="12"/>
          </p:nvPr>
        </p:nvSpPr>
        <p:spPr/>
        <p:txBody>
          <a:bodyPr/>
          <a:lstStyle>
            <a:lvl1pPr>
              <a:defRPr>
                <a:solidFill>
                  <a:srgbClr val="FFFF00"/>
                </a:solidFill>
              </a:defRPr>
            </a:lvl1pPr>
          </a:lstStyle>
          <a:p>
            <a:pPr>
              <a:defRPr/>
            </a:pPr>
            <a:fld id="{A2EF573B-493D-4A6A-A6B8-F3F3492F895A}" type="slidenum">
              <a:rPr lang="en-US"/>
              <a:pPr>
                <a:defRPr/>
              </a:pPr>
              <a:t>‹#›</a:t>
            </a:fld>
            <a:endParaRPr lang="en-US" dirty="0"/>
          </a:p>
        </p:txBody>
      </p:sp>
    </p:spTree>
    <p:extLst>
      <p:ext uri="{BB962C8B-B14F-4D97-AF65-F5344CB8AC3E}">
        <p14:creationId xmlns:p14="http://schemas.microsoft.com/office/powerpoint/2010/main" val="1379229907"/>
      </p:ext>
    </p:extLst>
  </p:cSld>
  <p:clrMapOvr>
    <a:masterClrMapping/>
  </p:clrMapOvr>
  <p:transition spd="slow">
    <p:circl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4" y="273052"/>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5CC5A1-6280-45BC-AE24-4BC328623D94}" type="datetime1">
              <a:rPr lang="en-US">
                <a:solidFill>
                  <a:srgbClr val="FFD965">
                    <a:tint val="75000"/>
                  </a:srgbClr>
                </a:solidFill>
              </a:rPr>
              <a:pPr>
                <a:defRPr/>
              </a:pPr>
              <a:t>2/25/2019</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9AADA020-E5A3-46CE-9A0E-83EC47939947}" type="slidenum">
              <a:rPr lang="en-US"/>
              <a:pPr>
                <a:defRPr/>
              </a:pPr>
              <a:t>‹#›</a:t>
            </a:fld>
            <a:endParaRPr lang="en-US" dirty="0"/>
          </a:p>
        </p:txBody>
      </p:sp>
    </p:spTree>
    <p:extLst>
      <p:ext uri="{BB962C8B-B14F-4D97-AF65-F5344CB8AC3E}">
        <p14:creationId xmlns:p14="http://schemas.microsoft.com/office/powerpoint/2010/main" val="1295360639"/>
      </p:ext>
    </p:extLst>
  </p:cSld>
  <p:clrMapOvr>
    <a:masterClrMapping/>
  </p:clrMapOvr>
  <p:transition spd="slow">
    <p:circl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9"/>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BC781C5-1D3F-440B-AB05-0BEF5BA7AE58}" type="datetime1">
              <a:rPr lang="en-US">
                <a:solidFill>
                  <a:srgbClr val="FFD965">
                    <a:tint val="75000"/>
                  </a:srgbClr>
                </a:solidFill>
              </a:rPr>
              <a:pPr>
                <a:defRPr/>
              </a:pPr>
              <a:t>2/25/2019</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29BD0C6D-3790-49B4-96CC-5287E1DB2A7B}" type="slidenum">
              <a:rPr lang="en-US"/>
              <a:pPr>
                <a:defRPr/>
              </a:pPr>
              <a:t>‹#›</a:t>
            </a:fld>
            <a:endParaRPr lang="en-US" dirty="0"/>
          </a:p>
        </p:txBody>
      </p:sp>
    </p:spTree>
    <p:extLst>
      <p:ext uri="{BB962C8B-B14F-4D97-AF65-F5344CB8AC3E}">
        <p14:creationId xmlns:p14="http://schemas.microsoft.com/office/powerpoint/2010/main" val="2265302983"/>
      </p:ext>
    </p:extLst>
  </p:cSld>
  <p:clrMapOvr>
    <a:masterClrMapping/>
  </p:clrMapOvr>
  <p:transition spd="slow">
    <p:circl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4A9B5A-0A2B-4DF0-AE82-2AF8DF11E03B}" type="datetime1">
              <a:rPr lang="en-US">
                <a:solidFill>
                  <a:srgbClr val="FFD965">
                    <a:tint val="75000"/>
                  </a:srgbClr>
                </a:solidFill>
              </a:rPr>
              <a:pPr>
                <a:defRPr/>
              </a:pPr>
              <a:t>2/25/2019</a:t>
            </a:fld>
            <a:endParaRPr lang="en-US" dirty="0">
              <a:solidFill>
                <a:srgbClr val="FFD96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12"/>
          </p:nvPr>
        </p:nvSpPr>
        <p:spPr/>
        <p:txBody>
          <a:bodyPr/>
          <a:lstStyle>
            <a:lvl1pPr>
              <a:defRPr>
                <a:solidFill>
                  <a:srgbClr val="FFFF00"/>
                </a:solidFill>
              </a:defRPr>
            </a:lvl1pPr>
          </a:lstStyle>
          <a:p>
            <a:pPr>
              <a:defRPr/>
            </a:pPr>
            <a:fld id="{D55AD7FD-467A-4BD0-B2B7-98F3F7BDD0CB}" type="slidenum">
              <a:rPr lang="en-US"/>
              <a:pPr>
                <a:defRPr/>
              </a:pPr>
              <a:t>‹#›</a:t>
            </a:fld>
            <a:endParaRPr lang="en-US" dirty="0"/>
          </a:p>
        </p:txBody>
      </p:sp>
    </p:spTree>
    <p:extLst>
      <p:ext uri="{BB962C8B-B14F-4D97-AF65-F5344CB8AC3E}">
        <p14:creationId xmlns:p14="http://schemas.microsoft.com/office/powerpoint/2010/main" val="1902741707"/>
      </p:ext>
    </p:extLst>
  </p:cSld>
  <p:clrMapOvr>
    <a:masterClrMapping/>
  </p:clrMapOvr>
  <p:transition spd="slow">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3EEF-6B2D-4B4F-841D-2217C3452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F511C0-6003-4E2A-BDF0-67F9A6105483}"/>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4" name="Footer Placeholder 3">
            <a:extLst>
              <a:ext uri="{FF2B5EF4-FFF2-40B4-BE49-F238E27FC236}">
                <a16:creationId xmlns:a16="http://schemas.microsoft.com/office/drawing/2014/main" id="{7B4D3577-A23A-4DC9-A635-8045CF734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DB5205-DD9C-4DC2-8350-95EDC5934138}"/>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1485311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49B441-EF28-4EE2-A2E5-99A46219CC2F}" type="datetime1">
              <a:rPr lang="en-US">
                <a:solidFill>
                  <a:srgbClr val="FFD965">
                    <a:tint val="75000"/>
                  </a:srgbClr>
                </a:solidFill>
              </a:rPr>
              <a:pPr>
                <a:defRPr/>
              </a:pPr>
              <a:t>2/25/2019</a:t>
            </a:fld>
            <a:endParaRPr lang="en-US" dirty="0">
              <a:solidFill>
                <a:srgbClr val="FFD96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4D3FC4C-027D-44FA-962C-20E1A7677E14}" type="slidenum">
              <a:rPr lang="en-US"/>
              <a:pPr>
                <a:defRPr/>
              </a:pPr>
              <a:t>‹#›</a:t>
            </a:fld>
            <a:endParaRPr lang="en-US"/>
          </a:p>
        </p:txBody>
      </p:sp>
    </p:spTree>
    <p:extLst>
      <p:ext uri="{BB962C8B-B14F-4D97-AF65-F5344CB8AC3E}">
        <p14:creationId xmlns:p14="http://schemas.microsoft.com/office/powerpoint/2010/main" val="1331344751"/>
      </p:ext>
    </p:extLst>
  </p:cSld>
  <p:clrMapOvr>
    <a:masterClrMapping/>
  </p:clrMapOvr>
  <p:transition spd="slow">
    <p:circl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0" name="Straight Connector 9"/>
          <p:cNvCxnSpPr/>
          <p:nvPr userDrawn="1"/>
        </p:nvCxnSpPr>
        <p:spPr>
          <a:xfrm flipH="1">
            <a:off x="2852226" y="1451858"/>
            <a:ext cx="8820" cy="297848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3470987" y="6373911"/>
            <a:ext cx="6521823" cy="307777"/>
          </a:xfrm>
          <a:prstGeom prst="rect">
            <a:avLst/>
          </a:prstGeom>
          <a:noFill/>
        </p:spPr>
        <p:txBody>
          <a:bodyPr wrap="square" rtlCol="0">
            <a:spAutoFit/>
          </a:bodyPr>
          <a:lstStyle/>
          <a:p>
            <a:r>
              <a:rPr lang="en-US" sz="1400" dirty="0">
                <a:solidFill>
                  <a:schemeClr val="bg1"/>
                </a:solidFill>
              </a:rPr>
              <a:t>AMERICAN FEDERATION OF GOVERNMENT EMPLOYEES, AFL - CIO</a:t>
            </a:r>
          </a:p>
        </p:txBody>
      </p:sp>
      <p:sp>
        <p:nvSpPr>
          <p:cNvPr id="3" name="Text Placeholder 2"/>
          <p:cNvSpPr>
            <a:spLocks noGrp="1"/>
          </p:cNvSpPr>
          <p:nvPr>
            <p:ph type="body" sz="quarter" idx="10" hasCustomPrompt="1"/>
          </p:nvPr>
        </p:nvSpPr>
        <p:spPr>
          <a:xfrm>
            <a:off x="3352800" y="1452564"/>
            <a:ext cx="6923088" cy="913266"/>
          </a:xfrm>
        </p:spPr>
        <p:txBody>
          <a:bodyPr>
            <a:normAutofit/>
          </a:bodyPr>
          <a:lstStyle>
            <a:lvl1pPr marL="0" indent="0">
              <a:buNone/>
              <a:defRPr sz="5400" b="1" baseline="0">
                <a:solidFill>
                  <a:srgbClr val="002060"/>
                </a:solidFill>
              </a:defRPr>
            </a:lvl1pPr>
          </a:lstStyle>
          <a:p>
            <a:pPr lvl="0"/>
            <a:r>
              <a:rPr lang="en-US" dirty="0"/>
              <a:t>Main Title</a:t>
            </a:r>
          </a:p>
        </p:txBody>
      </p:sp>
      <p:sp>
        <p:nvSpPr>
          <p:cNvPr id="14" name="Text Placeholder 2"/>
          <p:cNvSpPr>
            <a:spLocks noGrp="1"/>
          </p:cNvSpPr>
          <p:nvPr>
            <p:ph type="body" sz="quarter" idx="11" hasCustomPrompt="1"/>
          </p:nvPr>
        </p:nvSpPr>
        <p:spPr>
          <a:xfrm>
            <a:off x="3352800" y="2440970"/>
            <a:ext cx="6923088" cy="913266"/>
          </a:xfrm>
        </p:spPr>
        <p:txBody>
          <a:bodyPr>
            <a:normAutofit/>
          </a:bodyPr>
          <a:lstStyle>
            <a:lvl1pPr marL="0" indent="0">
              <a:buNone/>
              <a:defRPr sz="4000" baseline="0">
                <a:solidFill>
                  <a:srgbClr val="FFC000"/>
                </a:solidFill>
              </a:defRPr>
            </a:lvl1pPr>
          </a:lstStyle>
          <a:p>
            <a:pPr lvl="0"/>
            <a:r>
              <a:rPr lang="en-US" dirty="0"/>
              <a:t>Subtitle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434" y="1411977"/>
            <a:ext cx="1485038" cy="3064478"/>
          </a:xfrm>
          <a:prstGeom prst="rect">
            <a:avLst/>
          </a:prstGeom>
        </p:spPr>
      </p:pic>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8" name="Rectangle 7"/>
          <p:cNvSpPr/>
          <p:nvPr userDrawn="1"/>
        </p:nvSpPr>
        <p:spPr>
          <a:xfrm>
            <a:off x="0" y="6117753"/>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760546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esentation Outlin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770" r="36616"/>
          <a:stretch/>
        </p:blipFill>
        <p:spPr>
          <a:xfrm>
            <a:off x="6338484" y="-17858"/>
            <a:ext cx="5853515" cy="6875858"/>
          </a:xfrm>
          <a:prstGeom prst="rect">
            <a:avLst/>
          </a:prstGeom>
        </p:spPr>
      </p:pic>
      <p:sp>
        <p:nvSpPr>
          <p:cNvPr id="9" name="Rectangle 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 name="Title 1"/>
          <p:cNvSpPr>
            <a:spLocks noGrp="1"/>
          </p:cNvSpPr>
          <p:nvPr>
            <p:ph type="title" hasCustomPrompt="1"/>
          </p:nvPr>
        </p:nvSpPr>
        <p:spPr>
          <a:xfrm>
            <a:off x="838200" y="365125"/>
            <a:ext cx="5344255" cy="1158875"/>
          </a:xfrm>
        </p:spPr>
        <p:txBody>
          <a:bodyPr>
            <a:noAutofit/>
          </a:bodyPr>
          <a:lstStyle>
            <a:lvl1pPr>
              <a:defRPr sz="3600" b="1" baseline="0">
                <a:solidFill>
                  <a:srgbClr val="002060"/>
                </a:solidFill>
              </a:defRPr>
            </a:lvl1pPr>
          </a:lstStyle>
          <a:p>
            <a:pPr lvl="0"/>
            <a:r>
              <a:rPr lang="en-US" sz="4400" dirty="0"/>
              <a:t>Presentation Outline</a:t>
            </a:r>
          </a:p>
        </p:txBody>
      </p:sp>
      <p:sp>
        <p:nvSpPr>
          <p:cNvPr id="3" name="Content Placeholder 2"/>
          <p:cNvSpPr>
            <a:spLocks noGrp="1"/>
          </p:cNvSpPr>
          <p:nvPr>
            <p:ph idx="1"/>
          </p:nvPr>
        </p:nvSpPr>
        <p:spPr>
          <a:xfrm>
            <a:off x="838200" y="1825625"/>
            <a:ext cx="5344255" cy="4093730"/>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0" name="Rectangle 9"/>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2973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9" name="Rectangle 1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5" b="13395"/>
          <a:stretch/>
        </p:blipFill>
        <p:spPr>
          <a:xfrm>
            <a:off x="-3173" y="1"/>
            <a:ext cx="3839513" cy="2992581"/>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94" t="36048" r="32775" b="15651"/>
          <a:stretch/>
        </p:blipFill>
        <p:spPr>
          <a:xfrm>
            <a:off x="0" y="3055582"/>
            <a:ext cx="3823855" cy="3053119"/>
          </a:xfrm>
          <a:prstGeom prst="rect">
            <a:avLst/>
          </a:prstGeom>
        </p:spPr>
      </p:pic>
      <p:sp>
        <p:nvSpPr>
          <p:cNvPr id="16" name="Text Placeholder 15"/>
          <p:cNvSpPr>
            <a:spLocks noGrp="1"/>
          </p:cNvSpPr>
          <p:nvPr>
            <p:ph type="body" sz="quarter" idx="10"/>
          </p:nvPr>
        </p:nvSpPr>
        <p:spPr>
          <a:xfrm>
            <a:off x="6125113" y="1588631"/>
            <a:ext cx="5322598" cy="18589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1"/>
          </p:nvPr>
        </p:nvSpPr>
        <p:spPr>
          <a:xfrm>
            <a:off x="6125113" y="4124657"/>
            <a:ext cx="5322598" cy="18589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2" hasCustomPrompt="1"/>
          </p:nvPr>
        </p:nvSpPr>
        <p:spPr>
          <a:xfrm>
            <a:off x="4860303" y="261677"/>
            <a:ext cx="6588125" cy="928688"/>
          </a:xfrm>
        </p:spPr>
        <p:txBody>
          <a:bodyPr>
            <a:normAutofit/>
          </a:bodyPr>
          <a:lstStyle>
            <a:lvl1pPr marL="0" indent="0">
              <a:buNone/>
              <a:defRPr sz="4400" b="1">
                <a:solidFill>
                  <a:srgbClr val="002060"/>
                </a:solidFill>
                <a:latin typeface="+mj-lt"/>
              </a:defRPr>
            </a:lvl1pPr>
            <a:lvl2pPr marL="457200" indent="0">
              <a:buNone/>
              <a:defRPr/>
            </a:lvl2pPr>
          </a:lstStyle>
          <a:p>
            <a:pPr lvl="0"/>
            <a:r>
              <a:rPr lang="en-US" dirty="0"/>
              <a:t>Edit Title of Slide</a:t>
            </a:r>
          </a:p>
        </p:txBody>
      </p:sp>
      <p:sp>
        <p:nvSpPr>
          <p:cNvPr id="20"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8" name="Rectangle 17"/>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10532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ransition Bl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userDrawn="1"/>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0" y="2433926"/>
            <a:ext cx="12192000" cy="1990148"/>
          </a:xfrm>
        </p:spPr>
        <p:txBody>
          <a:bodyPr>
            <a:noAutofit/>
          </a:bodyPr>
          <a:lstStyle>
            <a:lvl1pPr algn="ctr">
              <a:defRPr sz="8000" baseline="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TRANSITION TITLE</a:t>
            </a:r>
          </a:p>
        </p:txBody>
      </p:sp>
      <p:sp>
        <p:nvSpPr>
          <p:cNvPr id="9"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8604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9" name="Rectangle 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5" b="13395"/>
          <a:stretch/>
        </p:blipFill>
        <p:spPr>
          <a:xfrm>
            <a:off x="-3174" y="1"/>
            <a:ext cx="3857289" cy="3006436"/>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94" t="36048" r="32775" b="15651"/>
          <a:stretch/>
        </p:blipFill>
        <p:spPr>
          <a:xfrm>
            <a:off x="0" y="3044521"/>
            <a:ext cx="3837709" cy="3064179"/>
          </a:xfrm>
          <a:prstGeom prst="rect">
            <a:avLst/>
          </a:prstGeom>
        </p:spPr>
      </p:pic>
      <p:sp>
        <p:nvSpPr>
          <p:cNvPr id="11" name="Text Placeholder 10"/>
          <p:cNvSpPr>
            <a:spLocks noGrp="1"/>
          </p:cNvSpPr>
          <p:nvPr>
            <p:ph type="body" sz="quarter" idx="10" hasCustomPrompt="1"/>
          </p:nvPr>
        </p:nvSpPr>
        <p:spPr>
          <a:xfrm>
            <a:off x="4788169" y="2103283"/>
            <a:ext cx="6984732" cy="3615267"/>
          </a:xfrm>
        </p:spPr>
        <p:txBody>
          <a:bodyPr/>
          <a:lstStyle>
            <a:lvl1pPr>
              <a:defRPr/>
            </a:lvl1pPr>
          </a:lstStyle>
          <a:p>
            <a:pPr lvl="0"/>
            <a:r>
              <a:rPr lang="en-US" dirty="0"/>
              <a:t>Enter Objectives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788168" y="451097"/>
            <a:ext cx="6424798" cy="1143940"/>
          </a:xfrm>
        </p:spPr>
        <p:txBody>
          <a:bodyPr/>
          <a:lstStyle>
            <a:lvl1pPr>
              <a:defRPr b="1">
                <a:solidFill>
                  <a:srgbClr val="002060"/>
                </a:solidFill>
              </a:defRPr>
            </a:lvl1pPr>
          </a:lstStyle>
          <a:p>
            <a:r>
              <a:rPr lang="en-US" dirty="0"/>
              <a:t>Title of Slide Here</a:t>
            </a:r>
          </a:p>
        </p:txBody>
      </p:sp>
      <p:sp>
        <p:nvSpPr>
          <p:cNvPr id="10"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12618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eneral Information">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Picture Placeholder 5"/>
          <p:cNvSpPr>
            <a:spLocks noGrp="1"/>
          </p:cNvSpPr>
          <p:nvPr>
            <p:ph type="pic" sz="quarter" idx="10" hasCustomPrompt="1"/>
          </p:nvPr>
        </p:nvSpPr>
        <p:spPr>
          <a:xfrm>
            <a:off x="6781800" y="1277938"/>
            <a:ext cx="5051425" cy="4234311"/>
          </a:xfrm>
        </p:spPr>
        <p:txBody>
          <a:bodyPr/>
          <a:lstStyle>
            <a:lvl1pPr>
              <a:defRPr/>
            </a:lvl1pPr>
          </a:lstStyle>
          <a:p>
            <a:r>
              <a:rPr lang="en-US" dirty="0"/>
              <a:t>Place Image Here</a:t>
            </a:r>
          </a:p>
        </p:txBody>
      </p:sp>
      <p:sp>
        <p:nvSpPr>
          <p:cNvPr id="7" name="Content Placeholder 2"/>
          <p:cNvSpPr>
            <a:spLocks noGrp="1"/>
          </p:cNvSpPr>
          <p:nvPr>
            <p:ph idx="1" hasCustomPrompt="1"/>
          </p:nvPr>
        </p:nvSpPr>
        <p:spPr>
          <a:xfrm>
            <a:off x="533400" y="1277939"/>
            <a:ext cx="6027057" cy="4234310"/>
          </a:xfrm>
        </p:spPr>
        <p:txBody>
          <a:bodyPr/>
          <a:lstStyle>
            <a:lvl1pPr>
              <a:defRPr sz="32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533400" y="342900"/>
            <a:ext cx="6027057" cy="935038"/>
          </a:xfrm>
        </p:spPr>
        <p:txBody>
          <a:bodyPr anchor="b">
            <a:normAutofit/>
          </a:bodyPr>
          <a:lstStyle>
            <a:lvl1pPr>
              <a:defRPr sz="4400" b="1" baseline="0">
                <a:solidFill>
                  <a:srgbClr val="002060"/>
                </a:solidFill>
              </a:defRPr>
            </a:lvl1pPr>
          </a:lstStyle>
          <a:p>
            <a:r>
              <a:rPr lang="en-US" dirty="0"/>
              <a:t>Title of Slide Here</a:t>
            </a:r>
          </a:p>
        </p:txBody>
      </p:sp>
      <p:sp>
        <p:nvSpPr>
          <p:cNvPr id="11"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9" name="Rectangle 8"/>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9342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ransition Gol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13448" y="13854"/>
            <a:ext cx="12192001" cy="6844553"/>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2718147"/>
            <a:ext cx="12192000" cy="1435966"/>
          </a:xfrm>
        </p:spPr>
        <p:txBody>
          <a:bodyPr>
            <a:normAutofit/>
          </a:bodyPr>
          <a:lstStyle>
            <a:lvl1pPr algn="ctr">
              <a:defRPr sz="8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TRANSITION TITLE</a:t>
            </a:r>
          </a:p>
        </p:txBody>
      </p:sp>
      <p:sp>
        <p:nvSpPr>
          <p:cNvPr id="8"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28301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vy Text">
    <p:spTree>
      <p:nvGrpSpPr>
        <p:cNvPr id="1" name=""/>
        <p:cNvGrpSpPr/>
        <p:nvPr/>
      </p:nvGrpSpPr>
      <p:grpSpPr>
        <a:xfrm>
          <a:off x="0" y="0"/>
          <a:ext cx="0" cy="0"/>
          <a:chOff x="0" y="0"/>
          <a:chExt cx="0" cy="0"/>
        </a:xfrm>
      </p:grpSpPr>
      <p:sp>
        <p:nvSpPr>
          <p:cNvPr id="12" name="Rectangle 11"/>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13" name="Straight Connector 12"/>
          <p:cNvCxnSpPr/>
          <p:nvPr/>
        </p:nvCxnSpPr>
        <p:spPr>
          <a:xfrm>
            <a:off x="1224917" y="4638322"/>
            <a:ext cx="0" cy="8309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4917" y="1875414"/>
            <a:ext cx="0" cy="8309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itle 16"/>
          <p:cNvSpPr>
            <a:spLocks noGrp="1"/>
          </p:cNvSpPr>
          <p:nvPr>
            <p:ph type="title" hasCustomPrompt="1"/>
          </p:nvPr>
        </p:nvSpPr>
        <p:spPr/>
        <p:txBody>
          <a:bodyPr/>
          <a:lstStyle>
            <a:lvl1pPr>
              <a:defRPr b="1">
                <a:solidFill>
                  <a:srgbClr val="002060"/>
                </a:solidFill>
              </a:defRPr>
            </a:lvl1pPr>
          </a:lstStyle>
          <a:p>
            <a:r>
              <a:rPr lang="en-US" dirty="0"/>
              <a:t>Title of Slide Here</a:t>
            </a:r>
          </a:p>
        </p:txBody>
      </p:sp>
      <p:sp>
        <p:nvSpPr>
          <p:cNvPr id="19" name="Text Placeholder 18"/>
          <p:cNvSpPr>
            <a:spLocks noGrp="1"/>
          </p:cNvSpPr>
          <p:nvPr>
            <p:ph type="body" sz="quarter" idx="10" hasCustomPrompt="1"/>
          </p:nvPr>
        </p:nvSpPr>
        <p:spPr>
          <a:xfrm>
            <a:off x="1509713" y="1874838"/>
            <a:ext cx="9844087" cy="1825625"/>
          </a:xfrm>
        </p:spPr>
        <p:txBody>
          <a:bodyPr/>
          <a:lstStyle>
            <a:lvl1pPr>
              <a:defRPr baseline="0">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1" hasCustomPrompt="1"/>
          </p:nvPr>
        </p:nvSpPr>
        <p:spPr>
          <a:xfrm>
            <a:off x="1450975" y="4092575"/>
            <a:ext cx="9902825" cy="188753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2" hasCustomPrompt="1"/>
          </p:nvPr>
        </p:nvSpPr>
        <p:spPr>
          <a:xfrm>
            <a:off x="504350" y="4693020"/>
            <a:ext cx="768672" cy="901266"/>
          </a:xfrm>
        </p:spPr>
        <p:txBody>
          <a:bodyPr>
            <a:normAutofit/>
          </a:bodyPr>
          <a:lstStyle>
            <a:lvl1pPr marL="0" indent="0">
              <a:buNone/>
              <a:defRPr sz="6600" b="1">
                <a:solidFill>
                  <a:srgbClr val="FFC000"/>
                </a:solidFill>
                <a:latin typeface="+mj-lt"/>
              </a:defRPr>
            </a:lvl1pPr>
          </a:lstStyle>
          <a:p>
            <a:pPr lvl="0"/>
            <a:r>
              <a:rPr lang="en-US" dirty="0"/>
              <a:t>2</a:t>
            </a:r>
          </a:p>
        </p:txBody>
      </p:sp>
      <p:sp>
        <p:nvSpPr>
          <p:cNvPr id="5" name="Text Placeholder 4"/>
          <p:cNvSpPr>
            <a:spLocks noGrp="1"/>
          </p:cNvSpPr>
          <p:nvPr>
            <p:ph type="body" sz="quarter" idx="13" hasCustomPrompt="1"/>
          </p:nvPr>
        </p:nvSpPr>
        <p:spPr>
          <a:xfrm>
            <a:off x="504350" y="1892622"/>
            <a:ext cx="720567" cy="998455"/>
          </a:xfrm>
        </p:spPr>
        <p:txBody>
          <a:bodyPr>
            <a:normAutofit/>
          </a:bodyPr>
          <a:lstStyle>
            <a:lvl1pPr marL="0" indent="0">
              <a:buNone/>
              <a:defRPr sz="7200">
                <a:solidFill>
                  <a:srgbClr val="FFC000"/>
                </a:solidFill>
              </a:defRPr>
            </a:lvl1pPr>
          </a:lstStyle>
          <a:p>
            <a:pPr lvl="0"/>
            <a:r>
              <a:rPr lang="en-US" dirty="0"/>
              <a:t>1</a:t>
            </a:r>
          </a:p>
        </p:txBody>
      </p:sp>
      <p:sp>
        <p:nvSpPr>
          <p:cNvPr id="11"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5" name="Rectangle 14"/>
          <p:cNvSpPr/>
          <p:nvPr userDrawn="1"/>
        </p:nvSpPr>
        <p:spPr>
          <a:xfrm>
            <a:off x="0" y="6126806"/>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796057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Goal Slide">
    <p:spTree>
      <p:nvGrpSpPr>
        <p:cNvPr id="1" name=""/>
        <p:cNvGrpSpPr/>
        <p:nvPr/>
      </p:nvGrpSpPr>
      <p:grpSpPr>
        <a:xfrm>
          <a:off x="0" y="0"/>
          <a:ext cx="0" cy="0"/>
          <a:chOff x="0" y="0"/>
          <a:chExt cx="0" cy="0"/>
        </a:xfrm>
      </p:grpSpPr>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 name="Text Placeholder 2"/>
          <p:cNvSpPr>
            <a:spLocks noGrp="1"/>
          </p:cNvSpPr>
          <p:nvPr>
            <p:ph type="body" sz="quarter" idx="10" hasCustomPrompt="1"/>
          </p:nvPr>
        </p:nvSpPr>
        <p:spPr>
          <a:xfrm>
            <a:off x="803564" y="4212216"/>
            <a:ext cx="11014363" cy="526039"/>
          </a:xfrm>
        </p:spPr>
        <p:txBody>
          <a:bodyPr>
            <a:normAutofit/>
          </a:bodyPr>
          <a:lstStyle>
            <a:lvl1pPr marL="0" indent="0" algn="ctr">
              <a:buNone/>
              <a:defRPr lang="en-US" sz="3200" b="1" i="0" smtClean="0">
                <a:effectLst/>
                <a:latin typeface="+mj-lt"/>
              </a:defRPr>
            </a:lvl1pPr>
            <a:lvl5pPr marL="1828800" indent="0" algn="l">
              <a:buNone/>
              <a:defRPr sz="2400" baseline="0">
                <a:solidFill>
                  <a:srgbClr val="002060"/>
                </a:solidFill>
              </a:defRPr>
            </a:lvl5pPr>
          </a:lstStyle>
          <a:p>
            <a:pPr lvl="0"/>
            <a:r>
              <a:rPr lang="en-US" dirty="0"/>
              <a:t>Enter Goal Here</a:t>
            </a:r>
          </a:p>
        </p:txBody>
      </p:sp>
      <p:sp>
        <p:nvSpPr>
          <p:cNvPr id="5" name="Rectangle 4"/>
          <p:cNvSpPr/>
          <p:nvPr userDrawn="1"/>
        </p:nvSpPr>
        <p:spPr>
          <a:xfrm>
            <a:off x="0" y="2159647"/>
            <a:ext cx="12192000" cy="19478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0" y="2521342"/>
            <a:ext cx="12191999" cy="1224505"/>
          </a:xfrm>
        </p:spPr>
        <p:txBody>
          <a:bodyPr>
            <a:noAutofit/>
          </a:bodyPr>
          <a:lstStyle>
            <a:lvl1pPr algn="ctr">
              <a:defRPr sz="12000" b="1">
                <a:solidFill>
                  <a:srgbClr val="FFC000"/>
                </a:solidFill>
                <a:latin typeface="Arial Black" panose="020B0A04020102020204" pitchFamily="34" charset="0"/>
              </a:defRPr>
            </a:lvl1pPr>
          </a:lstStyle>
          <a:p>
            <a:r>
              <a:rPr lang="en-US" dirty="0"/>
              <a:t>###</a:t>
            </a:r>
          </a:p>
        </p:txBody>
      </p:sp>
      <p:sp>
        <p:nvSpPr>
          <p:cNvPr id="10"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4" name="Text Placeholder 3"/>
          <p:cNvSpPr>
            <a:spLocks noGrp="1"/>
          </p:cNvSpPr>
          <p:nvPr>
            <p:ph type="body" sz="quarter" idx="12" hasCustomPrompt="1"/>
          </p:nvPr>
        </p:nvSpPr>
        <p:spPr>
          <a:xfrm>
            <a:off x="803563" y="4738688"/>
            <a:ext cx="11014364" cy="1236523"/>
          </a:xfrm>
        </p:spPr>
        <p:txBody>
          <a:bodyPr>
            <a:normAutofit/>
          </a:bodyPr>
          <a:lstStyle>
            <a:lvl1pPr marL="0" indent="0" algn="ctr">
              <a:buNone/>
              <a:defRPr sz="2000" baseline="0"/>
            </a:lvl1pPr>
          </a:lstStyle>
          <a:p>
            <a:pPr lvl="0"/>
            <a:r>
              <a:rPr lang="en-US" dirty="0"/>
              <a:t>Enter Text Here</a:t>
            </a:r>
          </a:p>
        </p:txBody>
      </p:sp>
      <p:sp>
        <p:nvSpPr>
          <p:cNvPr id="11" name="Rectangle 10"/>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69074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680A74-B70D-4984-B80C-1762BCB47A6D}"/>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3" name="Footer Placeholder 2">
            <a:extLst>
              <a:ext uri="{FF2B5EF4-FFF2-40B4-BE49-F238E27FC236}">
                <a16:creationId xmlns:a16="http://schemas.microsoft.com/office/drawing/2014/main" id="{AC229562-9A22-4F12-97D6-EB029B2832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B9917F-E61F-490B-9384-110CF791B497}"/>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17906278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Achievement Slide">
    <p:spTree>
      <p:nvGrpSpPr>
        <p:cNvPr id="1" name=""/>
        <p:cNvGrpSpPr/>
        <p:nvPr/>
      </p:nvGrpSpPr>
      <p:grpSpPr>
        <a:xfrm>
          <a:off x="0" y="0"/>
          <a:ext cx="0" cy="0"/>
          <a:chOff x="0" y="0"/>
          <a:chExt cx="0" cy="0"/>
        </a:xfrm>
      </p:grpSpPr>
      <p:sp>
        <p:nvSpPr>
          <p:cNvPr id="11" name="Rectangle 10"/>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Rectangle 3"/>
          <p:cNvSpPr/>
          <p:nvPr userDrawn="1"/>
        </p:nvSpPr>
        <p:spPr>
          <a:xfrm>
            <a:off x="0" y="3799342"/>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0" y="3799342"/>
            <a:ext cx="12192000" cy="934571"/>
          </a:xfrm>
        </p:spPr>
        <p:txBody>
          <a:bodyPr/>
          <a:lstStyle>
            <a:lvl1pPr algn="ctr">
              <a:defRPr b="1" baseline="0">
                <a:solidFill>
                  <a:schemeClr val="bg1"/>
                </a:solidFill>
              </a:defRPr>
            </a:lvl1pPr>
          </a:lstStyle>
          <a:p>
            <a:r>
              <a:rPr lang="en-US" dirty="0"/>
              <a:t>ENTER TEXT HERE</a:t>
            </a:r>
          </a:p>
        </p:txBody>
      </p:sp>
      <p:sp>
        <p:nvSpPr>
          <p:cNvPr id="3" name="Text Placeholder 2"/>
          <p:cNvSpPr>
            <a:spLocks noGrp="1"/>
          </p:cNvSpPr>
          <p:nvPr>
            <p:ph type="body" sz="quarter" idx="10" hasCustomPrompt="1"/>
          </p:nvPr>
        </p:nvSpPr>
        <p:spPr>
          <a:xfrm>
            <a:off x="1661967" y="986673"/>
            <a:ext cx="2317914" cy="1329314"/>
          </a:xfrm>
        </p:spPr>
        <p:txBody>
          <a:bodyPr>
            <a:normAutofit/>
          </a:bodyPr>
          <a:lstStyle>
            <a:lvl1pPr marL="0" indent="0" algn="ctr">
              <a:buNone/>
              <a:defRPr sz="960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7799531" y="997529"/>
            <a:ext cx="2826905" cy="1372322"/>
          </a:xfrm>
        </p:spPr>
        <p:txBody>
          <a:bodyPr>
            <a:normAutofit/>
          </a:bodyPr>
          <a:lstStyle>
            <a:lvl1pPr marL="0" indent="0" algn="ctr">
              <a:buNone/>
              <a:defRPr sz="8800">
                <a:solidFill>
                  <a:srgbClr val="002060"/>
                </a:solidFill>
                <a:latin typeface="Arial Black" panose="020B0A04020102020204" pitchFamily="34" charset="0"/>
              </a:defRPr>
            </a:lvl1pPr>
          </a:lstStyle>
          <a:p>
            <a:pPr lvl="0"/>
            <a:r>
              <a:rPr lang="en-US" dirty="0"/>
              <a:t>##</a:t>
            </a:r>
          </a:p>
        </p:txBody>
      </p:sp>
      <p:sp>
        <p:nvSpPr>
          <p:cNvPr id="10" name="Text Placeholder 9"/>
          <p:cNvSpPr>
            <a:spLocks noGrp="1"/>
          </p:cNvSpPr>
          <p:nvPr>
            <p:ph type="body" sz="quarter" idx="12" hasCustomPrompt="1"/>
          </p:nvPr>
        </p:nvSpPr>
        <p:spPr>
          <a:xfrm>
            <a:off x="1603248" y="2354925"/>
            <a:ext cx="2471883" cy="457069"/>
          </a:xfrm>
        </p:spPr>
        <p:txBody>
          <a:bodyPr/>
          <a:lstStyle>
            <a:lvl1pPr marL="0" indent="0" algn="ctr">
              <a:buNone/>
              <a:defRPr baseline="0">
                <a:solidFill>
                  <a:srgbClr val="002060"/>
                </a:solidFill>
              </a:defRPr>
            </a:lvl1pPr>
          </a:lstStyle>
          <a:p>
            <a:pPr lvl="0"/>
            <a:r>
              <a:rPr lang="en-US" dirty="0"/>
              <a:t>Enter Text Here</a:t>
            </a:r>
          </a:p>
        </p:txBody>
      </p:sp>
      <p:sp>
        <p:nvSpPr>
          <p:cNvPr id="13" name="Text Placeholder 12"/>
          <p:cNvSpPr>
            <a:spLocks noGrp="1"/>
          </p:cNvSpPr>
          <p:nvPr>
            <p:ph type="body" sz="quarter" idx="13" hasCustomPrompt="1"/>
          </p:nvPr>
        </p:nvSpPr>
        <p:spPr>
          <a:xfrm>
            <a:off x="7744111" y="2371057"/>
            <a:ext cx="2965451" cy="460605"/>
          </a:xfrm>
        </p:spPr>
        <p:txBody>
          <a:bodyPr/>
          <a:lstStyle>
            <a:lvl1pPr marL="0" indent="0" algn="ctr">
              <a:buNone/>
              <a:defRPr b="0" baseline="0">
                <a:solidFill>
                  <a:srgbClr val="002060"/>
                </a:solidFill>
              </a:defRPr>
            </a:lvl1pPr>
          </a:lstStyle>
          <a:p>
            <a:pPr lvl="0"/>
            <a:r>
              <a:rPr lang="en-US" dirty="0"/>
              <a:t>Enter Text Here</a:t>
            </a:r>
          </a:p>
        </p:txBody>
      </p:sp>
      <p:sp>
        <p:nvSpPr>
          <p:cNvPr id="12"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5" name="Rectangle 14"/>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1474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ts Slide">
    <p:spTree>
      <p:nvGrpSpPr>
        <p:cNvPr id="1" name=""/>
        <p:cNvGrpSpPr/>
        <p:nvPr/>
      </p:nvGrpSpPr>
      <p:grpSpPr>
        <a:xfrm>
          <a:off x="0" y="0"/>
          <a:ext cx="0" cy="0"/>
          <a:chOff x="0" y="0"/>
          <a:chExt cx="0" cy="0"/>
        </a:xfrm>
      </p:grpSpPr>
      <p:sp>
        <p:nvSpPr>
          <p:cNvPr id="15" name="Rectangle 14"/>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Rectangle 3"/>
          <p:cNvSpPr/>
          <p:nvPr userDrawn="1"/>
        </p:nvSpPr>
        <p:spPr>
          <a:xfrm>
            <a:off x="0" y="2837319"/>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5"/>
          <p:cNvSpPr>
            <a:spLocks noGrp="1"/>
          </p:cNvSpPr>
          <p:nvPr>
            <p:ph type="title" hasCustomPrompt="1"/>
          </p:nvPr>
        </p:nvSpPr>
        <p:spPr>
          <a:xfrm>
            <a:off x="1" y="2853880"/>
            <a:ext cx="12192000" cy="918010"/>
          </a:xfrm>
        </p:spPr>
        <p:txBody>
          <a:bodyPr/>
          <a:lstStyle>
            <a:lvl1pPr algn="ctr">
              <a:defRPr b="1" baseline="0">
                <a:solidFill>
                  <a:schemeClr val="bg1"/>
                </a:solidFill>
              </a:defRPr>
            </a:lvl1pPr>
          </a:lstStyle>
          <a:p>
            <a:r>
              <a:rPr lang="en-US" dirty="0"/>
              <a:t>ENTER TEXT HERE</a:t>
            </a:r>
          </a:p>
        </p:txBody>
      </p:sp>
      <p:sp>
        <p:nvSpPr>
          <p:cNvPr id="6" name="Text Placeholder 5"/>
          <p:cNvSpPr>
            <a:spLocks noGrp="1"/>
          </p:cNvSpPr>
          <p:nvPr>
            <p:ph type="body" sz="quarter" idx="10" hasCustomPrompt="1"/>
          </p:nvPr>
        </p:nvSpPr>
        <p:spPr>
          <a:xfrm>
            <a:off x="1329894" y="637019"/>
            <a:ext cx="3671598" cy="1039381"/>
          </a:xfrm>
        </p:spPr>
        <p:txBody>
          <a:bodyPr>
            <a:noAutofit/>
          </a:bodyPr>
          <a:lstStyle>
            <a:lvl1pPr marL="0" indent="0" algn="ctr">
              <a:buNone/>
              <a:defRPr sz="6600" baseline="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1329894" y="1676400"/>
            <a:ext cx="3671888"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0" name="Text Placeholder 9"/>
          <p:cNvSpPr>
            <a:spLocks noGrp="1"/>
          </p:cNvSpPr>
          <p:nvPr>
            <p:ph type="body" sz="quarter" idx="12" hasCustomPrompt="1"/>
          </p:nvPr>
        </p:nvSpPr>
        <p:spPr>
          <a:xfrm>
            <a:off x="7799677" y="637019"/>
            <a:ext cx="3061998" cy="915121"/>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2" name="Text Placeholder 11"/>
          <p:cNvSpPr>
            <a:spLocks noGrp="1"/>
          </p:cNvSpPr>
          <p:nvPr>
            <p:ph type="body" sz="quarter" idx="13" hasCustomPrompt="1"/>
          </p:nvPr>
        </p:nvSpPr>
        <p:spPr>
          <a:xfrm>
            <a:off x="7716838" y="1676400"/>
            <a:ext cx="3144837"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4" name="Text Placeholder 13"/>
          <p:cNvSpPr>
            <a:spLocks noGrp="1"/>
          </p:cNvSpPr>
          <p:nvPr>
            <p:ph type="body" sz="quarter" idx="14" hasCustomPrompt="1"/>
          </p:nvPr>
        </p:nvSpPr>
        <p:spPr>
          <a:xfrm>
            <a:off x="1329894" y="4226371"/>
            <a:ext cx="3837420" cy="1038946"/>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6" name="Text Placeholder 15"/>
          <p:cNvSpPr>
            <a:spLocks noGrp="1"/>
          </p:cNvSpPr>
          <p:nvPr>
            <p:ph type="body" sz="quarter" idx="15" hasCustomPrompt="1"/>
          </p:nvPr>
        </p:nvSpPr>
        <p:spPr>
          <a:xfrm>
            <a:off x="7543295" y="4233156"/>
            <a:ext cx="4378325" cy="1032161"/>
          </a:xfrm>
        </p:spPr>
        <p:txBody>
          <a:bodyPr>
            <a:normAutofit/>
          </a:bodyPr>
          <a:lstStyle>
            <a:lvl1pPr marL="0" indent="0" algn="ctr">
              <a:buNone/>
              <a:defRPr sz="6600" b="0" baseline="0">
                <a:solidFill>
                  <a:srgbClr val="002060"/>
                </a:solidFill>
                <a:latin typeface="Arial Black" panose="020B0A04020102020204" pitchFamily="34" charset="0"/>
              </a:defRPr>
            </a:lvl1pPr>
          </a:lstStyle>
          <a:p>
            <a:pPr lvl="0"/>
            <a:r>
              <a:rPr lang="en-US" dirty="0"/>
              <a:t>###</a:t>
            </a:r>
          </a:p>
        </p:txBody>
      </p:sp>
      <p:sp>
        <p:nvSpPr>
          <p:cNvPr id="18" name="Text Placeholder 17"/>
          <p:cNvSpPr>
            <a:spLocks noGrp="1"/>
          </p:cNvSpPr>
          <p:nvPr>
            <p:ph type="body" sz="quarter" idx="16" hasCustomPrompt="1"/>
          </p:nvPr>
        </p:nvSpPr>
        <p:spPr>
          <a:xfrm>
            <a:off x="1329894" y="5265317"/>
            <a:ext cx="3836989" cy="650586"/>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20" name="Text Placeholder 19"/>
          <p:cNvSpPr>
            <a:spLocks noGrp="1"/>
          </p:cNvSpPr>
          <p:nvPr>
            <p:ph type="body" sz="quarter" idx="17" hasCustomPrompt="1"/>
          </p:nvPr>
        </p:nvSpPr>
        <p:spPr>
          <a:xfrm>
            <a:off x="7543800" y="5265738"/>
            <a:ext cx="4378325" cy="650165"/>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7" name="Text Placeholder 7"/>
          <p:cNvSpPr>
            <a:spLocks noGrp="1"/>
          </p:cNvSpPr>
          <p:nvPr>
            <p:ph type="body" sz="quarter" idx="18"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21" name="Rectangle 20"/>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17995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ebsite Stats">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Rectangle 3"/>
          <p:cNvSpPr/>
          <p:nvPr userDrawn="1"/>
        </p:nvSpPr>
        <p:spPr>
          <a:xfrm>
            <a:off x="0" y="2837319"/>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5"/>
          <p:cNvSpPr>
            <a:spLocks noGrp="1"/>
          </p:cNvSpPr>
          <p:nvPr>
            <p:ph type="title" hasCustomPrompt="1"/>
          </p:nvPr>
        </p:nvSpPr>
        <p:spPr>
          <a:xfrm>
            <a:off x="0" y="2837319"/>
            <a:ext cx="12192000" cy="934571"/>
          </a:xfrm>
        </p:spPr>
        <p:txBody>
          <a:bodyPr/>
          <a:lstStyle>
            <a:lvl1pPr algn="ctr">
              <a:defRPr b="1" baseline="0">
                <a:solidFill>
                  <a:schemeClr val="bg1"/>
                </a:solidFill>
              </a:defRPr>
            </a:lvl1pPr>
          </a:lstStyle>
          <a:p>
            <a:r>
              <a:rPr lang="en-US" dirty="0"/>
              <a:t>ENTER TEXT HERE</a:t>
            </a:r>
          </a:p>
        </p:txBody>
      </p:sp>
      <p:sp>
        <p:nvSpPr>
          <p:cNvPr id="6" name="Text Placeholder 5"/>
          <p:cNvSpPr>
            <a:spLocks noGrp="1"/>
          </p:cNvSpPr>
          <p:nvPr>
            <p:ph type="body" sz="quarter" idx="10" hasCustomPrompt="1"/>
          </p:nvPr>
        </p:nvSpPr>
        <p:spPr>
          <a:xfrm>
            <a:off x="3754440" y="637020"/>
            <a:ext cx="4779961" cy="900406"/>
          </a:xfrm>
        </p:spPr>
        <p:txBody>
          <a:bodyPr>
            <a:noAutofit/>
          </a:bodyPr>
          <a:lstStyle>
            <a:lvl1pPr marL="0" indent="0" algn="ctr">
              <a:buNone/>
              <a:defRPr sz="6600" baseline="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4419458" y="1676401"/>
            <a:ext cx="3671888"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4" name="Text Placeholder 13"/>
          <p:cNvSpPr>
            <a:spLocks noGrp="1"/>
          </p:cNvSpPr>
          <p:nvPr>
            <p:ph type="body" sz="quarter" idx="14" hasCustomPrompt="1"/>
          </p:nvPr>
        </p:nvSpPr>
        <p:spPr>
          <a:xfrm>
            <a:off x="3754440" y="4226371"/>
            <a:ext cx="4779961" cy="830698"/>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8" name="Text Placeholder 17"/>
          <p:cNvSpPr>
            <a:spLocks noGrp="1"/>
          </p:cNvSpPr>
          <p:nvPr>
            <p:ph type="body" sz="quarter" idx="16" hasCustomPrompt="1"/>
          </p:nvPr>
        </p:nvSpPr>
        <p:spPr>
          <a:xfrm>
            <a:off x="4419458" y="5196044"/>
            <a:ext cx="3836989" cy="650586"/>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1" name="Text Placeholder 7"/>
          <p:cNvSpPr>
            <a:spLocks noGrp="1"/>
          </p:cNvSpPr>
          <p:nvPr>
            <p:ph type="body" sz="quarter" idx="17"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69197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9" name="Chart Placeholder 8"/>
          <p:cNvSpPr>
            <a:spLocks noGrp="1"/>
          </p:cNvSpPr>
          <p:nvPr>
            <p:ph type="chart" sz="quarter" idx="10"/>
          </p:nvPr>
        </p:nvSpPr>
        <p:spPr>
          <a:xfrm>
            <a:off x="5864225" y="1751184"/>
            <a:ext cx="5489575" cy="3970338"/>
          </a:xfrm>
        </p:spPr>
        <p:txBody>
          <a:bodyPr/>
          <a:lstStyle/>
          <a:p>
            <a:endParaRPr lang="en-US"/>
          </a:p>
        </p:txBody>
      </p:sp>
      <p:sp>
        <p:nvSpPr>
          <p:cNvPr id="11" name="Text Placeholder 10"/>
          <p:cNvSpPr>
            <a:spLocks noGrp="1"/>
          </p:cNvSpPr>
          <p:nvPr>
            <p:ph type="body" sz="quarter" idx="11"/>
          </p:nvPr>
        </p:nvSpPr>
        <p:spPr>
          <a:xfrm>
            <a:off x="838200" y="1745542"/>
            <a:ext cx="4865688" cy="3970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a:xfrm>
            <a:off x="838200" y="375529"/>
            <a:ext cx="10515600" cy="1325563"/>
          </a:xfrm>
        </p:spPr>
        <p:txBody>
          <a:bodyPr/>
          <a:lstStyle>
            <a:lvl1pPr>
              <a:defRPr b="1">
                <a:solidFill>
                  <a:srgbClr val="002060"/>
                </a:solidFill>
              </a:defRPr>
            </a:lvl1pPr>
          </a:lstStyle>
          <a:p>
            <a:r>
              <a:rPr lang="en-US" dirty="0"/>
              <a:t>Click to edit Master title style</a:t>
            </a:r>
          </a:p>
        </p:txBody>
      </p:sp>
      <p:sp>
        <p:nvSpPr>
          <p:cNvPr id="10" name="Text Placeholder 7"/>
          <p:cNvSpPr>
            <a:spLocks noGrp="1"/>
          </p:cNvSpPr>
          <p:nvPr>
            <p:ph type="body" sz="quarter" idx="12"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09132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16C45-80BB-432F-BC91-A59BB2C9F941}" type="datetimeFigureOut">
              <a:rPr lang="en-US" smtClean="0">
                <a:solidFill>
                  <a:prstClr val="black">
                    <a:tint val="75000"/>
                  </a:prstClr>
                </a:solidFill>
              </a:rPr>
              <a:pPr/>
              <a:t>2/25/2019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7559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683441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mj-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pic>
        <p:nvPicPr>
          <p:cNvPr id="7" name="Picture 6"/>
          <p:cNvPicPr>
            <a:picLocks noChangeAspect="1"/>
          </p:cNvPicPr>
          <p:nvPr userDrawn="1"/>
        </p:nvPicPr>
        <p:blipFill>
          <a:blip r:embed="rId2"/>
          <a:stretch>
            <a:fillRect/>
          </a:stretch>
        </p:blipFill>
        <p:spPr>
          <a:xfrm>
            <a:off x="10261558" y="4355689"/>
            <a:ext cx="1884559" cy="2497394"/>
          </a:xfrm>
          <a:prstGeom prst="trapezoi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82195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6484138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8210212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467059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B8F79-5CD2-4C98-A86E-24B86E8FF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475B6-3135-439A-82B0-2887C04E1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38B97F-DED0-4ACB-8E24-69B74D619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E221C6-2309-480D-843C-FD7763917601}"/>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6" name="Footer Placeholder 5">
            <a:extLst>
              <a:ext uri="{FF2B5EF4-FFF2-40B4-BE49-F238E27FC236}">
                <a16:creationId xmlns:a16="http://schemas.microsoft.com/office/drawing/2014/main" id="{420C43C3-C007-4E69-88F5-63362C9C1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E9B58-342B-4E68-B96A-F07A2C8E0FC2}"/>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33855950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7659859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6722816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pic>
        <p:nvPicPr>
          <p:cNvPr id="8" name="Picture 7"/>
          <p:cNvPicPr>
            <a:picLocks noChangeAspect="1"/>
          </p:cNvPicPr>
          <p:nvPr userDrawn="1"/>
        </p:nvPicPr>
        <p:blipFill>
          <a:blip r:embed="rId2"/>
          <a:stretch>
            <a:fillRect/>
          </a:stretch>
        </p:blipFill>
        <p:spPr>
          <a:xfrm>
            <a:off x="5644858" y="2962617"/>
            <a:ext cx="902287" cy="93276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7" t="3746" r="7406" b="4564"/>
          <a:stretch/>
        </p:blipFill>
        <p:spPr>
          <a:xfrm>
            <a:off x="11099797" y="5791202"/>
            <a:ext cx="901704" cy="931199"/>
          </a:xfrm>
          <a:prstGeom prst="ellipse">
            <a:avLst/>
          </a:prstGeom>
        </p:spPr>
      </p:pic>
    </p:spTree>
    <p:extLst>
      <p:ext uri="{BB962C8B-B14F-4D97-AF65-F5344CB8AC3E}">
        <p14:creationId xmlns:p14="http://schemas.microsoft.com/office/powerpoint/2010/main" val="4286236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9731480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4095959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
        <p:nvSpPr>
          <p:cNvPr id="20" name="TextBox 19"/>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
        <p:nvSpPr>
          <p:cNvPr id="22" name="TextBox 21"/>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Tree>
    <p:extLst>
      <p:ext uri="{BB962C8B-B14F-4D97-AF65-F5344CB8AC3E}">
        <p14:creationId xmlns:p14="http://schemas.microsoft.com/office/powerpoint/2010/main" val="39331274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0808779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Tree>
    <p:extLst>
      <p:ext uri="{BB962C8B-B14F-4D97-AF65-F5344CB8AC3E}">
        <p14:creationId xmlns:p14="http://schemas.microsoft.com/office/powerpoint/2010/main" val="1979834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8109615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910675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C3C3-C342-4979-B621-5466CFEB5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18E2CE-1BC4-45E5-A35F-B66B710FF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66A242-06EB-45E7-9F6E-2FBBAA755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C2F64B-9418-4440-9776-0EC6533DA397}"/>
              </a:ext>
            </a:extLst>
          </p:cNvPr>
          <p:cNvSpPr>
            <a:spLocks noGrp="1"/>
          </p:cNvSpPr>
          <p:nvPr>
            <p:ph type="dt" sz="half" idx="10"/>
          </p:nvPr>
        </p:nvSpPr>
        <p:spPr/>
        <p:txBody>
          <a:bodyPr/>
          <a:lstStyle/>
          <a:p>
            <a:fld id="{DE6C926A-1C1E-466A-B945-16F305BEB678}" type="datetimeFigureOut">
              <a:rPr lang="en-US" smtClean="0"/>
              <a:t>2/25/2019</a:t>
            </a:fld>
            <a:endParaRPr lang="en-US"/>
          </a:p>
        </p:txBody>
      </p:sp>
      <p:sp>
        <p:nvSpPr>
          <p:cNvPr id="6" name="Footer Placeholder 5">
            <a:extLst>
              <a:ext uri="{FF2B5EF4-FFF2-40B4-BE49-F238E27FC236}">
                <a16:creationId xmlns:a16="http://schemas.microsoft.com/office/drawing/2014/main" id="{EBCF5908-3D84-4F8F-A1CC-670118501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37ECCD-FD3E-4751-B899-435AC88766AA}"/>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2934634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13377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589714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dpi="0" rotWithShape="1">
            <a:blip r:embed="rId2"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5" name="Picture 4" descr="blue.png"/>
          <p:cNvPicPr>
            <a:picLocks noChangeAspect="1"/>
          </p:cNvPicPr>
          <p:nvPr userDrawn="1"/>
        </p:nvPicPr>
        <p:blipFill>
          <a:blip r:embed="rId3" cstate="print">
            <a:duotone>
              <a:prstClr val="black"/>
              <a:schemeClr val="accent4">
                <a:tint val="45000"/>
                <a:satMod val="400000"/>
              </a:schemeClr>
            </a:duotone>
            <a:lum contrast="57000"/>
          </a:blip>
          <a:stretch>
            <a:fillRect/>
          </a:stretch>
        </p:blipFill>
        <p:spPr>
          <a:xfrm>
            <a:off x="1307310" y="4434216"/>
            <a:ext cx="705207" cy="1559489"/>
          </a:xfrm>
          <a:prstGeom prst="rect">
            <a:avLst/>
          </a:prstGeom>
          <a:effectLst>
            <a:reflection blurRad="6350" stA="50000" endA="300" endPos="55000" dir="5400000" sy="-100000" algn="bl" rotWithShape="0"/>
          </a:effectLst>
        </p:spPr>
      </p:pic>
      <p:pic>
        <p:nvPicPr>
          <p:cNvPr id="6" name="Picture 5" descr="silver.png"/>
          <p:cNvPicPr>
            <a:picLocks noChangeAspect="1"/>
          </p:cNvPicPr>
          <p:nvPr userDrawn="1"/>
        </p:nvPicPr>
        <p:blipFill>
          <a:blip r:embed="rId4" cstate="print"/>
          <a:stretch>
            <a:fillRect/>
          </a:stretch>
        </p:blipFill>
        <p:spPr>
          <a:xfrm>
            <a:off x="8737602" y="2467628"/>
            <a:ext cx="1630273" cy="3559329"/>
          </a:xfrm>
          <a:prstGeom prst="rect">
            <a:avLst/>
          </a:prstGeom>
          <a:noFill/>
          <a:ln>
            <a:noFill/>
          </a:ln>
          <a:effectLst>
            <a:reflection blurRad="6350" stA="50000" endA="300" endPos="55000" dir="5400000" sy="-100000" algn="bl" rotWithShape="0"/>
          </a:effectLst>
        </p:spPr>
      </p:pic>
      <p:pic>
        <p:nvPicPr>
          <p:cNvPr id="7" name="Picture 6" descr="blue.png"/>
          <p:cNvPicPr>
            <a:picLocks noChangeAspect="1"/>
          </p:cNvPicPr>
          <p:nvPr userDrawn="1"/>
        </p:nvPicPr>
        <p:blipFill>
          <a:blip r:embed="rId5" cstate="print">
            <a:duotone>
              <a:prstClr val="black"/>
              <a:schemeClr val="accent6">
                <a:tint val="45000"/>
                <a:satMod val="400000"/>
              </a:schemeClr>
            </a:duotone>
            <a:lum contrast="69000"/>
          </a:blip>
          <a:stretch>
            <a:fillRect/>
          </a:stretch>
        </p:blipFill>
        <p:spPr>
          <a:xfrm>
            <a:off x="1985642" y="4173131"/>
            <a:ext cx="826991" cy="1828800"/>
          </a:xfrm>
          <a:prstGeom prst="rect">
            <a:avLst/>
          </a:prstGeom>
          <a:effectLst>
            <a:reflection blurRad="6350" stA="50000" endA="300" endPos="55000" dir="5400000" sy="-100000" algn="bl" rotWithShape="0"/>
          </a:effectLst>
        </p:spPr>
      </p:pic>
      <p:pic>
        <p:nvPicPr>
          <p:cNvPr id="8" name="Picture 7" descr="blue.png"/>
          <p:cNvPicPr>
            <a:picLocks noChangeAspect="1"/>
          </p:cNvPicPr>
          <p:nvPr userDrawn="1"/>
        </p:nvPicPr>
        <p:blipFill>
          <a:blip r:embed="rId6" cstate="print">
            <a:duotone>
              <a:prstClr val="black"/>
              <a:schemeClr val="accent5">
                <a:tint val="45000"/>
                <a:satMod val="400000"/>
              </a:schemeClr>
            </a:duotone>
            <a:lum contrast="57000"/>
          </a:blip>
          <a:stretch>
            <a:fillRect/>
          </a:stretch>
        </p:blipFill>
        <p:spPr>
          <a:xfrm>
            <a:off x="2783613" y="3849806"/>
            <a:ext cx="976055" cy="2158441"/>
          </a:xfrm>
          <a:prstGeom prst="rect">
            <a:avLst/>
          </a:prstGeom>
          <a:effectLst>
            <a:reflection blurRad="6350" stA="50000" endA="300" endPos="55000" dir="5400000" sy="-100000" algn="bl" rotWithShape="0"/>
          </a:effectLst>
        </p:spPr>
      </p:pic>
      <p:pic>
        <p:nvPicPr>
          <p:cNvPr id="9" name="Picture 8" descr="blue.png"/>
          <p:cNvPicPr>
            <a:picLocks noChangeAspect="1"/>
          </p:cNvPicPr>
          <p:nvPr userDrawn="1"/>
        </p:nvPicPr>
        <p:blipFill>
          <a:blip r:embed="rId7" cstate="print">
            <a:duotone>
              <a:prstClr val="black"/>
              <a:schemeClr val="accent3">
                <a:tint val="45000"/>
                <a:satMod val="400000"/>
              </a:schemeClr>
            </a:duotone>
            <a:lum contrast="73000"/>
          </a:blip>
          <a:stretch>
            <a:fillRect/>
          </a:stretch>
        </p:blipFill>
        <p:spPr>
          <a:xfrm>
            <a:off x="3726264" y="3494889"/>
            <a:ext cx="1141697" cy="2524744"/>
          </a:xfrm>
          <a:prstGeom prst="rect">
            <a:avLst/>
          </a:prstGeom>
          <a:effectLst>
            <a:reflection blurRad="6350" stA="50000" endA="300" endPos="55000" dir="5400000" sy="-100000" algn="bl" rotWithShape="0"/>
          </a:effectLst>
        </p:spPr>
      </p:pic>
      <p:pic>
        <p:nvPicPr>
          <p:cNvPr id="10" name="Picture 9" descr="blue.png"/>
          <p:cNvPicPr>
            <a:picLocks noChangeAspect="1"/>
          </p:cNvPicPr>
          <p:nvPr userDrawn="1"/>
        </p:nvPicPr>
        <p:blipFill>
          <a:blip r:embed="rId8" cstate="print">
            <a:duotone>
              <a:prstClr val="black"/>
              <a:schemeClr val="accent2">
                <a:tint val="45000"/>
                <a:satMod val="400000"/>
              </a:schemeClr>
            </a:duotone>
            <a:lum contrast="71000"/>
          </a:blip>
          <a:stretch>
            <a:fillRect/>
          </a:stretch>
        </p:blipFill>
        <p:spPr>
          <a:xfrm>
            <a:off x="4817858" y="3194138"/>
            <a:ext cx="1275700" cy="2821075"/>
          </a:xfrm>
          <a:prstGeom prst="rect">
            <a:avLst/>
          </a:prstGeom>
          <a:effectLst>
            <a:reflection blurRad="6350" stA="50000" endA="300" endPos="55000" dir="5400000" sy="-100000" algn="bl" rotWithShape="0"/>
          </a:effectLst>
        </p:spPr>
      </p:pic>
      <p:grpSp>
        <p:nvGrpSpPr>
          <p:cNvPr id="11" name="Group 17"/>
          <p:cNvGrpSpPr>
            <a:grpSpLocks/>
          </p:cNvGrpSpPr>
          <p:nvPr userDrawn="1"/>
        </p:nvGrpSpPr>
        <p:grpSpPr bwMode="auto">
          <a:xfrm>
            <a:off x="1" y="-36513"/>
            <a:ext cx="12170833" cy="2014538"/>
            <a:chOff x="15927" y="0"/>
            <a:chExt cx="9128074" cy="2013885"/>
          </a:xfrm>
        </p:grpSpPr>
        <p:sp>
          <p:nvSpPr>
            <p:cNvPr id="12"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3"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ubtitle 2"/>
          <p:cNvSpPr>
            <a:spLocks noGrp="1"/>
          </p:cNvSpPr>
          <p:nvPr>
            <p:ph type="subTitle" idx="1"/>
          </p:nvPr>
        </p:nvSpPr>
        <p:spPr>
          <a:xfrm>
            <a:off x="1519699" y="2420531"/>
            <a:ext cx="8534400" cy="175260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itle 16"/>
          <p:cNvSpPr>
            <a:spLocks noGrp="1"/>
          </p:cNvSpPr>
          <p:nvPr>
            <p:ph type="title"/>
          </p:nvPr>
        </p:nvSpPr>
        <p:spPr/>
        <p:txBody>
          <a:bodyPr/>
          <a:lstStyle>
            <a:lvl1pPr>
              <a:defRPr>
                <a:solidFill>
                  <a:srgbClr val="FFC000"/>
                </a:solidFill>
                <a:latin typeface="+mj-lt"/>
              </a:defRPr>
            </a:lvl1pPr>
          </a:lstStyle>
          <a:p>
            <a:r>
              <a:rPr lang="en-US" dirty="0"/>
              <a:t>Click to edit Master title style</a:t>
            </a:r>
          </a:p>
        </p:txBody>
      </p:sp>
      <p:sp>
        <p:nvSpPr>
          <p:cNvPr id="14" name="Date Placeholder 3"/>
          <p:cNvSpPr>
            <a:spLocks noGrp="1"/>
          </p:cNvSpPr>
          <p:nvPr>
            <p:ph type="dt" sz="half" idx="10"/>
          </p:nvPr>
        </p:nvSpPr>
        <p:spPr/>
        <p:txBody>
          <a:bodyPr/>
          <a:lstStyle>
            <a:lvl1pPr>
              <a:defRPr/>
            </a:lvl1pPr>
          </a:lstStyle>
          <a:p>
            <a:pPr>
              <a:defRPr/>
            </a:pPr>
            <a:fld id="{72301D74-09B3-4984-9EEA-0C884F0612B3}" type="datetime1">
              <a:rPr lang="en-US">
                <a:solidFill>
                  <a:srgbClr val="FFD965">
                    <a:tint val="75000"/>
                  </a:srgbClr>
                </a:solidFill>
              </a:rPr>
              <a:pPr>
                <a:defRPr/>
              </a:pPr>
              <a:t>2/25/2019</a:t>
            </a:fld>
            <a:endParaRPr lang="en-US" dirty="0">
              <a:solidFill>
                <a:srgbClr val="FFD965">
                  <a:tint val="75000"/>
                </a:srgbClr>
              </a:solidFill>
            </a:endParaRPr>
          </a:p>
        </p:txBody>
      </p:sp>
      <p:sp>
        <p:nvSpPr>
          <p:cNvPr id="1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16" name="Slide Number Placeholder 5"/>
          <p:cNvSpPr>
            <a:spLocks noGrp="1"/>
          </p:cNvSpPr>
          <p:nvPr>
            <p:ph type="sldNum" sz="quarter" idx="12"/>
          </p:nvPr>
        </p:nvSpPr>
        <p:spPr/>
        <p:txBody>
          <a:bodyPr/>
          <a:lstStyle>
            <a:lvl1pPr>
              <a:defRPr>
                <a:solidFill>
                  <a:srgbClr val="FFFF00"/>
                </a:solidFill>
              </a:defRPr>
            </a:lvl1pPr>
          </a:lstStyle>
          <a:p>
            <a:pPr>
              <a:defRPr/>
            </a:pPr>
            <a:fld id="{16867A93-3500-46F8-835D-267AE7DD2D73}" type="slidenum">
              <a:rPr lang="en-US"/>
              <a:pPr>
                <a:defRPr/>
              </a:pPr>
              <a:t>‹#›</a:t>
            </a:fld>
            <a:endParaRPr lang="en-US" dirty="0"/>
          </a:p>
        </p:txBody>
      </p:sp>
    </p:spTree>
    <p:extLst>
      <p:ext uri="{BB962C8B-B14F-4D97-AF65-F5344CB8AC3E}">
        <p14:creationId xmlns:p14="http://schemas.microsoft.com/office/powerpoint/2010/main" val="2458422433"/>
      </p:ext>
    </p:extLst>
  </p:cSld>
  <p:clrMapOvr>
    <a:masterClrMapping/>
  </p:clrMapOvr>
  <p:transition spd="slow">
    <p:circl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3" descr="blue.png"/>
          <p:cNvPicPr>
            <a:picLocks noChangeAspect="1"/>
          </p:cNvPicPr>
          <p:nvPr userDrawn="1"/>
        </p:nvPicPr>
        <p:blipFill>
          <a:blip r:embed="rId2" cstate="print">
            <a:duotone>
              <a:prstClr val="black"/>
              <a:schemeClr val="accent4">
                <a:tint val="45000"/>
                <a:satMod val="400000"/>
              </a:schemeClr>
            </a:duotone>
            <a:lum contrast="57000"/>
          </a:blip>
          <a:stretch>
            <a:fillRect/>
          </a:stretch>
        </p:blipFill>
        <p:spPr>
          <a:xfrm flipH="1">
            <a:off x="11572449" y="5949336"/>
            <a:ext cx="310577" cy="674555"/>
          </a:xfrm>
          <a:prstGeom prst="rect">
            <a:avLst/>
          </a:prstGeom>
          <a:effectLst>
            <a:reflection blurRad="6350" stA="50000" endA="300" endPos="55000" dir="5400000" sy="-100000" algn="bl" rotWithShape="0"/>
          </a:effectLst>
        </p:spPr>
      </p:pic>
      <p:pic>
        <p:nvPicPr>
          <p:cNvPr id="5" name="Picture 4" descr="blue.png"/>
          <p:cNvPicPr>
            <a:picLocks noChangeAspect="1"/>
          </p:cNvPicPr>
          <p:nvPr userDrawn="1"/>
        </p:nvPicPr>
        <p:blipFill>
          <a:blip r:embed="rId3" cstate="print">
            <a:duotone>
              <a:prstClr val="black"/>
              <a:schemeClr val="accent6">
                <a:tint val="45000"/>
                <a:satMod val="400000"/>
              </a:schemeClr>
            </a:duotone>
            <a:lum contrast="69000"/>
          </a:blip>
          <a:stretch>
            <a:fillRect/>
          </a:stretch>
        </p:blipFill>
        <p:spPr>
          <a:xfrm flipH="1">
            <a:off x="11220073" y="5836405"/>
            <a:ext cx="364212" cy="791045"/>
          </a:xfrm>
          <a:prstGeom prst="rect">
            <a:avLst/>
          </a:prstGeom>
          <a:effectLst>
            <a:reflection blurRad="6350" stA="50000" endA="300" endPos="55000" dir="5400000" sy="-100000" algn="bl" rotWithShape="0"/>
          </a:effectLst>
        </p:spPr>
      </p:pic>
      <p:sp>
        <p:nvSpPr>
          <p:cNvPr id="6" name="Rectangle 5"/>
          <p:cNvSpPr/>
          <p:nvPr userDrawn="1"/>
        </p:nvSpPr>
        <p:spPr>
          <a:xfrm>
            <a:off x="0" y="0"/>
            <a:ext cx="12192000" cy="6858000"/>
          </a:xfrm>
          <a:prstGeom prst="rect">
            <a:avLst/>
          </a:prstGeom>
          <a:blipFill dpi="0" rotWithShape="1">
            <a:blip r:embed="rId4"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7" name="Picture 6" descr="blue.png"/>
          <p:cNvPicPr>
            <a:picLocks noChangeAspect="1"/>
          </p:cNvPicPr>
          <p:nvPr userDrawn="1"/>
        </p:nvPicPr>
        <p:blipFill>
          <a:blip r:embed="rId5" cstate="print">
            <a:duotone>
              <a:prstClr val="black"/>
              <a:schemeClr val="accent5">
                <a:tint val="45000"/>
                <a:satMod val="400000"/>
              </a:schemeClr>
            </a:duotone>
            <a:lum contrast="57000"/>
          </a:blip>
          <a:stretch>
            <a:fillRect/>
          </a:stretch>
        </p:blipFill>
        <p:spPr>
          <a:xfrm flipH="1">
            <a:off x="10802991" y="5696548"/>
            <a:ext cx="429861" cy="933630"/>
          </a:xfrm>
          <a:prstGeom prst="rect">
            <a:avLst/>
          </a:prstGeom>
          <a:effectLst>
            <a:reflection blurRad="6350" stA="50000" endA="300" endPos="55000" dir="5400000" sy="-100000" algn="bl" rotWithShape="0"/>
          </a:effectLst>
        </p:spPr>
      </p:pic>
      <p:pic>
        <p:nvPicPr>
          <p:cNvPr id="8" name="Picture 7" descr="blue.png"/>
          <p:cNvPicPr>
            <a:picLocks noChangeAspect="1"/>
          </p:cNvPicPr>
          <p:nvPr userDrawn="1"/>
        </p:nvPicPr>
        <p:blipFill>
          <a:blip r:embed="rId6" cstate="print">
            <a:duotone>
              <a:prstClr val="black"/>
              <a:schemeClr val="accent3">
                <a:tint val="45000"/>
                <a:satMod val="400000"/>
              </a:schemeClr>
            </a:duotone>
            <a:lum contrast="73000"/>
          </a:blip>
          <a:stretch>
            <a:fillRect/>
          </a:stretch>
        </p:blipFill>
        <p:spPr>
          <a:xfrm flipH="1">
            <a:off x="10314890" y="5543031"/>
            <a:ext cx="502812" cy="1092074"/>
          </a:xfrm>
          <a:prstGeom prst="rect">
            <a:avLst/>
          </a:prstGeom>
          <a:effectLst>
            <a:reflection blurRad="6350" stA="50000" endA="300" endPos="55000" dir="5400000" sy="-100000" algn="bl" rotWithShape="0"/>
          </a:effectLst>
        </p:spPr>
      </p:pic>
      <p:pic>
        <p:nvPicPr>
          <p:cNvPr id="9" name="Picture 8" descr="blue.png"/>
          <p:cNvPicPr>
            <a:picLocks noChangeAspect="1"/>
          </p:cNvPicPr>
          <p:nvPr userDrawn="1"/>
        </p:nvPicPr>
        <p:blipFill>
          <a:blip r:embed="rId7" cstate="print">
            <a:duotone>
              <a:prstClr val="black"/>
              <a:schemeClr val="accent2">
                <a:tint val="45000"/>
                <a:satMod val="400000"/>
              </a:schemeClr>
            </a:duotone>
            <a:lum contrast="71000"/>
          </a:blip>
          <a:stretch>
            <a:fillRect/>
          </a:stretch>
        </p:blipFill>
        <p:spPr>
          <a:xfrm flipH="1">
            <a:off x="9775126" y="5412940"/>
            <a:ext cx="561828" cy="1220252"/>
          </a:xfrm>
          <a:prstGeom prst="rect">
            <a:avLst/>
          </a:prstGeom>
          <a:effectLst>
            <a:reflection blurRad="6350" stA="50000" endA="300" endPos="55000" dir="5400000" sy="-100000" algn="bl" rotWithShape="0"/>
          </a:effectLst>
        </p:spPr>
      </p:pic>
      <p:grpSp>
        <p:nvGrpSpPr>
          <p:cNvPr id="10" name="Group 17"/>
          <p:cNvGrpSpPr>
            <a:grpSpLocks/>
          </p:cNvGrpSpPr>
          <p:nvPr userDrawn="1"/>
        </p:nvGrpSpPr>
        <p:grpSpPr bwMode="auto">
          <a:xfrm>
            <a:off x="1" y="-36513"/>
            <a:ext cx="12170833" cy="2014538"/>
            <a:chOff x="15927" y="0"/>
            <a:chExt cx="9128074" cy="2013885"/>
          </a:xfrm>
        </p:grpSpPr>
        <p:sp>
          <p:nvSpPr>
            <p:cNvPr id="11"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2"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609600" y="2230957"/>
            <a:ext cx="10972800" cy="3895206"/>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175456" y="344488"/>
            <a:ext cx="10972800" cy="1143000"/>
          </a:xfrm>
        </p:spPr>
        <p:txBody>
          <a:bodyPr/>
          <a:lstStyle>
            <a:lvl1pPr>
              <a:defRPr>
                <a:latin typeface="+mj-lt"/>
              </a:defRPr>
            </a:lvl1pPr>
          </a:lstStyle>
          <a:p>
            <a:r>
              <a:rPr lang="en-US" dirty="0"/>
              <a:t>Click to edit Master title style</a:t>
            </a:r>
          </a:p>
        </p:txBody>
      </p:sp>
      <p:sp>
        <p:nvSpPr>
          <p:cNvPr id="13" name="Date Placeholder 3"/>
          <p:cNvSpPr>
            <a:spLocks noGrp="1"/>
          </p:cNvSpPr>
          <p:nvPr>
            <p:ph type="dt" sz="half" idx="10"/>
          </p:nvPr>
        </p:nvSpPr>
        <p:spPr/>
        <p:txBody>
          <a:bodyPr/>
          <a:lstStyle>
            <a:lvl1pPr>
              <a:defRPr/>
            </a:lvl1pPr>
          </a:lstStyle>
          <a:p>
            <a:pPr>
              <a:defRPr/>
            </a:pPr>
            <a:fld id="{4FE1838B-3AC6-4BDF-9F00-704828F6A02A}" type="datetime1">
              <a:rPr lang="en-US">
                <a:solidFill>
                  <a:srgbClr val="FFD965">
                    <a:tint val="75000"/>
                  </a:srgbClr>
                </a:solidFill>
              </a:rPr>
              <a:pPr>
                <a:defRPr/>
              </a:pPr>
              <a:t>2/25/2019</a:t>
            </a:fld>
            <a:endParaRPr lang="en-US" dirty="0">
              <a:solidFill>
                <a:srgbClr val="FFD965">
                  <a:tint val="75000"/>
                </a:srgbClr>
              </a:solidFill>
            </a:endParaRPr>
          </a:p>
        </p:txBody>
      </p:sp>
      <p:sp>
        <p:nvSpPr>
          <p:cNvPr id="14"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15" name="Slide Number Placeholder 5"/>
          <p:cNvSpPr>
            <a:spLocks noGrp="1"/>
          </p:cNvSpPr>
          <p:nvPr>
            <p:ph type="sldNum" sz="quarter" idx="12"/>
          </p:nvPr>
        </p:nvSpPr>
        <p:spPr/>
        <p:txBody>
          <a:bodyPr/>
          <a:lstStyle>
            <a:lvl1pPr>
              <a:defRPr>
                <a:solidFill>
                  <a:srgbClr val="FFFF00"/>
                </a:solidFill>
              </a:defRPr>
            </a:lvl1pPr>
          </a:lstStyle>
          <a:p>
            <a:pPr>
              <a:defRPr/>
            </a:pPr>
            <a:fld id="{EF9806CA-853F-496E-9D97-81205ED87AC8}" type="slidenum">
              <a:rPr lang="en-US"/>
              <a:pPr>
                <a:defRPr/>
              </a:pPr>
              <a:t>‹#›</a:t>
            </a:fld>
            <a:endParaRPr lang="en-US" dirty="0"/>
          </a:p>
        </p:txBody>
      </p:sp>
    </p:spTree>
    <p:extLst>
      <p:ext uri="{BB962C8B-B14F-4D97-AF65-F5344CB8AC3E}">
        <p14:creationId xmlns:p14="http://schemas.microsoft.com/office/powerpoint/2010/main" val="749600601"/>
      </p:ext>
    </p:extLst>
  </p:cSld>
  <p:clrMapOvr>
    <a:masterClrMapping/>
  </p:clrMapOvr>
  <p:transition spd="slow">
    <p:circl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6593E81-B935-4C15-B5DE-0DE917043994}" type="datetime1">
              <a:rPr lang="en-US">
                <a:solidFill>
                  <a:srgbClr val="FFD965">
                    <a:tint val="75000"/>
                  </a:srgbClr>
                </a:solidFill>
              </a:rPr>
              <a:pPr>
                <a:defRPr/>
              </a:pPr>
              <a:t>2/25/2019</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463655BD-B43B-4217-92D9-AD3C80CCDAC6}" type="slidenum">
              <a:rPr lang="en-US"/>
              <a:pPr>
                <a:defRPr/>
              </a:pPr>
              <a:t>‹#›</a:t>
            </a:fld>
            <a:endParaRPr lang="en-US" dirty="0"/>
          </a:p>
        </p:txBody>
      </p:sp>
    </p:spTree>
    <p:extLst>
      <p:ext uri="{BB962C8B-B14F-4D97-AF65-F5344CB8AC3E}">
        <p14:creationId xmlns:p14="http://schemas.microsoft.com/office/powerpoint/2010/main" val="573379446"/>
      </p:ext>
    </p:extLst>
  </p:cSld>
  <p:clrMapOvr>
    <a:masterClrMapping/>
  </p:clrMapOvr>
  <p:transition spd="slow">
    <p:circl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2"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6F38EF7-52CF-4FFF-A9BF-CBADDD58A1BD}" type="datetime1">
              <a:rPr lang="en-US">
                <a:solidFill>
                  <a:srgbClr val="FFD965">
                    <a:tint val="75000"/>
                  </a:srgbClr>
                </a:solidFill>
              </a:rPr>
              <a:pPr>
                <a:defRPr/>
              </a:pPr>
              <a:t>2/25/2019</a:t>
            </a:fld>
            <a:endParaRPr lang="en-US" dirty="0">
              <a:solidFill>
                <a:srgbClr val="FFD965">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9" name="Slide Number Placeholder 5"/>
          <p:cNvSpPr>
            <a:spLocks noGrp="1"/>
          </p:cNvSpPr>
          <p:nvPr>
            <p:ph type="sldNum" sz="quarter" idx="12"/>
          </p:nvPr>
        </p:nvSpPr>
        <p:spPr/>
        <p:txBody>
          <a:bodyPr/>
          <a:lstStyle>
            <a:lvl1pPr>
              <a:defRPr>
                <a:solidFill>
                  <a:srgbClr val="FFFF00"/>
                </a:solidFill>
              </a:defRPr>
            </a:lvl1pPr>
          </a:lstStyle>
          <a:p>
            <a:pPr>
              <a:defRPr/>
            </a:pPr>
            <a:fld id="{A2EF573B-493D-4A6A-A6B8-F3F3492F895A}" type="slidenum">
              <a:rPr lang="en-US"/>
              <a:pPr>
                <a:defRPr/>
              </a:pPr>
              <a:t>‹#›</a:t>
            </a:fld>
            <a:endParaRPr lang="en-US" dirty="0"/>
          </a:p>
        </p:txBody>
      </p:sp>
    </p:spTree>
    <p:extLst>
      <p:ext uri="{BB962C8B-B14F-4D97-AF65-F5344CB8AC3E}">
        <p14:creationId xmlns:p14="http://schemas.microsoft.com/office/powerpoint/2010/main" val="2090297987"/>
      </p:ext>
    </p:extLst>
  </p:cSld>
  <p:clrMapOvr>
    <a:masterClrMapping/>
  </p:clrMapOvr>
  <p:transition spd="slow">
    <p:circl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4" y="273052"/>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5CC5A1-6280-45BC-AE24-4BC328623D94}" type="datetime1">
              <a:rPr lang="en-US">
                <a:solidFill>
                  <a:srgbClr val="FFD965">
                    <a:tint val="75000"/>
                  </a:srgbClr>
                </a:solidFill>
              </a:rPr>
              <a:pPr>
                <a:defRPr/>
              </a:pPr>
              <a:t>2/25/2019</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9AADA020-E5A3-46CE-9A0E-83EC47939947}" type="slidenum">
              <a:rPr lang="en-US"/>
              <a:pPr>
                <a:defRPr/>
              </a:pPr>
              <a:t>‹#›</a:t>
            </a:fld>
            <a:endParaRPr lang="en-US" dirty="0"/>
          </a:p>
        </p:txBody>
      </p:sp>
    </p:spTree>
    <p:extLst>
      <p:ext uri="{BB962C8B-B14F-4D97-AF65-F5344CB8AC3E}">
        <p14:creationId xmlns:p14="http://schemas.microsoft.com/office/powerpoint/2010/main" val="755207516"/>
      </p:ext>
    </p:extLst>
  </p:cSld>
  <p:clrMapOvr>
    <a:masterClrMapping/>
  </p:clrMapOvr>
  <p:transition spd="slow">
    <p:circl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9"/>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BC781C5-1D3F-440B-AB05-0BEF5BA7AE58}" type="datetime1">
              <a:rPr lang="en-US">
                <a:solidFill>
                  <a:srgbClr val="FFD965">
                    <a:tint val="75000"/>
                  </a:srgbClr>
                </a:solidFill>
              </a:rPr>
              <a:pPr>
                <a:defRPr/>
              </a:pPr>
              <a:t>2/25/2019</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29BD0C6D-3790-49B4-96CC-5287E1DB2A7B}" type="slidenum">
              <a:rPr lang="en-US"/>
              <a:pPr>
                <a:defRPr/>
              </a:pPr>
              <a:t>‹#›</a:t>
            </a:fld>
            <a:endParaRPr lang="en-US" dirty="0"/>
          </a:p>
        </p:txBody>
      </p:sp>
    </p:spTree>
    <p:extLst>
      <p:ext uri="{BB962C8B-B14F-4D97-AF65-F5344CB8AC3E}">
        <p14:creationId xmlns:p14="http://schemas.microsoft.com/office/powerpoint/2010/main" val="4196425586"/>
      </p:ext>
    </p:extLst>
  </p:cSld>
  <p:clrMapOvr>
    <a:masterClrMapping/>
  </p:clrMapOvr>
  <p:transition spd="slow">
    <p:circl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4A9B5A-0A2B-4DF0-AE82-2AF8DF11E03B}" type="datetime1">
              <a:rPr lang="en-US">
                <a:solidFill>
                  <a:srgbClr val="FFD965">
                    <a:tint val="75000"/>
                  </a:srgbClr>
                </a:solidFill>
              </a:rPr>
              <a:pPr>
                <a:defRPr/>
              </a:pPr>
              <a:t>2/25/2019</a:t>
            </a:fld>
            <a:endParaRPr lang="en-US" dirty="0">
              <a:solidFill>
                <a:srgbClr val="FFD96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12"/>
          </p:nvPr>
        </p:nvSpPr>
        <p:spPr/>
        <p:txBody>
          <a:bodyPr/>
          <a:lstStyle>
            <a:lvl1pPr>
              <a:defRPr>
                <a:solidFill>
                  <a:srgbClr val="FFFF00"/>
                </a:solidFill>
              </a:defRPr>
            </a:lvl1pPr>
          </a:lstStyle>
          <a:p>
            <a:pPr>
              <a:defRPr/>
            </a:pPr>
            <a:fld id="{D55AD7FD-467A-4BD0-B2B7-98F3F7BDD0CB}" type="slidenum">
              <a:rPr lang="en-US"/>
              <a:pPr>
                <a:defRPr/>
              </a:pPr>
              <a:t>‹#›</a:t>
            </a:fld>
            <a:endParaRPr lang="en-US" dirty="0"/>
          </a:p>
        </p:txBody>
      </p:sp>
    </p:spTree>
    <p:extLst>
      <p:ext uri="{BB962C8B-B14F-4D97-AF65-F5344CB8AC3E}">
        <p14:creationId xmlns:p14="http://schemas.microsoft.com/office/powerpoint/2010/main" val="3228258642"/>
      </p:ext>
    </p:extLst>
  </p:cSld>
  <p:clrMapOvr>
    <a:masterClrMapping/>
  </p:clrMapOvr>
  <p:transition spd="slow">
    <p:circl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49B441-EF28-4EE2-A2E5-99A46219CC2F}" type="datetime1">
              <a:rPr lang="en-US">
                <a:solidFill>
                  <a:srgbClr val="FFD965">
                    <a:tint val="75000"/>
                  </a:srgbClr>
                </a:solidFill>
              </a:rPr>
              <a:pPr>
                <a:defRPr/>
              </a:pPr>
              <a:t>2/25/2019</a:t>
            </a:fld>
            <a:endParaRPr lang="en-US" dirty="0">
              <a:solidFill>
                <a:srgbClr val="FFD96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4D3FC4C-027D-44FA-962C-20E1A7677E14}" type="slidenum">
              <a:rPr lang="en-US"/>
              <a:pPr>
                <a:defRPr/>
              </a:pPr>
              <a:t>‹#›</a:t>
            </a:fld>
            <a:endParaRPr lang="en-US"/>
          </a:p>
        </p:txBody>
      </p:sp>
    </p:spTree>
    <p:extLst>
      <p:ext uri="{BB962C8B-B14F-4D97-AF65-F5344CB8AC3E}">
        <p14:creationId xmlns:p14="http://schemas.microsoft.com/office/powerpoint/2010/main" val="4103441003"/>
      </p:ext>
    </p:extLst>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heme" Target="../theme/theme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1.png"/><Relationship Id="rId5" Type="http://schemas.openxmlformats.org/officeDocument/2006/relationships/slideLayout" Target="../slideLayouts/slideLayout57.xml"/><Relationship Id="rId10" Type="http://schemas.openxmlformats.org/officeDocument/2006/relationships/image" Target="../media/image10.png"/><Relationship Id="rId4" Type="http://schemas.openxmlformats.org/officeDocument/2006/relationships/slideLayout" Target="../slideLayouts/slideLayout5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image" Target="../media/image11.pn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image" Target="../media/image10.png"/><Relationship Id="rId5" Type="http://schemas.openxmlformats.org/officeDocument/2006/relationships/slideLayout" Target="../slideLayouts/slideLayout96.xml"/><Relationship Id="rId10" Type="http://schemas.openxmlformats.org/officeDocument/2006/relationships/theme" Target="../theme/theme7.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image" Target="../media/image5.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theme" Target="../theme/theme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2F2D0F-1B5F-4AB6-9E83-7FEF71101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FAA293-DB5D-480E-8725-B71F2CB1E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38767-BE62-4ABC-B14F-131D8D1CA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C926A-1C1E-466A-B945-16F305BEB678}" type="datetimeFigureOut">
              <a:rPr lang="en-US" smtClean="0"/>
              <a:t>2/25/2019</a:t>
            </a:fld>
            <a:endParaRPr lang="en-US"/>
          </a:p>
        </p:txBody>
      </p:sp>
      <p:sp>
        <p:nvSpPr>
          <p:cNvPr id="5" name="Footer Placeholder 4">
            <a:extLst>
              <a:ext uri="{FF2B5EF4-FFF2-40B4-BE49-F238E27FC236}">
                <a16:creationId xmlns:a16="http://schemas.microsoft.com/office/drawing/2014/main" id="{FFF1C904-BE55-4F80-9721-78B593724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C26E64-D7AC-4C9D-A6C7-46C15396F3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CFCC-8031-4462-BDC4-329576E3F056}" type="slidenum">
              <a:rPr lang="en-US" smtClean="0"/>
              <a:t>‹#›</a:t>
            </a:fld>
            <a:endParaRPr lang="en-US"/>
          </a:p>
        </p:txBody>
      </p:sp>
    </p:spTree>
    <p:extLst>
      <p:ext uri="{BB962C8B-B14F-4D97-AF65-F5344CB8AC3E}">
        <p14:creationId xmlns:p14="http://schemas.microsoft.com/office/powerpoint/2010/main" val="3386470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4CBB3-03CB-43FD-B475-71C00ED26F36}"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57F36-6D23-4C39-A2C3-D58391D75D53}" type="slidenum">
              <a:rPr lang="en-US" smtClean="0"/>
              <a:t>‹#›</a:t>
            </a:fld>
            <a:endParaRPr lang="en-US"/>
          </a:p>
        </p:txBody>
      </p:sp>
    </p:spTree>
    <p:extLst>
      <p:ext uri="{BB962C8B-B14F-4D97-AF65-F5344CB8AC3E}">
        <p14:creationId xmlns:p14="http://schemas.microsoft.com/office/powerpoint/2010/main" val="379284085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Click to edit Master title style</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pic>
        <p:nvPicPr>
          <p:cNvPr id="4" name="image8.png"/>
          <p:cNvPicPr>
            <a:picLocks noChangeAspect="1"/>
          </p:cNvPicPr>
          <p:nvPr/>
        </p:nvPicPr>
        <p:blipFill>
          <a:blip r:embed="rId27">
            <a:extLst/>
          </a:blip>
          <a:srcRect r="10"/>
          <a:stretch>
            <a:fillRect/>
          </a:stretch>
        </p:blipFill>
        <p:spPr>
          <a:xfrm>
            <a:off x="10261558" y="4355689"/>
            <a:ext cx="1884363" cy="249739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21600" y="21600"/>
                </a:lnTo>
                <a:lnTo>
                  <a:pt x="16200" y="0"/>
                </a:lnTo>
                <a:lnTo>
                  <a:pt x="5400" y="0"/>
                </a:lnTo>
                <a:close/>
              </a:path>
            </a:pathLst>
          </a:custGeom>
          <a:ln w="12700">
            <a:miter lim="400000"/>
          </a:ln>
          <a:effectLst>
            <a:outerShdw blurRad="50800" dist="27940" dir="5400000" rotWithShape="0">
              <a:srgbClr val="000000">
                <a:alpha val="32000"/>
              </a:srgbClr>
            </a:outerShdw>
          </a:effectLst>
        </p:spPr>
      </p:pic>
      <p:sp>
        <p:nvSpPr>
          <p:cNvPr id="5" name="Shape 5"/>
          <p:cNvSpPr>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FF0000"/>
                </a:solidFill>
              </a:defRPr>
            </a:lvl1pPr>
          </a:lstStyle>
          <a:p>
            <a:fld id="{86CB4B4D-7CA3-9044-876B-883B54F8677D}" type="slidenum">
              <a:t>‹#›</a:t>
            </a:fld>
            <a:endParaRPr/>
          </a:p>
        </p:txBody>
      </p:sp>
    </p:spTree>
    <p:extLst>
      <p:ext uri="{BB962C8B-B14F-4D97-AF65-F5344CB8AC3E}">
        <p14:creationId xmlns:p14="http://schemas.microsoft.com/office/powerpoint/2010/main" val="790605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ransition spd="med"/>
  <p:txStyles>
    <p:titleStyle>
      <a:lvl1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grpSp>
        <p:nvGrpSpPr>
          <p:cNvPr id="1026" name="Group 6"/>
          <p:cNvGrpSpPr>
            <a:grpSpLocks/>
          </p:cNvGrpSpPr>
          <p:nvPr userDrawn="1"/>
        </p:nvGrpSpPr>
        <p:grpSpPr bwMode="auto">
          <a:xfrm>
            <a:off x="1" y="-36513"/>
            <a:ext cx="12170833" cy="2014538"/>
            <a:chOff x="15927" y="0"/>
            <a:chExt cx="9128074" cy="2013885"/>
          </a:xfrm>
        </p:grpSpPr>
        <p:sp>
          <p:nvSpPr>
            <p:cNvPr id="8"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033"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E38847D-98EF-49FD-9277-A87C104B0988}" type="datetime1">
              <a:rPr lang="en-US">
                <a:solidFill>
                  <a:srgbClr val="FFD965">
                    <a:tint val="75000"/>
                  </a:srgbClr>
                </a:solidFill>
              </a:rPr>
              <a:pPr>
                <a:defRPr/>
              </a:pPr>
              <a:t>2/25/2019</a:t>
            </a:fld>
            <a:endParaRPr lang="en-US" dirty="0">
              <a:solidFill>
                <a:srgbClr val="FFD965">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91E7EE33-DC1A-4C0D-8696-AF6FFD1BB24A}" type="slidenum">
              <a:rPr lang="en-US"/>
              <a:pPr fontAlgn="base">
                <a:spcBef>
                  <a:spcPct val="0"/>
                </a:spcBef>
                <a:spcAft>
                  <a:spcPct val="0"/>
                </a:spcAft>
                <a:defRPr/>
              </a:pPr>
              <a:t>‹#›</a:t>
            </a:fld>
            <a:endParaRPr lang="en-US"/>
          </a:p>
        </p:txBody>
      </p:sp>
      <p:sp>
        <p:nvSpPr>
          <p:cNvPr id="10" name="Rectangle 9"/>
          <p:cNvSpPr/>
          <p:nvPr userDrawn="1"/>
        </p:nvSpPr>
        <p:spPr>
          <a:xfrm>
            <a:off x="0" y="0"/>
            <a:ext cx="12192000" cy="6858000"/>
          </a:xfrm>
          <a:prstGeom prst="rect">
            <a:avLst/>
          </a:prstGeom>
          <a:blipFill dpi="0" rotWithShape="1">
            <a:blip r:embed="rId11"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Tree>
    <p:extLst>
      <p:ext uri="{BB962C8B-B14F-4D97-AF65-F5344CB8AC3E}">
        <p14:creationId xmlns:p14="http://schemas.microsoft.com/office/powerpoint/2010/main" val="87107887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ransition spd="slow">
    <p:circle/>
  </p:transition>
  <p:hf hdr="0" ftr="0" dt="0"/>
  <p:txStyles>
    <p:titleStyle>
      <a:lvl1pPr algn="ctr" rtl="0" eaLnBrk="0" fontAlgn="base" hangingPunct="0">
        <a:spcBef>
          <a:spcPct val="0"/>
        </a:spcBef>
        <a:spcAft>
          <a:spcPct val="0"/>
        </a:spcAft>
        <a:defRPr sz="4400" kern="1200">
          <a:solidFill>
            <a:srgbClr val="FFC000"/>
          </a:solidFill>
          <a:latin typeface="+mj-lt"/>
          <a:ea typeface="+mj-ea"/>
          <a:cs typeface="+mj-cs"/>
        </a:defRPr>
      </a:lvl1pPr>
      <a:lvl2pPr algn="ctr" rtl="0" eaLnBrk="0" fontAlgn="base" hangingPunct="0">
        <a:spcBef>
          <a:spcPct val="0"/>
        </a:spcBef>
        <a:spcAft>
          <a:spcPct val="0"/>
        </a:spcAft>
        <a:defRPr sz="4400">
          <a:solidFill>
            <a:srgbClr val="FFC000"/>
          </a:solidFill>
          <a:latin typeface="Trebuchet MS" panose="020B0603020202020204" pitchFamily="34" charset="0"/>
        </a:defRPr>
      </a:lvl2pPr>
      <a:lvl3pPr algn="ctr" rtl="0" eaLnBrk="0" fontAlgn="base" hangingPunct="0">
        <a:spcBef>
          <a:spcPct val="0"/>
        </a:spcBef>
        <a:spcAft>
          <a:spcPct val="0"/>
        </a:spcAft>
        <a:defRPr sz="4400">
          <a:solidFill>
            <a:srgbClr val="FFC000"/>
          </a:solidFill>
          <a:latin typeface="Trebuchet MS" panose="020B0603020202020204" pitchFamily="34" charset="0"/>
        </a:defRPr>
      </a:lvl3pPr>
      <a:lvl4pPr algn="ctr" rtl="0" eaLnBrk="0" fontAlgn="base" hangingPunct="0">
        <a:spcBef>
          <a:spcPct val="0"/>
        </a:spcBef>
        <a:spcAft>
          <a:spcPct val="0"/>
        </a:spcAft>
        <a:defRPr sz="4400">
          <a:solidFill>
            <a:srgbClr val="FFC000"/>
          </a:solidFill>
          <a:latin typeface="Trebuchet MS" panose="020B0603020202020204" pitchFamily="34" charset="0"/>
        </a:defRPr>
      </a:lvl4pPr>
      <a:lvl5pPr algn="ctr" rtl="0" eaLnBrk="0" fontAlgn="base" hangingPunct="0">
        <a:spcBef>
          <a:spcPct val="0"/>
        </a:spcBef>
        <a:spcAft>
          <a:spcPct val="0"/>
        </a:spcAft>
        <a:defRPr sz="4400">
          <a:solidFill>
            <a:srgbClr val="FFC000"/>
          </a:solidFill>
          <a:latin typeface="Trebuchet MS" panose="020B0603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D1963-D8C8-4AB5-943F-7C9A90A117EA}"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98CBD-B309-4E1C-A10D-AB507676A05A}" type="slidenum">
              <a:rPr lang="en-US" smtClean="0"/>
              <a:t>‹#›</a:t>
            </a:fld>
            <a:endParaRPr lang="en-US"/>
          </a:p>
        </p:txBody>
      </p:sp>
    </p:spTree>
    <p:extLst>
      <p:ext uri="{BB962C8B-B14F-4D97-AF65-F5344CB8AC3E}">
        <p14:creationId xmlns:p14="http://schemas.microsoft.com/office/powerpoint/2010/main" val="9694823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dirty="0"/>
              <a:t>Master Title</a:t>
            </a:r>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8A87A34-81AB-432B-8DAE-1953F412C126}" type="datetimeFigureOut">
              <a:rPr lang="en-US" smtClean="0">
                <a:solidFill>
                  <a:prstClr val="white">
                    <a:tint val="75000"/>
                  </a:prstClr>
                </a:solidFill>
              </a:rPr>
              <a:pPr/>
              <a:t>2/25/2019</a:t>
            </a:fld>
            <a:endParaRPr lang="en-US" dirty="0">
              <a:solidFill>
                <a:prstClr val="white">
                  <a:tint val="75000"/>
                </a:prstClr>
              </a:solidFill>
            </a:endParaRPr>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4181416203"/>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l" defTabSz="342900" rtl="0" eaLnBrk="1" latinLnBrk="0" hangingPunct="1">
        <a:spcBef>
          <a:spcPct val="0"/>
        </a:spcBef>
        <a:buNone/>
        <a:defRPr sz="270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rgbClr val="FFFF00"/>
        </a:buClr>
        <a:buSzPct val="80000"/>
        <a:buFont typeface="Wingdings 3" charset="2"/>
        <a:buChar char=""/>
        <a:defRPr sz="1350" kern="1200">
          <a:solidFill>
            <a:schemeClr val="tx1"/>
          </a:solidFill>
          <a:latin typeface="+mn-lt"/>
          <a:ea typeface="+mn-ea"/>
          <a:cs typeface="+mn-cs"/>
        </a:defRPr>
      </a:lvl1pPr>
      <a:lvl2pPr marL="557213" indent="-214313" algn="l" defTabSz="342900" rtl="0" eaLnBrk="1" latinLnBrk="0" hangingPunct="1">
        <a:spcBef>
          <a:spcPts val="750"/>
        </a:spcBef>
        <a:spcAft>
          <a:spcPts val="0"/>
        </a:spcAft>
        <a:buClr>
          <a:srgbClr val="FFFF00"/>
        </a:buClr>
        <a:buSzPct val="80000"/>
        <a:buFont typeface="Wingdings 3" charset="2"/>
        <a:buChar char=""/>
        <a:defRPr sz="1200" kern="1200">
          <a:solidFill>
            <a:srgbClr val="FFFF00"/>
          </a:solidFill>
          <a:latin typeface="+mn-lt"/>
          <a:ea typeface="+mn-ea"/>
          <a:cs typeface="+mn-cs"/>
        </a:defRPr>
      </a:lvl2pPr>
      <a:lvl3pPr marL="857250" indent="-171450" algn="l" defTabSz="342900" rtl="0" eaLnBrk="1" latinLnBrk="0" hangingPunct="1">
        <a:spcBef>
          <a:spcPts val="750"/>
        </a:spcBef>
        <a:spcAft>
          <a:spcPts val="0"/>
        </a:spcAft>
        <a:buClr>
          <a:srgbClr val="FFFF00"/>
        </a:buClr>
        <a:buSzPct val="80000"/>
        <a:buFont typeface="Wingdings 3" charset="2"/>
        <a:buChar char=""/>
        <a:defRPr sz="1050" kern="1200">
          <a:solidFill>
            <a:srgbClr val="FFFF00"/>
          </a:solidFill>
          <a:latin typeface="+mn-lt"/>
          <a:ea typeface="+mn-ea"/>
          <a:cs typeface="+mn-cs"/>
        </a:defRPr>
      </a:lvl3pPr>
      <a:lvl4pPr marL="1200150" indent="-171450" algn="l" defTabSz="342900" rtl="0" eaLnBrk="1" latinLnBrk="0" hangingPunct="1">
        <a:spcBef>
          <a:spcPts val="750"/>
        </a:spcBef>
        <a:spcAft>
          <a:spcPts val="0"/>
        </a:spcAft>
        <a:buClr>
          <a:srgbClr val="FFFF00"/>
        </a:buClr>
        <a:buSzPct val="80000"/>
        <a:buFont typeface="Wingdings 3" charset="2"/>
        <a:buChar char=""/>
        <a:defRPr sz="900" kern="1200">
          <a:solidFill>
            <a:srgbClr val="FFFF00"/>
          </a:solidFill>
          <a:latin typeface="+mn-lt"/>
          <a:ea typeface="+mn-ea"/>
          <a:cs typeface="+mn-cs"/>
        </a:defRPr>
      </a:lvl4pPr>
      <a:lvl5pPr marL="1543050" indent="-171450" algn="l" defTabSz="342900" rtl="0" eaLnBrk="1" latinLnBrk="0" hangingPunct="1">
        <a:spcBef>
          <a:spcPts val="750"/>
        </a:spcBef>
        <a:spcAft>
          <a:spcPts val="0"/>
        </a:spcAft>
        <a:buClr>
          <a:srgbClr val="FFFF00"/>
        </a:buClr>
        <a:buSzPct val="80000"/>
        <a:buFont typeface="Wingdings 3" charset="2"/>
        <a:buChar char=""/>
        <a:defRPr sz="900" kern="1200">
          <a:solidFill>
            <a:srgbClr val="FFFF0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grpSp>
        <p:nvGrpSpPr>
          <p:cNvPr id="1026" name="Group 6"/>
          <p:cNvGrpSpPr>
            <a:grpSpLocks/>
          </p:cNvGrpSpPr>
          <p:nvPr userDrawn="1"/>
        </p:nvGrpSpPr>
        <p:grpSpPr bwMode="auto">
          <a:xfrm>
            <a:off x="1" y="-36513"/>
            <a:ext cx="12170833" cy="2014538"/>
            <a:chOff x="15927" y="0"/>
            <a:chExt cx="9128074" cy="2013885"/>
          </a:xfrm>
        </p:grpSpPr>
        <p:sp>
          <p:nvSpPr>
            <p:cNvPr id="8"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033"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E38847D-98EF-49FD-9277-A87C104B0988}" type="datetime1">
              <a:rPr lang="en-US">
                <a:solidFill>
                  <a:srgbClr val="FFD965">
                    <a:tint val="75000"/>
                  </a:srgbClr>
                </a:solidFill>
              </a:rPr>
              <a:pPr>
                <a:defRPr/>
              </a:pPr>
              <a:t>2/25/2019</a:t>
            </a:fld>
            <a:endParaRPr lang="en-US" dirty="0">
              <a:solidFill>
                <a:srgbClr val="FFD965">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91E7EE33-DC1A-4C0D-8696-AF6FFD1BB24A}" type="slidenum">
              <a:rPr lang="en-US"/>
              <a:pPr fontAlgn="base">
                <a:spcBef>
                  <a:spcPct val="0"/>
                </a:spcBef>
                <a:spcAft>
                  <a:spcPct val="0"/>
                </a:spcAft>
                <a:defRPr/>
              </a:pPr>
              <a:t>‹#›</a:t>
            </a:fld>
            <a:endParaRPr lang="en-US"/>
          </a:p>
        </p:txBody>
      </p:sp>
      <p:sp>
        <p:nvSpPr>
          <p:cNvPr id="10" name="Rectangle 9"/>
          <p:cNvSpPr/>
          <p:nvPr userDrawn="1"/>
        </p:nvSpPr>
        <p:spPr>
          <a:xfrm>
            <a:off x="0" y="0"/>
            <a:ext cx="12192000" cy="6858000"/>
          </a:xfrm>
          <a:prstGeom prst="rect">
            <a:avLst/>
          </a:prstGeom>
          <a:blipFill dpi="0" rotWithShape="1">
            <a:blip r:embed="rId12"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Tree>
    <p:extLst>
      <p:ext uri="{BB962C8B-B14F-4D97-AF65-F5344CB8AC3E}">
        <p14:creationId xmlns:p14="http://schemas.microsoft.com/office/powerpoint/2010/main" val="82134151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transition spd="slow">
    <p:circle/>
  </p:transition>
  <p:hf hdr="0" ftr="0" dt="0"/>
  <p:txStyles>
    <p:titleStyle>
      <a:lvl1pPr algn="ctr" rtl="0" eaLnBrk="0" fontAlgn="base" hangingPunct="0">
        <a:spcBef>
          <a:spcPct val="0"/>
        </a:spcBef>
        <a:spcAft>
          <a:spcPct val="0"/>
        </a:spcAft>
        <a:defRPr sz="4400" kern="1200">
          <a:solidFill>
            <a:srgbClr val="FFC000"/>
          </a:solidFill>
          <a:latin typeface="+mj-lt"/>
          <a:ea typeface="+mj-ea"/>
          <a:cs typeface="+mj-cs"/>
        </a:defRPr>
      </a:lvl1pPr>
      <a:lvl2pPr algn="ctr" rtl="0" eaLnBrk="0" fontAlgn="base" hangingPunct="0">
        <a:spcBef>
          <a:spcPct val="0"/>
        </a:spcBef>
        <a:spcAft>
          <a:spcPct val="0"/>
        </a:spcAft>
        <a:defRPr sz="4400">
          <a:solidFill>
            <a:srgbClr val="FFC000"/>
          </a:solidFill>
          <a:latin typeface="Trebuchet MS" panose="020B0603020202020204" pitchFamily="34" charset="0"/>
        </a:defRPr>
      </a:lvl2pPr>
      <a:lvl3pPr algn="ctr" rtl="0" eaLnBrk="0" fontAlgn="base" hangingPunct="0">
        <a:spcBef>
          <a:spcPct val="0"/>
        </a:spcBef>
        <a:spcAft>
          <a:spcPct val="0"/>
        </a:spcAft>
        <a:defRPr sz="4400">
          <a:solidFill>
            <a:srgbClr val="FFC000"/>
          </a:solidFill>
          <a:latin typeface="Trebuchet MS" panose="020B0603020202020204" pitchFamily="34" charset="0"/>
        </a:defRPr>
      </a:lvl3pPr>
      <a:lvl4pPr algn="ctr" rtl="0" eaLnBrk="0" fontAlgn="base" hangingPunct="0">
        <a:spcBef>
          <a:spcPct val="0"/>
        </a:spcBef>
        <a:spcAft>
          <a:spcPct val="0"/>
        </a:spcAft>
        <a:defRPr sz="4400">
          <a:solidFill>
            <a:srgbClr val="FFC000"/>
          </a:solidFill>
          <a:latin typeface="Trebuchet MS" panose="020B0603020202020204" pitchFamily="34" charset="0"/>
        </a:defRPr>
      </a:lvl4pPr>
      <a:lvl5pPr algn="ctr" rtl="0" eaLnBrk="0" fontAlgn="base" hangingPunct="0">
        <a:spcBef>
          <a:spcPct val="0"/>
        </a:spcBef>
        <a:spcAft>
          <a:spcPct val="0"/>
        </a:spcAft>
        <a:defRPr sz="4400">
          <a:solidFill>
            <a:srgbClr val="FFC000"/>
          </a:solidFill>
          <a:latin typeface="Trebuchet MS" panose="020B0603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Click to edit Master title style</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pic>
        <p:nvPicPr>
          <p:cNvPr id="4" name="image8.png"/>
          <p:cNvPicPr>
            <a:picLocks noChangeAspect="1"/>
          </p:cNvPicPr>
          <p:nvPr/>
        </p:nvPicPr>
        <p:blipFill>
          <a:blip r:embed="rId29">
            <a:extLst/>
          </a:blip>
          <a:srcRect r="10"/>
          <a:stretch>
            <a:fillRect/>
          </a:stretch>
        </p:blipFill>
        <p:spPr>
          <a:xfrm>
            <a:off x="10261558" y="4355689"/>
            <a:ext cx="1884363" cy="249739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21600" y="21600"/>
                </a:lnTo>
                <a:lnTo>
                  <a:pt x="16200" y="0"/>
                </a:lnTo>
                <a:lnTo>
                  <a:pt x="5400" y="0"/>
                </a:lnTo>
                <a:close/>
              </a:path>
            </a:pathLst>
          </a:custGeom>
          <a:ln w="12700">
            <a:miter lim="400000"/>
          </a:ln>
          <a:effectLst>
            <a:outerShdw blurRad="50800" dist="27940" dir="5400000" rotWithShape="0">
              <a:srgbClr val="000000">
                <a:alpha val="32000"/>
              </a:srgbClr>
            </a:outerShdw>
          </a:effectLst>
        </p:spPr>
      </p:pic>
      <p:sp>
        <p:nvSpPr>
          <p:cNvPr id="5" name="Shape 5"/>
          <p:cNvSpPr>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FF0000"/>
                </a:solidFill>
              </a:defRPr>
            </a:lvl1pPr>
          </a:lstStyle>
          <a:p>
            <a:fld id="{86CB4B4D-7CA3-9044-876B-883B54F8677D}" type="slidenum">
              <a:t>‹#›</a:t>
            </a:fld>
            <a:endParaRPr/>
          </a:p>
        </p:txBody>
      </p:sp>
    </p:spTree>
    <p:extLst>
      <p:ext uri="{BB962C8B-B14F-4D97-AF65-F5344CB8AC3E}">
        <p14:creationId xmlns:p14="http://schemas.microsoft.com/office/powerpoint/2010/main" val="322571546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Lst>
  <p:transition spd="med"/>
  <p:txStyles>
    <p:titleStyle>
      <a:lvl1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08.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hyperlink" Target="http://www.astroblogs.nl/2017/11/04/het-verst-verwijderde-sterrenstelsel-kennen-we-dankzij-een-zwaartekrachtlens/?share=email"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openxmlformats.org/officeDocument/2006/relationships/hyperlink" Target="http://www.aaup.org/AAUP/about/bus/LMRDA.htm#reporting" TargetMode="External"/><Relationship Id="rId5" Type="http://schemas.openxmlformats.org/officeDocument/2006/relationships/hyperlink" Target="http://www.aaup.org/AAUP/about/bus/LMRDA.htm#elections" TargetMode="External"/><Relationship Id="rId4" Type="http://schemas.openxmlformats.org/officeDocument/2006/relationships/hyperlink" Target="http://www.aaup.org/AAUP/about/bus/LMRDA.htm#bondi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5.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16.xml"/><Relationship Id="rId5" Type="http://schemas.openxmlformats.org/officeDocument/2006/relationships/hyperlink" Target="http://mismediasmentiras.blogspot.com/2014/07/pensamos-demasiado.html" TargetMode="Externa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8" Type="http://schemas.openxmlformats.org/officeDocument/2006/relationships/hyperlink" Target="http://publicdomainpictures.net/view-image.php?image=127623&amp;picture=business-stress&amp;large=1" TargetMode="External"/><Relationship Id="rId3" Type="http://schemas.openxmlformats.org/officeDocument/2006/relationships/image" Target="../media/image56.gif"/><Relationship Id="rId7" Type="http://schemas.openxmlformats.org/officeDocument/2006/relationships/image" Target="../media/image58.jpg"/><Relationship Id="rId12" Type="http://schemas.openxmlformats.org/officeDocument/2006/relationships/hyperlink" Target="http://www.ruleofthedice.com/2014/09/four-reasons-playing-rpgs-is-better.html" TargetMode="External"/><Relationship Id="rId2" Type="http://schemas.openxmlformats.org/officeDocument/2006/relationships/notesSlide" Target="../notesSlides/notesSlide74.xml"/><Relationship Id="rId1" Type="http://schemas.openxmlformats.org/officeDocument/2006/relationships/slideLayout" Target="../slideLayouts/slideLayout54.xml"/><Relationship Id="rId6" Type="http://schemas.openxmlformats.org/officeDocument/2006/relationships/hyperlink" Target="https://www.flickr.com/photos/alancleaver/2581218229" TargetMode="External"/><Relationship Id="rId11" Type="http://schemas.openxmlformats.org/officeDocument/2006/relationships/image" Target="../media/image60.jpg"/><Relationship Id="rId5" Type="http://schemas.openxmlformats.org/officeDocument/2006/relationships/image" Target="../media/image57.jpg"/><Relationship Id="rId10" Type="http://schemas.openxmlformats.org/officeDocument/2006/relationships/hyperlink" Target="http://www.tomcorsonknowles.com/blog/your-quick-guide-to-kick-stress-from-your-life/" TargetMode="External"/><Relationship Id="rId4" Type="http://schemas.openxmlformats.org/officeDocument/2006/relationships/hyperlink" Target="http://thecollaboratory.wikidot.com/general-psychology2-fa11" TargetMode="External"/><Relationship Id="rId9" Type="http://schemas.openxmlformats.org/officeDocument/2006/relationships/image" Target="../media/image59.jpg"/></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54.xml"/><Relationship Id="rId5" Type="http://schemas.openxmlformats.org/officeDocument/2006/relationships/image" Target="../media/image64.jpeg"/><Relationship Id="rId4"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ags" Target="../tags/tag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5.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hyperlink" Target="http://www.aflicio.org/" TargetMode="External"/><Relationship Id="rId2" Type="http://schemas.openxmlformats.org/officeDocument/2006/relationships/notesSlide" Target="../notesSlides/notesSlide96.xml"/><Relationship Id="rId1" Type="http://schemas.openxmlformats.org/officeDocument/2006/relationships/slideLayout" Target="../slideLayouts/slideLayout16.xml"/><Relationship Id="rId6" Type="http://schemas.openxmlformats.org/officeDocument/2006/relationships/hyperlink" Target="https://afgelearn.moonami.com/" TargetMode="External"/><Relationship Id="rId5" Type="http://schemas.openxmlformats.org/officeDocument/2006/relationships/hyperlink" Target="http://www.afge.org/" TargetMode="External"/><Relationship Id="rId4" Type="http://schemas.openxmlformats.org/officeDocument/2006/relationships/hyperlink" Target="https://aflcio.or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30.xml"/><Relationship Id="rId5" Type="http://schemas.openxmlformats.org/officeDocument/2006/relationships/image" Target="../media/image70.png"/><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p:cNvSpPr>
          <p:nvPr>
            <p:ph type="subTitle" sz="quarter" idx="1"/>
          </p:nvPr>
        </p:nvSpPr>
        <p:spPr>
          <a:xfrm>
            <a:off x="3352800" y="1452563"/>
            <a:ext cx="6923088" cy="913266"/>
          </a:xfrm>
          <a:prstGeom prst="rect">
            <a:avLst/>
          </a:prstGeom>
        </p:spPr>
        <p:txBody>
          <a:bodyPr>
            <a:normAutofit lnSpcReduction="10000"/>
          </a:bodyPr>
          <a:lstStyle>
            <a:lvl1pPr>
              <a:lnSpc>
                <a:spcPct val="72000"/>
              </a:lnSpc>
              <a:defRPr sz="4100"/>
            </a:lvl1pPr>
          </a:lstStyle>
          <a:p>
            <a:pPr algn="ctr"/>
            <a:r>
              <a:rPr lang="en-US" dirty="0"/>
              <a:t>Local Officers </a:t>
            </a:r>
            <a:r>
              <a:rPr dirty="0"/>
              <a:t>Online Orientation	</a:t>
            </a:r>
          </a:p>
        </p:txBody>
      </p:sp>
      <p:sp>
        <p:nvSpPr>
          <p:cNvPr id="615" name="Shape 615"/>
          <p:cNvSpPr>
            <a:spLocks noGrp="1"/>
          </p:cNvSpPr>
          <p:nvPr>
            <p:ph type="body" idx="13"/>
          </p:nvPr>
        </p:nvSpPr>
        <p:spPr>
          <a:xfrm>
            <a:off x="3384424" y="2333502"/>
            <a:ext cx="6923088" cy="1997867"/>
          </a:xfrm>
          <a:prstGeom prst="rect">
            <a:avLst/>
          </a:prstGeom>
          <a:extLst>
            <a:ext uri="{C572A759-6A51-4108-AA02-DFA0A04FC94B}">
              <ma14:wrappingTextBoxFlag xmlns:ma14="http://schemas.microsoft.com/office/mac/drawingml/2011/main" xmlns="" val="1"/>
            </a:ext>
          </a:extLst>
        </p:spPr>
        <p:txBody>
          <a:bodyPr>
            <a:normAutofit/>
          </a:bodyPr>
          <a:lstStyle/>
          <a:p>
            <a:pPr marL="0" indent="0" algn="ctr" defTabSz="868680">
              <a:lnSpc>
                <a:spcPct val="72000"/>
              </a:lnSpc>
              <a:spcBef>
                <a:spcPts val="900"/>
              </a:spcBef>
              <a:buSzTx/>
              <a:buFontTx/>
              <a:buNone/>
              <a:defRPr sz="1615" b="1">
                <a:solidFill>
                  <a:schemeClr val="accent4"/>
                </a:solidFill>
                <a:effectLst>
                  <a:outerShdw blurRad="36195" dist="36195" dir="2700000" rotWithShape="0">
                    <a:srgbClr val="000000">
                      <a:alpha val="43137"/>
                    </a:srgbClr>
                  </a:outerShdw>
                </a:effectLst>
              </a:defRPr>
            </a:pPr>
            <a:r>
              <a:rPr sz="1800" dirty="0">
                <a:solidFill>
                  <a:srgbClr val="002060"/>
                </a:solidFill>
              </a:rPr>
              <a:t>The class </a:t>
            </a:r>
            <a:r>
              <a:rPr lang="en-US" sz="1800" dirty="0">
                <a:solidFill>
                  <a:srgbClr val="002060"/>
                </a:solidFill>
              </a:rPr>
              <a:t>is scheduled to begin at 10am</a:t>
            </a:r>
          </a:p>
          <a:p>
            <a:pPr marL="0" indent="0" algn="ctr" defTabSz="868680">
              <a:lnSpc>
                <a:spcPct val="72000"/>
              </a:lnSpc>
              <a:spcBef>
                <a:spcPts val="900"/>
              </a:spcBef>
              <a:buSzTx/>
              <a:buFontTx/>
              <a:buNone/>
              <a:defRPr sz="3420" b="1" i="1">
                <a:solidFill>
                  <a:schemeClr val="accent4"/>
                </a:solidFill>
                <a:effectLst>
                  <a:outerShdw blurRad="36195" dist="36195" dir="2700000" rotWithShape="0">
                    <a:srgbClr val="000000">
                      <a:alpha val="43137"/>
                    </a:srgbClr>
                  </a:outerShdw>
                </a:effectLst>
              </a:defRPr>
            </a:pPr>
            <a:endParaRPr sz="1520" dirty="0"/>
          </a:p>
          <a:p>
            <a:pPr marL="0" indent="0" algn="ctr" defTabSz="868680">
              <a:lnSpc>
                <a:spcPct val="72000"/>
              </a:lnSpc>
              <a:spcBef>
                <a:spcPts val="900"/>
              </a:spcBef>
              <a:buSzTx/>
              <a:buFontTx/>
              <a:buNone/>
              <a:defRPr sz="1520" b="1" i="1">
                <a:solidFill>
                  <a:srgbClr val="002060"/>
                </a:solidFill>
              </a:defRPr>
            </a:pPr>
            <a:r>
              <a:rPr dirty="0"/>
              <a:t>If you encounter technical issues with the audio or internet connection,</a:t>
            </a:r>
          </a:p>
          <a:p>
            <a:pPr marL="0" indent="0" algn="ctr" defTabSz="868680">
              <a:lnSpc>
                <a:spcPct val="72000"/>
              </a:lnSpc>
              <a:spcBef>
                <a:spcPts val="900"/>
              </a:spcBef>
              <a:buSzTx/>
              <a:buFontTx/>
              <a:buNone/>
              <a:defRPr sz="1520" b="1" i="1">
                <a:solidFill>
                  <a:srgbClr val="002060"/>
                </a:solidFill>
              </a:defRPr>
            </a:pPr>
            <a:r>
              <a:rPr dirty="0"/>
              <a:t> please call </a:t>
            </a:r>
            <a:r>
              <a:rPr dirty="0" err="1">
                <a:solidFill>
                  <a:srgbClr val="C00000"/>
                </a:solidFill>
              </a:rPr>
              <a:t>GoToTraining</a:t>
            </a:r>
            <a:r>
              <a:rPr dirty="0">
                <a:solidFill>
                  <a:srgbClr val="C00000"/>
                </a:solidFill>
              </a:rPr>
              <a:t> Support</a:t>
            </a:r>
            <a:r>
              <a:rPr dirty="0"/>
              <a:t>: </a:t>
            </a:r>
          </a:p>
          <a:p>
            <a:pPr marL="0" indent="0" algn="ctr" defTabSz="868680">
              <a:lnSpc>
                <a:spcPct val="72000"/>
              </a:lnSpc>
              <a:spcBef>
                <a:spcPts val="900"/>
              </a:spcBef>
              <a:buSzTx/>
              <a:buFontTx/>
              <a:buNone/>
              <a:defRPr sz="1520" b="1" i="1">
                <a:solidFill>
                  <a:srgbClr val="002060"/>
                </a:solidFill>
              </a:defRPr>
            </a:pPr>
            <a:r>
              <a:rPr dirty="0"/>
              <a:t>855-352-9002. </a:t>
            </a:r>
            <a:endParaRPr lang="en-US" dirty="0"/>
          </a:p>
          <a:p>
            <a:pPr marL="0" indent="0" algn="ctr" defTabSz="868680">
              <a:lnSpc>
                <a:spcPct val="72000"/>
              </a:lnSpc>
              <a:spcBef>
                <a:spcPts val="900"/>
              </a:spcBef>
              <a:buSzTx/>
              <a:buFontTx/>
              <a:buNone/>
              <a:defRPr sz="1520" b="1" i="1">
                <a:solidFill>
                  <a:srgbClr val="002060"/>
                </a:solidFill>
              </a:defRPr>
            </a:pPr>
            <a:endParaRPr lang="en-US" dirty="0"/>
          </a:p>
          <a:p>
            <a:pPr marL="0" indent="0" algn="ctr" defTabSz="868680">
              <a:lnSpc>
                <a:spcPct val="72000"/>
              </a:lnSpc>
              <a:spcBef>
                <a:spcPts val="900"/>
              </a:spcBef>
              <a:buSzTx/>
              <a:buFontTx/>
              <a:buNone/>
              <a:defRPr sz="1520" b="1" i="1">
                <a:solidFill>
                  <a:srgbClr val="002060"/>
                </a:solidFill>
              </a:defRPr>
            </a:pPr>
            <a:endParaRPr dirty="0"/>
          </a:p>
        </p:txBody>
      </p:sp>
      <p:sp>
        <p:nvSpPr>
          <p:cNvPr id="2" name="TextBox 1">
            <a:extLst>
              <a:ext uri="{FF2B5EF4-FFF2-40B4-BE49-F238E27FC236}">
                <a16:creationId xmlns:a16="http://schemas.microsoft.com/office/drawing/2014/main" id="{111D0EBA-1D76-4BC0-9B75-22A364C44067}"/>
              </a:ext>
            </a:extLst>
          </p:cNvPr>
          <p:cNvSpPr txBox="1"/>
          <p:nvPr/>
        </p:nvSpPr>
        <p:spPr>
          <a:xfrm>
            <a:off x="3031957" y="4198848"/>
            <a:ext cx="7628021" cy="1754324"/>
          </a:xfrm>
          <a:prstGeom prst="rect">
            <a:avLst/>
          </a:prstGeom>
          <a:solidFill>
            <a:schemeClr val="bg2">
              <a:lumMod val="9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b="1" u="sng" dirty="0">
                <a:solidFill>
                  <a:srgbClr val="FF0000"/>
                </a:solidFill>
              </a:rPr>
              <a:t>WE WILL BEGIN MOMENTARILY. </a:t>
            </a:r>
          </a:p>
          <a:p>
            <a:pPr marL="0" marR="0" indent="0" algn="ctr" defTabSz="914400" rtl="0" fontAlgn="auto" latinLnBrk="0" hangingPunct="0">
              <a:lnSpc>
                <a:spcPct val="100000"/>
              </a:lnSpc>
              <a:spcBef>
                <a:spcPts val="0"/>
              </a:spcBef>
              <a:spcAft>
                <a:spcPts val="0"/>
              </a:spcAft>
              <a:buClrTx/>
              <a:buSzTx/>
              <a:buFontTx/>
              <a:buNone/>
              <a:tabLst/>
            </a:pPr>
            <a:endParaRPr lang="en-US" b="1" u="sng" dirty="0">
              <a:solidFill>
                <a:srgbClr val="FF0000"/>
              </a:solidFill>
            </a:endParaRPr>
          </a:p>
          <a:p>
            <a:pPr marL="0" marR="0" indent="0" algn="ctr" defTabSz="914400" rtl="0" fontAlgn="auto" latinLnBrk="0" hangingPunct="0">
              <a:lnSpc>
                <a:spcPct val="100000"/>
              </a:lnSpc>
              <a:spcBef>
                <a:spcPts val="0"/>
              </a:spcBef>
              <a:spcAft>
                <a:spcPts val="0"/>
              </a:spcAft>
              <a:buClrTx/>
              <a:buSzTx/>
              <a:buFontTx/>
              <a:buNone/>
              <a:tabLst/>
            </a:pPr>
            <a:r>
              <a:rPr lang="en-US" b="1" u="sng" dirty="0">
                <a:solidFill>
                  <a:srgbClr val="FF0000"/>
                </a:solidFill>
              </a:rPr>
              <a:t>WE WANT TO GIVE A FEW EXTRA MOMENTS FOR PEOPLE WHO MAY BE HAVING TECHNICAL DIFFICULTIES TO JOIN. </a:t>
            </a:r>
          </a:p>
          <a:p>
            <a:pPr marL="0" marR="0" indent="0" algn="ctr" defTabSz="914400" rtl="0" fontAlgn="auto" latinLnBrk="0" hangingPunct="0">
              <a:lnSpc>
                <a:spcPct val="100000"/>
              </a:lnSpc>
              <a:spcBef>
                <a:spcPts val="0"/>
              </a:spcBef>
              <a:spcAft>
                <a:spcPts val="0"/>
              </a:spcAft>
              <a:buClrTx/>
              <a:buSzTx/>
              <a:buFontTx/>
              <a:buNone/>
              <a:tabLst/>
            </a:pPr>
            <a:r>
              <a:rPr kumimoji="0" lang="en-US" sz="1800" b="1" i="0" u="sng" strike="noStrike" cap="none" spc="0" normalizeH="0" baseline="0" dirty="0">
                <a:ln>
                  <a:noFill/>
                </a:ln>
                <a:solidFill>
                  <a:srgbClr val="FF0000"/>
                </a:solidFill>
                <a:effectLst/>
                <a:uFillTx/>
                <a:latin typeface="+mj-lt"/>
                <a:ea typeface="+mj-ea"/>
                <a:cs typeface="+mj-cs"/>
                <a:sym typeface="Calibri"/>
              </a:rPr>
              <a:t> </a:t>
            </a:r>
          </a:p>
          <a:p>
            <a:pPr marL="0" marR="0" indent="0" algn="ctr" defTabSz="914400" rtl="0" fontAlgn="auto" latinLnBrk="0" hangingPunct="0">
              <a:lnSpc>
                <a:spcPct val="100000"/>
              </a:lnSpc>
              <a:spcBef>
                <a:spcPts val="0"/>
              </a:spcBef>
              <a:spcAft>
                <a:spcPts val="0"/>
              </a:spcAft>
              <a:buClrTx/>
              <a:buSzTx/>
              <a:buFontTx/>
              <a:buNone/>
              <a:tabLst/>
            </a:pPr>
            <a:r>
              <a:rPr lang="en-US" b="1" u="sng" dirty="0">
                <a:solidFill>
                  <a:srgbClr val="FF0000"/>
                </a:solidFill>
              </a:rPr>
              <a:t>THANK YOU</a:t>
            </a:r>
            <a:endParaRPr kumimoji="0" lang="en-US" sz="1800" b="1" i="0" u="sng" strike="noStrike" cap="none" spc="0" normalizeH="0" baseline="0" dirty="0">
              <a:ln>
                <a:noFill/>
              </a:ln>
              <a:solidFill>
                <a:srgbClr val="FF0000"/>
              </a:solidFill>
              <a:effectLst/>
              <a:uFillTx/>
              <a:sym typeface="Calibri"/>
            </a:endParaRPr>
          </a:p>
        </p:txBody>
      </p:sp>
    </p:spTree>
    <p:custDataLst>
      <p:tags r:id="rId1"/>
    </p:custDataLst>
    <p:extLst>
      <p:ext uri="{BB962C8B-B14F-4D97-AF65-F5344CB8AC3E}">
        <p14:creationId xmlns:p14="http://schemas.microsoft.com/office/powerpoint/2010/main" val="22158626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46C81D-498A-4131-A7F7-9C9692587A17}"/>
              </a:ext>
            </a:extLst>
          </p:cNvPr>
          <p:cNvPicPr>
            <a:picLocks noChangeAspect="1"/>
          </p:cNvPicPr>
          <p:nvPr/>
        </p:nvPicPr>
        <p:blipFill>
          <a:blip r:embed="rId3"/>
          <a:stretch>
            <a:fillRect/>
          </a:stretch>
        </p:blipFill>
        <p:spPr>
          <a:xfrm>
            <a:off x="2115960" y="0"/>
            <a:ext cx="7471751" cy="6386945"/>
          </a:xfrm>
          <a:prstGeom prst="rect">
            <a:avLst/>
          </a:prstGeom>
        </p:spPr>
      </p:pic>
    </p:spTree>
    <p:extLst>
      <p:ext uri="{BB962C8B-B14F-4D97-AF65-F5344CB8AC3E}">
        <p14:creationId xmlns:p14="http://schemas.microsoft.com/office/powerpoint/2010/main" val="314594307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94F81B-CB38-438F-9BCE-3E665985070C}"/>
              </a:ext>
            </a:extLst>
          </p:cNvPr>
          <p:cNvSpPr>
            <a:spLocks noGrp="1"/>
          </p:cNvSpPr>
          <p:nvPr>
            <p:ph type="title"/>
          </p:nvPr>
        </p:nvSpPr>
        <p:spPr>
          <a:xfrm>
            <a:off x="0" y="773432"/>
            <a:ext cx="12192000" cy="2071948"/>
          </a:xfrm>
          <a:solidFill>
            <a:srgbClr val="002060"/>
          </a:solidFill>
        </p:spPr>
        <p:txBody>
          <a:bodyPr>
            <a:normAutofit/>
          </a:bodyPr>
          <a:lstStyle/>
          <a:p>
            <a:r>
              <a:rPr lang="en-US" b="1" dirty="0">
                <a:solidFill>
                  <a:schemeClr val="bg1"/>
                </a:solidFill>
              </a:rPr>
              <a:t>Local Leaders should make AFGE’s mission thrive:</a:t>
            </a:r>
            <a:br>
              <a:rPr lang="en-US" b="1" dirty="0">
                <a:solidFill>
                  <a:schemeClr val="bg1"/>
                </a:solidFill>
              </a:rPr>
            </a:br>
            <a:endParaRPr lang="en-US" b="1" dirty="0">
              <a:solidFill>
                <a:schemeClr val="bg1"/>
              </a:solidFill>
            </a:endParaRPr>
          </a:p>
        </p:txBody>
      </p:sp>
      <p:sp>
        <p:nvSpPr>
          <p:cNvPr id="3" name="Text Placeholder 2">
            <a:extLst>
              <a:ext uri="{FF2B5EF4-FFF2-40B4-BE49-F238E27FC236}">
                <a16:creationId xmlns:a16="http://schemas.microsoft.com/office/drawing/2014/main" id="{1CADDB55-A801-4148-A04B-2F2404BAD3D8}"/>
              </a:ext>
            </a:extLst>
          </p:cNvPr>
          <p:cNvSpPr>
            <a:spLocks noGrp="1"/>
          </p:cNvSpPr>
          <p:nvPr>
            <p:ph type="body" sz="half" idx="1"/>
          </p:nvPr>
        </p:nvSpPr>
        <p:spPr>
          <a:xfrm>
            <a:off x="811932" y="2407189"/>
            <a:ext cx="10521087" cy="3210863"/>
          </a:xfrm>
          <a:solidFill>
            <a:schemeClr val="accent1">
              <a:lumMod val="50000"/>
            </a:schemeClr>
          </a:solidFill>
          <a:effectLst>
            <a:glow rad="228600">
              <a:schemeClr val="accent5">
                <a:satMod val="175000"/>
                <a:alpha val="40000"/>
              </a:schemeClr>
            </a:glow>
          </a:effectLst>
        </p:spPr>
        <p:txBody>
          <a:bodyPr>
            <a:noAutofit/>
          </a:bodyPr>
          <a:lstStyle/>
          <a:p>
            <a:pPr marL="0" indent="0" algn="ctr">
              <a:buNone/>
            </a:pPr>
            <a:r>
              <a:rPr lang="en-US" sz="6000" b="1" dirty="0">
                <a:solidFill>
                  <a:schemeClr val="bg1"/>
                </a:solidFill>
              </a:rPr>
              <a:t>“To build a large, </a:t>
            </a:r>
            <a:r>
              <a:rPr lang="en-US" sz="6000" b="1" dirty="0">
                <a:solidFill>
                  <a:schemeClr val="bg1"/>
                </a:solidFill>
                <a:effectLst>
                  <a:outerShdw blurRad="38100" dist="38100" dir="2700000" algn="tl">
                    <a:srgbClr val="000000">
                      <a:alpha val="43137"/>
                    </a:srgbClr>
                  </a:outerShdw>
                </a:effectLst>
              </a:rPr>
              <a:t>powerful</a:t>
            </a:r>
            <a:r>
              <a:rPr lang="en-US" sz="6000" b="1" dirty="0">
                <a:solidFill>
                  <a:schemeClr val="bg1"/>
                </a:solidFill>
              </a:rPr>
              <a:t>, </a:t>
            </a:r>
            <a:r>
              <a:rPr lang="en-US" sz="6000" b="1" dirty="0">
                <a:solidFill>
                  <a:schemeClr val="bg1"/>
                </a:solidFill>
                <a:effectLst>
                  <a:outerShdw blurRad="38100" dist="38100" dir="2700000" algn="tl">
                    <a:srgbClr val="000000">
                      <a:alpha val="43137"/>
                    </a:srgbClr>
                  </a:outerShdw>
                </a:effectLst>
              </a:rPr>
              <a:t>effective</a:t>
            </a:r>
            <a:r>
              <a:rPr lang="en-US" sz="6000" b="1" dirty="0">
                <a:solidFill>
                  <a:schemeClr val="bg1"/>
                </a:solidFill>
              </a:rPr>
              <a:t> union for workers in government service”</a:t>
            </a:r>
          </a:p>
        </p:txBody>
      </p:sp>
    </p:spTree>
    <p:extLst>
      <p:ext uri="{BB962C8B-B14F-4D97-AF65-F5344CB8AC3E}">
        <p14:creationId xmlns:p14="http://schemas.microsoft.com/office/powerpoint/2010/main" val="42124047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b="1" dirty="0">
                <a:solidFill>
                  <a:schemeClr val="accent4"/>
                </a:solidFill>
                <a:latin typeface="+mn-lt"/>
              </a:rPr>
              <a:t>….Building Strong Locals </a:t>
            </a:r>
          </a:p>
        </p:txBody>
      </p:sp>
      <p:sp>
        <p:nvSpPr>
          <p:cNvPr id="3" name="Content Placeholder 2"/>
          <p:cNvSpPr>
            <a:spLocks noGrp="1"/>
          </p:cNvSpPr>
          <p:nvPr>
            <p:ph idx="1"/>
          </p:nvPr>
        </p:nvSpPr>
        <p:spPr/>
        <p:txBody>
          <a:bodyPr/>
          <a:lstStyle/>
          <a:p>
            <a:r>
              <a:rPr lang="en-US" sz="3600" dirty="0">
                <a:solidFill>
                  <a:schemeClr val="bg1"/>
                </a:solidFill>
              </a:rPr>
              <a:t>This is the primary goal of the Local Union Officer</a:t>
            </a:r>
          </a:p>
          <a:p>
            <a:pPr marL="0" indent="0">
              <a:buNone/>
            </a:pPr>
            <a:endParaRPr lang="en-US" sz="3600" dirty="0">
              <a:solidFill>
                <a:schemeClr val="bg1"/>
              </a:solidFill>
            </a:endParaRPr>
          </a:p>
          <a:p>
            <a:r>
              <a:rPr lang="en-US" sz="3600" dirty="0">
                <a:solidFill>
                  <a:schemeClr val="bg1"/>
                </a:solidFill>
              </a:rPr>
              <a:t>The strength of AFGE is based on the strength of the Locals</a:t>
            </a:r>
          </a:p>
          <a:p>
            <a:pPr marL="0" indent="0">
              <a:buNone/>
            </a:pPr>
            <a:endParaRPr lang="en-US" sz="3600" dirty="0">
              <a:solidFill>
                <a:schemeClr val="bg1"/>
              </a:solidFill>
            </a:endParaRPr>
          </a:p>
          <a:p>
            <a:r>
              <a:rPr lang="en-US" sz="3600" dirty="0">
                <a:solidFill>
                  <a:schemeClr val="bg1"/>
                </a:solidFill>
              </a:rPr>
              <a:t>Building “effective” Locals to be Big Enough to Win!</a:t>
            </a:r>
            <a:endParaRPr lang="en-US" dirty="0"/>
          </a:p>
          <a:p>
            <a:endParaRPr lang="en-US" dirty="0"/>
          </a:p>
          <a:p>
            <a:endParaRPr lang="en-US" dirty="0"/>
          </a:p>
        </p:txBody>
      </p:sp>
    </p:spTree>
    <p:extLst>
      <p:ext uri="{BB962C8B-B14F-4D97-AF65-F5344CB8AC3E}">
        <p14:creationId xmlns:p14="http://schemas.microsoft.com/office/powerpoint/2010/main" val="354221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50425" y="1855670"/>
            <a:ext cx="7393848" cy="3956862"/>
          </a:xfrm>
        </p:spPr>
        <p:txBody>
          <a:bodyPr/>
          <a:lstStyle/>
          <a:p>
            <a:pPr marL="0" indent="0" algn="ctr">
              <a:buNone/>
            </a:pPr>
            <a:r>
              <a:rPr lang="en-US" b="1" dirty="0"/>
              <a:t>Effective locals have ownership of the Union, have the capability, infrastructure and engagement to support and mobilize the membership.  </a:t>
            </a:r>
          </a:p>
          <a:p>
            <a:pPr marL="0" indent="0" algn="ctr">
              <a:buNone/>
            </a:pPr>
            <a:endParaRPr lang="en-US" b="1" dirty="0"/>
          </a:p>
          <a:p>
            <a:pPr marL="0" indent="0" algn="ctr">
              <a:buNone/>
            </a:pPr>
            <a:r>
              <a:rPr lang="en-US" b="1" dirty="0"/>
              <a:t>They are not dependent upon the employer, they are not dependent upon representatives- they empowered, and they are </a:t>
            </a:r>
            <a:r>
              <a:rPr lang="en-US" b="1" dirty="0">
                <a:highlight>
                  <a:srgbClr val="FFFF00"/>
                </a:highlight>
              </a:rPr>
              <a:t>big enough to win. </a:t>
            </a:r>
          </a:p>
        </p:txBody>
      </p:sp>
      <p:sp>
        <p:nvSpPr>
          <p:cNvPr id="4" name="Text Placeholder 3"/>
          <p:cNvSpPr>
            <a:spLocks noGrp="1"/>
          </p:cNvSpPr>
          <p:nvPr>
            <p:ph type="body" sz="quarter" idx="11"/>
          </p:nvPr>
        </p:nvSpPr>
        <p:spPr/>
        <p:txBody>
          <a:bodyPr>
            <a:normAutofit fontScale="77500" lnSpcReduction="20000"/>
          </a:bodyPr>
          <a:lstStyle/>
          <a:p>
            <a:endParaRPr lang="en-US"/>
          </a:p>
        </p:txBody>
      </p:sp>
      <p:sp>
        <p:nvSpPr>
          <p:cNvPr id="3" name="TextBox 2">
            <a:extLst>
              <a:ext uri="{FF2B5EF4-FFF2-40B4-BE49-F238E27FC236}">
                <a16:creationId xmlns:a16="http://schemas.microsoft.com/office/drawing/2014/main" id="{72308478-2199-4C69-B101-E4F1A22E93BC}"/>
              </a:ext>
            </a:extLst>
          </p:cNvPr>
          <p:cNvSpPr txBox="1"/>
          <p:nvPr/>
        </p:nvSpPr>
        <p:spPr>
          <a:xfrm>
            <a:off x="4082748" y="830960"/>
            <a:ext cx="8109252" cy="830997"/>
          </a:xfrm>
          <a:prstGeom prst="rect">
            <a:avLst/>
          </a:prstGeom>
          <a:noFill/>
        </p:spPr>
        <p:txBody>
          <a:bodyPr wrap="square" rtlCol="0">
            <a:spAutoFit/>
          </a:bodyPr>
          <a:lstStyle/>
          <a:p>
            <a:r>
              <a:rPr lang="en-US" sz="4800" b="1" dirty="0"/>
              <a:t>What are Effective Locals?</a:t>
            </a:r>
          </a:p>
        </p:txBody>
      </p:sp>
    </p:spTree>
    <p:extLst>
      <p:ext uri="{BB962C8B-B14F-4D97-AF65-F5344CB8AC3E}">
        <p14:creationId xmlns:p14="http://schemas.microsoft.com/office/powerpoint/2010/main" val="9503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6338" y="1834706"/>
            <a:ext cx="8439324" cy="4234310"/>
          </a:xfrm>
          <a:solidFill>
            <a:schemeClr val="accent4"/>
          </a:solidFill>
          <a:effectLst>
            <a:glow rad="139700">
              <a:schemeClr val="accent4">
                <a:satMod val="175000"/>
                <a:alpha val="40000"/>
              </a:schemeClr>
            </a:glow>
            <a:outerShdw blurRad="50800" dist="38100" dir="2700000" algn="tl" rotWithShape="0">
              <a:prstClr val="black">
                <a:alpha val="40000"/>
              </a:prstClr>
            </a:outerShdw>
          </a:effectLst>
        </p:spPr>
        <p:txBody>
          <a:bodyPr>
            <a:normAutofit fontScale="92500" lnSpcReduction="10000"/>
          </a:bodyPr>
          <a:lstStyle/>
          <a:p>
            <a:pPr>
              <a:lnSpc>
                <a:spcPct val="150000"/>
              </a:lnSpc>
            </a:pPr>
            <a:r>
              <a:rPr lang="en-US" sz="3600" b="1" dirty="0">
                <a:solidFill>
                  <a:srgbClr val="002060"/>
                </a:solidFill>
              </a:rPr>
              <a:t>Organizing and Workplace Representation</a:t>
            </a:r>
          </a:p>
          <a:p>
            <a:pPr>
              <a:lnSpc>
                <a:spcPct val="150000"/>
              </a:lnSpc>
            </a:pPr>
            <a:r>
              <a:rPr lang="en-US" sz="3600" b="1" dirty="0">
                <a:solidFill>
                  <a:srgbClr val="002060"/>
                </a:solidFill>
              </a:rPr>
              <a:t>Legislative &amp; Political Mobilization</a:t>
            </a:r>
          </a:p>
          <a:p>
            <a:pPr>
              <a:lnSpc>
                <a:spcPct val="150000"/>
              </a:lnSpc>
            </a:pPr>
            <a:r>
              <a:rPr lang="en-US" sz="3600" b="1" dirty="0">
                <a:solidFill>
                  <a:srgbClr val="002060"/>
                </a:solidFill>
              </a:rPr>
              <a:t>Strengthening the Local</a:t>
            </a:r>
          </a:p>
          <a:p>
            <a:pPr>
              <a:lnSpc>
                <a:spcPct val="150000"/>
              </a:lnSpc>
            </a:pPr>
            <a:r>
              <a:rPr lang="en-US" sz="3600" b="1" dirty="0">
                <a:solidFill>
                  <a:srgbClr val="002060"/>
                </a:solidFill>
              </a:rPr>
              <a:t>Education</a:t>
            </a:r>
          </a:p>
          <a:p>
            <a:pPr>
              <a:lnSpc>
                <a:spcPct val="150000"/>
              </a:lnSpc>
            </a:pPr>
            <a:r>
              <a:rPr lang="en-US" sz="3600" b="1" dirty="0">
                <a:solidFill>
                  <a:srgbClr val="002060"/>
                </a:solidFill>
              </a:rPr>
              <a:t>Communications</a:t>
            </a:r>
          </a:p>
          <a:p>
            <a:endParaRPr lang="en-US" sz="4000" b="1" dirty="0">
              <a:solidFill>
                <a:srgbClr val="002060"/>
              </a:solidFill>
            </a:endParaRPr>
          </a:p>
        </p:txBody>
      </p:sp>
      <p:sp>
        <p:nvSpPr>
          <p:cNvPr id="4" name="Title 3"/>
          <p:cNvSpPr>
            <a:spLocks noGrp="1"/>
          </p:cNvSpPr>
          <p:nvPr>
            <p:ph type="title"/>
          </p:nvPr>
        </p:nvSpPr>
        <p:spPr>
          <a:xfrm>
            <a:off x="201060" y="788984"/>
            <a:ext cx="9063606" cy="935038"/>
          </a:xfrm>
        </p:spPr>
        <p:txBody>
          <a:bodyPr>
            <a:normAutofit/>
          </a:bodyPr>
          <a:lstStyle/>
          <a:p>
            <a:r>
              <a:rPr lang="en-US" u="sng" dirty="0">
                <a:solidFill>
                  <a:schemeClr val="bg1"/>
                </a:solidFill>
              </a:rPr>
              <a:t>Key Areas of Big Enough to Win</a:t>
            </a:r>
          </a:p>
        </p:txBody>
      </p:sp>
      <p:pic>
        <p:nvPicPr>
          <p:cNvPr id="2" name="Picture 1">
            <a:extLst>
              <a:ext uri="{FF2B5EF4-FFF2-40B4-BE49-F238E27FC236}">
                <a16:creationId xmlns:a16="http://schemas.microsoft.com/office/drawing/2014/main" id="{268A4937-F05F-4038-9093-625545F43567}"/>
              </a:ext>
            </a:extLst>
          </p:cNvPr>
          <p:cNvPicPr>
            <a:picLocks noChangeAspect="1"/>
          </p:cNvPicPr>
          <p:nvPr/>
        </p:nvPicPr>
        <p:blipFill>
          <a:blip r:embed="rId3"/>
          <a:stretch>
            <a:fillRect/>
          </a:stretch>
        </p:blipFill>
        <p:spPr>
          <a:xfrm>
            <a:off x="1366994" y="-115096"/>
            <a:ext cx="11053006" cy="1371599"/>
          </a:xfrm>
          <a:prstGeom prst="rect">
            <a:avLst/>
          </a:prstGeom>
        </p:spPr>
      </p:pic>
    </p:spTree>
    <p:extLst>
      <p:ext uri="{BB962C8B-B14F-4D97-AF65-F5344CB8AC3E}">
        <p14:creationId xmlns:p14="http://schemas.microsoft.com/office/powerpoint/2010/main" val="402055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0061" y="18255"/>
            <a:ext cx="10515600" cy="1100861"/>
          </a:xfrm>
          <a:solidFill>
            <a:srgbClr val="0070C0"/>
          </a:solidFill>
        </p:spPr>
        <p:txBody>
          <a:bodyPr>
            <a:normAutofit/>
          </a:bodyPr>
          <a:lstStyle/>
          <a:p>
            <a:pPr algn="r"/>
            <a:r>
              <a:rPr lang="en-US" sz="7200" b="1" dirty="0">
                <a:solidFill>
                  <a:schemeClr val="accent4"/>
                </a:solidFill>
                <a:latin typeface="+mn-lt"/>
              </a:rPr>
              <a:t>….Fight to Win!</a:t>
            </a:r>
          </a:p>
        </p:txBody>
      </p:sp>
      <p:sp>
        <p:nvSpPr>
          <p:cNvPr id="3" name="Content Placeholder 2"/>
          <p:cNvSpPr>
            <a:spLocks noGrp="1"/>
          </p:cNvSpPr>
          <p:nvPr>
            <p:ph idx="1"/>
          </p:nvPr>
        </p:nvSpPr>
        <p:spPr/>
        <p:txBody>
          <a:bodyPr/>
          <a:lstStyle/>
          <a:p>
            <a:pPr lvl="1"/>
            <a:endParaRPr lang="en-US" dirty="0">
              <a:solidFill>
                <a:schemeClr val="bg1"/>
              </a:solidFill>
            </a:endParaRPr>
          </a:p>
          <a:p>
            <a:pPr lvl="1"/>
            <a:endParaRPr lang="en-US" dirty="0">
              <a:solidFill>
                <a:schemeClr val="bg1"/>
              </a:solidFill>
            </a:endParaRPr>
          </a:p>
          <a:p>
            <a:endParaRPr lang="en-US" dirty="0"/>
          </a:p>
          <a:p>
            <a:endParaRPr lang="en-US" dirty="0"/>
          </a:p>
        </p:txBody>
      </p:sp>
      <p:sp>
        <p:nvSpPr>
          <p:cNvPr id="4" name="TextBox 3">
            <a:extLst>
              <a:ext uri="{FF2B5EF4-FFF2-40B4-BE49-F238E27FC236}">
                <a16:creationId xmlns:a16="http://schemas.microsoft.com/office/drawing/2014/main" id="{F9207243-1965-4BD1-A6C1-862F4EF8A93D}"/>
              </a:ext>
            </a:extLst>
          </p:cNvPr>
          <p:cNvSpPr txBox="1"/>
          <p:nvPr/>
        </p:nvSpPr>
        <p:spPr>
          <a:xfrm>
            <a:off x="731861" y="1119116"/>
            <a:ext cx="10728278" cy="4401205"/>
          </a:xfrm>
          <a:prstGeom prst="rect">
            <a:avLst/>
          </a:prstGeom>
          <a:solidFill>
            <a:schemeClr val="bg1">
              <a:lumMod val="85000"/>
            </a:schemeClr>
          </a:solidFill>
          <a:effectLst>
            <a:glow rad="228600">
              <a:schemeClr val="accent5">
                <a:satMod val="175000"/>
                <a:alpha val="40000"/>
              </a:schemeClr>
            </a:glow>
          </a:effectLst>
        </p:spPr>
        <p:txBody>
          <a:bodyPr wrap="square" rtlCol="0">
            <a:spAutoFit/>
          </a:bodyPr>
          <a:lstStyle/>
          <a:p>
            <a:pPr marL="571500" indent="-571500">
              <a:lnSpc>
                <a:spcPct val="150000"/>
              </a:lnSpc>
              <a:buFont typeface="Arial" panose="020B0604020202020204" pitchFamily="34" charset="0"/>
              <a:buChar char="•"/>
            </a:pPr>
            <a:r>
              <a:rPr lang="en-US" sz="4000" b="1" dirty="0">
                <a:solidFill>
                  <a:srgbClr val="002060"/>
                </a:solidFill>
              </a:rPr>
              <a:t>Remember in November</a:t>
            </a:r>
          </a:p>
          <a:p>
            <a:pPr marL="571500" indent="-571500">
              <a:lnSpc>
                <a:spcPct val="150000"/>
              </a:lnSpc>
              <a:buFont typeface="Arial" panose="020B0604020202020204" pitchFamily="34" charset="0"/>
              <a:buChar char="•"/>
            </a:pPr>
            <a:r>
              <a:rPr lang="en-US" sz="4000" b="1" dirty="0">
                <a:solidFill>
                  <a:srgbClr val="002060"/>
                </a:solidFill>
              </a:rPr>
              <a:t>Protecting Local Member’ Dues Dollars</a:t>
            </a:r>
          </a:p>
          <a:p>
            <a:pPr marL="571500" indent="-571500">
              <a:lnSpc>
                <a:spcPct val="150000"/>
              </a:lnSpc>
              <a:buFont typeface="Arial" panose="020B0604020202020204" pitchFamily="34" charset="0"/>
              <a:buChar char="•"/>
            </a:pPr>
            <a:r>
              <a:rPr lang="en-US" sz="4000" b="1" dirty="0">
                <a:solidFill>
                  <a:srgbClr val="002060"/>
                </a:solidFill>
                <a:effectLst>
                  <a:outerShdw blurRad="38100" dist="38100" dir="2700000" algn="tl">
                    <a:srgbClr val="000000">
                      <a:alpha val="43137"/>
                    </a:srgbClr>
                  </a:outerShdw>
                </a:effectLst>
              </a:rPr>
              <a:t>Build Power through Member Participation</a:t>
            </a:r>
          </a:p>
          <a:p>
            <a:pPr marL="571500" indent="-571500">
              <a:lnSpc>
                <a:spcPct val="150000"/>
              </a:lnSpc>
              <a:buFont typeface="Arial" panose="020B0604020202020204" pitchFamily="34" charset="0"/>
              <a:buChar char="•"/>
            </a:pPr>
            <a:endParaRPr lang="en-US" sz="4000" b="1" dirty="0">
              <a:solidFill>
                <a:srgbClr val="002060"/>
              </a:solidFill>
            </a:endParaRPr>
          </a:p>
          <a:p>
            <a:pPr marL="571500" indent="-571500">
              <a:buFont typeface="Arial" panose="020B0604020202020204" pitchFamily="34" charset="0"/>
              <a:buChar char="•"/>
            </a:pPr>
            <a:endParaRPr lang="en-US" sz="4000" dirty="0"/>
          </a:p>
        </p:txBody>
      </p:sp>
    </p:spTree>
    <p:extLst>
      <p:ext uri="{BB962C8B-B14F-4D97-AF65-F5344CB8AC3E}">
        <p14:creationId xmlns:p14="http://schemas.microsoft.com/office/powerpoint/2010/main" val="1434831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44" y="849086"/>
            <a:ext cx="10364755" cy="3687440"/>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AFGE Structure</a:t>
            </a:r>
          </a:p>
        </p:txBody>
      </p:sp>
    </p:spTree>
    <p:extLst>
      <p:ext uri="{BB962C8B-B14F-4D97-AF65-F5344CB8AC3E}">
        <p14:creationId xmlns:p14="http://schemas.microsoft.com/office/powerpoint/2010/main" val="1609111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782"/>
          <p:cNvGrpSpPr/>
          <p:nvPr/>
        </p:nvGrpSpPr>
        <p:grpSpPr>
          <a:xfrm>
            <a:off x="3855377" y="3744979"/>
            <a:ext cx="4263011" cy="2807503"/>
            <a:chOff x="0" y="0"/>
            <a:chExt cx="4263009" cy="2807502"/>
          </a:xfrm>
        </p:grpSpPr>
        <p:grpSp>
          <p:nvGrpSpPr>
            <p:cNvPr id="770" name="Group 770"/>
            <p:cNvGrpSpPr/>
            <p:nvPr/>
          </p:nvGrpSpPr>
          <p:grpSpPr>
            <a:xfrm>
              <a:off x="736167" y="1631183"/>
              <a:ext cx="2820831" cy="1073957"/>
              <a:chOff x="0" y="0"/>
              <a:chExt cx="2820829" cy="1073955"/>
            </a:xfrm>
          </p:grpSpPr>
          <p:sp>
            <p:nvSpPr>
              <p:cNvPr id="768" name="Shape 768"/>
              <p:cNvSpPr/>
              <p:nvPr/>
            </p:nvSpPr>
            <p:spPr>
              <a:xfrm>
                <a:off x="0" y="0"/>
                <a:ext cx="2820830" cy="1073956"/>
              </a:xfrm>
              <a:prstGeom prst="ellipse">
                <a:avLst/>
              </a:prstGeom>
              <a:solidFill>
                <a:srgbClr val="FF000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69" name="Shape 769"/>
              <p:cNvSpPr/>
              <p:nvPr/>
            </p:nvSpPr>
            <p:spPr>
              <a:xfrm>
                <a:off x="413100" y="370075"/>
                <a:ext cx="1994630" cy="3338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2000">
                    <a:solidFill>
                      <a:srgbClr val="FFFFFF"/>
                    </a:solidFill>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FFFFFF"/>
                    </a:solidFill>
                    <a:effectLst/>
                    <a:uLnTx/>
                    <a:uFillTx/>
                    <a:latin typeface="Calibri"/>
                    <a:cs typeface="Calibri"/>
                    <a:sym typeface="Calibri"/>
                  </a:rPr>
                  <a:t>MEMBERS</a:t>
                </a:r>
              </a:p>
            </p:txBody>
          </p:sp>
        </p:grpSp>
        <p:grpSp>
          <p:nvGrpSpPr>
            <p:cNvPr id="773" name="Group 773"/>
            <p:cNvGrpSpPr/>
            <p:nvPr/>
          </p:nvGrpSpPr>
          <p:grpSpPr>
            <a:xfrm>
              <a:off x="1214524" y="657017"/>
              <a:ext cx="1712403" cy="245907"/>
              <a:chOff x="0" y="0"/>
              <a:chExt cx="1712401" cy="245905"/>
            </a:xfrm>
          </p:grpSpPr>
          <p:sp>
            <p:nvSpPr>
              <p:cNvPr id="771" name="Shape 771"/>
              <p:cNvSpPr/>
              <p:nvPr/>
            </p:nvSpPr>
            <p:spPr>
              <a:xfrm>
                <a:off x="0" y="0"/>
                <a:ext cx="1712402" cy="245906"/>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72" name="Shape 772"/>
              <p:cNvSpPr/>
              <p:nvPr/>
            </p:nvSpPr>
            <p:spPr>
              <a:xfrm>
                <a:off x="0" y="13201"/>
                <a:ext cx="1712402" cy="219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Local President</a:t>
                </a:r>
              </a:p>
            </p:txBody>
          </p:sp>
        </p:grpSp>
        <p:grpSp>
          <p:nvGrpSpPr>
            <p:cNvPr id="776" name="Group 776"/>
            <p:cNvGrpSpPr/>
            <p:nvPr/>
          </p:nvGrpSpPr>
          <p:grpSpPr>
            <a:xfrm>
              <a:off x="1214524" y="961731"/>
              <a:ext cx="1712403" cy="219505"/>
              <a:chOff x="0" y="0"/>
              <a:chExt cx="1712401" cy="219503"/>
            </a:xfrm>
          </p:grpSpPr>
          <p:sp>
            <p:nvSpPr>
              <p:cNvPr id="774" name="Shape 774"/>
              <p:cNvSpPr/>
              <p:nvPr/>
            </p:nvSpPr>
            <p:spPr>
              <a:xfrm>
                <a:off x="0" y="4792"/>
                <a:ext cx="1712402" cy="20992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75" name="Shape 775"/>
              <p:cNvSpPr/>
              <p:nvPr/>
            </p:nvSpPr>
            <p:spPr>
              <a:xfrm>
                <a:off x="0" y="0"/>
                <a:ext cx="1712402" cy="219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Local Executive Board</a:t>
                </a:r>
              </a:p>
            </p:txBody>
          </p:sp>
        </p:grpSp>
        <p:grpSp>
          <p:nvGrpSpPr>
            <p:cNvPr id="779" name="Group 779"/>
            <p:cNvGrpSpPr/>
            <p:nvPr/>
          </p:nvGrpSpPr>
          <p:grpSpPr>
            <a:xfrm>
              <a:off x="1214525" y="1294061"/>
              <a:ext cx="1712402" cy="219505"/>
              <a:chOff x="0" y="0"/>
              <a:chExt cx="1712401" cy="219503"/>
            </a:xfrm>
          </p:grpSpPr>
          <p:sp>
            <p:nvSpPr>
              <p:cNvPr id="777" name="Shape 777"/>
              <p:cNvSpPr/>
              <p:nvPr/>
            </p:nvSpPr>
            <p:spPr>
              <a:xfrm>
                <a:off x="0" y="4792"/>
                <a:ext cx="1712402" cy="20992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778" name="Shape 778"/>
              <p:cNvSpPr/>
              <p:nvPr/>
            </p:nvSpPr>
            <p:spPr>
              <a:xfrm>
                <a:off x="0" y="0"/>
                <a:ext cx="1712402" cy="219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Stewards</a:t>
                </a:r>
              </a:p>
            </p:txBody>
          </p:sp>
        </p:grpSp>
        <p:sp>
          <p:nvSpPr>
            <p:cNvPr id="780" name="Shape 780"/>
            <p:cNvSpPr/>
            <p:nvPr/>
          </p:nvSpPr>
          <p:spPr>
            <a:xfrm>
              <a:off x="0" y="-1"/>
              <a:ext cx="4263010" cy="280750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sp>
          <p:nvSpPr>
            <p:cNvPr id="781" name="Shape 781"/>
            <p:cNvSpPr/>
            <p:nvPr/>
          </p:nvSpPr>
          <p:spPr>
            <a:xfrm>
              <a:off x="1416978" y="321126"/>
              <a:ext cx="1301659" cy="320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1500" b="1"/>
              </a:pPr>
              <a:r>
                <a:rPr kumimoji="0" sz="1500" b="1" i="0" u="none" strike="noStrike" kern="0" cap="none" spc="0" normalizeH="0" baseline="0" noProof="0">
                  <a:ln>
                    <a:noFill/>
                  </a:ln>
                  <a:solidFill>
                    <a:srgbClr val="000000"/>
                  </a:solidFill>
                  <a:effectLst/>
                  <a:uLnTx/>
                  <a:uFillTx/>
                  <a:latin typeface="Calibri"/>
                  <a:cs typeface="Calibri"/>
                  <a:sym typeface="Calibri"/>
                </a:rPr>
                <a:t>LOCALS</a:t>
              </a:r>
              <a:r>
                <a:rPr kumimoji="0" sz="1000" b="0" i="0" u="none" strike="noStrike" kern="0" cap="none" spc="0" normalizeH="0" baseline="0" noProof="0">
                  <a:ln>
                    <a:noFill/>
                  </a:ln>
                  <a:solidFill>
                    <a:srgbClr val="000000"/>
                  </a:solidFill>
                  <a:effectLst/>
                  <a:uLnTx/>
                  <a:uFillTx/>
                  <a:latin typeface="Calibri"/>
                  <a:cs typeface="Calibri"/>
                  <a:sym typeface="Calibri"/>
                </a:rPr>
                <a:t> </a:t>
              </a:r>
            </a:p>
          </p:txBody>
        </p:sp>
      </p:grpSp>
      <p:grpSp>
        <p:nvGrpSpPr>
          <p:cNvPr id="794" name="Group 794"/>
          <p:cNvGrpSpPr/>
          <p:nvPr/>
        </p:nvGrpSpPr>
        <p:grpSpPr>
          <a:xfrm>
            <a:off x="4228659" y="1363127"/>
            <a:ext cx="3735091" cy="2674739"/>
            <a:chOff x="0" y="0"/>
            <a:chExt cx="3601163" cy="2578493"/>
          </a:xfrm>
        </p:grpSpPr>
        <p:grpSp>
          <p:nvGrpSpPr>
            <p:cNvPr id="785" name="Group 785"/>
            <p:cNvGrpSpPr/>
            <p:nvPr/>
          </p:nvGrpSpPr>
          <p:grpSpPr>
            <a:xfrm>
              <a:off x="586022" y="610564"/>
              <a:ext cx="2319493" cy="428183"/>
              <a:chOff x="0" y="0"/>
              <a:chExt cx="2319491" cy="428182"/>
            </a:xfrm>
          </p:grpSpPr>
          <p:sp>
            <p:nvSpPr>
              <p:cNvPr id="783" name="Shape 783"/>
              <p:cNvSpPr/>
              <p:nvPr/>
            </p:nvSpPr>
            <p:spPr>
              <a:xfrm>
                <a:off x="0" y="-1"/>
                <a:ext cx="2319492" cy="428184"/>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84" name="Shape 784"/>
              <p:cNvSpPr/>
              <p:nvPr/>
            </p:nvSpPr>
            <p:spPr>
              <a:xfrm>
                <a:off x="0" y="85288"/>
                <a:ext cx="2319492" cy="2576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5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Vice President</a:t>
                </a:r>
              </a:p>
            </p:txBody>
          </p:sp>
        </p:grpSp>
        <p:grpSp>
          <p:nvGrpSpPr>
            <p:cNvPr id="788" name="Group 788"/>
            <p:cNvGrpSpPr/>
            <p:nvPr/>
          </p:nvGrpSpPr>
          <p:grpSpPr>
            <a:xfrm>
              <a:off x="464112" y="1237291"/>
              <a:ext cx="1197666" cy="479417"/>
              <a:chOff x="0" y="0"/>
              <a:chExt cx="1197664" cy="479415"/>
            </a:xfrm>
          </p:grpSpPr>
          <p:sp>
            <p:nvSpPr>
              <p:cNvPr id="786" name="Shape 786"/>
              <p:cNvSpPr/>
              <p:nvPr/>
            </p:nvSpPr>
            <p:spPr>
              <a:xfrm>
                <a:off x="0" y="0"/>
                <a:ext cx="1197665" cy="479416"/>
              </a:xfrm>
              <a:prstGeom prst="rect">
                <a:avLst/>
              </a:prstGeom>
              <a:solidFill>
                <a:srgbClr val="0070C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87" name="Shape 787"/>
              <p:cNvSpPr/>
              <p:nvPr/>
            </p:nvSpPr>
            <p:spPr>
              <a:xfrm>
                <a:off x="0" y="34705"/>
                <a:ext cx="1197665" cy="4100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a:solidFill>
                      <a:srgbClr val="FFFFFF"/>
                    </a:solidFill>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FF"/>
                    </a:solidFill>
                    <a:effectLst/>
                    <a:uLnTx/>
                    <a:uFillTx/>
                    <a:latin typeface="Calibri"/>
                    <a:cs typeface="Calibri"/>
                    <a:sym typeface="Calibri"/>
                  </a:rPr>
                  <a:t>National Representatives</a:t>
                </a:r>
              </a:p>
            </p:txBody>
          </p:sp>
        </p:grpSp>
        <p:grpSp>
          <p:nvGrpSpPr>
            <p:cNvPr id="791" name="Group 791"/>
            <p:cNvGrpSpPr/>
            <p:nvPr/>
          </p:nvGrpSpPr>
          <p:grpSpPr>
            <a:xfrm>
              <a:off x="2066096" y="1206690"/>
              <a:ext cx="1021320" cy="510017"/>
              <a:chOff x="0" y="0"/>
              <a:chExt cx="1021319" cy="510016"/>
            </a:xfrm>
          </p:grpSpPr>
          <p:sp>
            <p:nvSpPr>
              <p:cNvPr id="789" name="Shape 789"/>
              <p:cNvSpPr/>
              <p:nvPr/>
            </p:nvSpPr>
            <p:spPr>
              <a:xfrm>
                <a:off x="-1" y="-1"/>
                <a:ext cx="1021321" cy="510018"/>
              </a:xfrm>
              <a:prstGeom prst="rect">
                <a:avLst/>
              </a:prstGeom>
              <a:solidFill>
                <a:srgbClr val="0070C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90" name="Shape 790"/>
              <p:cNvSpPr/>
              <p:nvPr/>
            </p:nvSpPr>
            <p:spPr>
              <a:xfrm>
                <a:off x="-1" y="50005"/>
                <a:ext cx="1021321" cy="4100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a:solidFill>
                      <a:srgbClr val="FFFFFF"/>
                    </a:solidFill>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dirty="0">
                    <a:ln>
                      <a:noFill/>
                    </a:ln>
                    <a:solidFill>
                      <a:srgbClr val="FFFFFF"/>
                    </a:solidFill>
                    <a:effectLst/>
                    <a:uLnTx/>
                    <a:uFillTx/>
                    <a:latin typeface="Calibri"/>
                    <a:cs typeface="Calibri"/>
                    <a:sym typeface="Calibri"/>
                  </a:rPr>
                  <a:t>WFP District Coordinators</a:t>
                </a:r>
              </a:p>
            </p:txBody>
          </p:sp>
        </p:grpSp>
        <p:sp>
          <p:nvSpPr>
            <p:cNvPr id="792" name="Shape 792"/>
            <p:cNvSpPr/>
            <p:nvPr/>
          </p:nvSpPr>
          <p:spPr>
            <a:xfrm>
              <a:off x="1265081" y="289120"/>
              <a:ext cx="811632" cy="320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257815">
                <a:defRPr sz="1500" b="1"/>
              </a:lvl1pPr>
            </a:lstStyle>
            <a:p>
              <a:pPr marL="0" marR="0" lvl="0" indent="0" algn="l" defTabSz="257815" rtl="0" eaLnBrk="1" fontAlgn="auto" latinLnBrk="0" hangingPunct="0">
                <a:lnSpc>
                  <a:spcPct val="100000"/>
                </a:lnSpc>
                <a:spcBef>
                  <a:spcPts val="0"/>
                </a:spcBef>
                <a:spcAft>
                  <a:spcPts val="0"/>
                </a:spcAft>
                <a:buClrTx/>
                <a:buSzTx/>
                <a:buFontTx/>
                <a:buNone/>
                <a:tabLst/>
                <a:defRPr/>
              </a:pPr>
              <a:r>
                <a:rPr kumimoji="0" sz="1500" b="1" i="0" u="none" strike="noStrike" kern="0" cap="none" spc="0" normalizeH="0" baseline="0" noProof="0">
                  <a:ln>
                    <a:noFill/>
                  </a:ln>
                  <a:solidFill>
                    <a:srgbClr val="000000"/>
                  </a:solidFill>
                  <a:effectLst/>
                  <a:uLnTx/>
                  <a:uFillTx/>
                  <a:latin typeface="Calibri"/>
                  <a:cs typeface="Calibri"/>
                  <a:sym typeface="Calibri"/>
                </a:rPr>
                <a:t>DISTRICT</a:t>
              </a:r>
            </a:p>
          </p:txBody>
        </p:sp>
        <p:sp>
          <p:nvSpPr>
            <p:cNvPr id="793" name="Shape 793"/>
            <p:cNvSpPr/>
            <p:nvPr/>
          </p:nvSpPr>
          <p:spPr>
            <a:xfrm>
              <a:off x="0" y="0"/>
              <a:ext cx="3601164" cy="257849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grpSp>
      <p:grpSp>
        <p:nvGrpSpPr>
          <p:cNvPr id="807" name="Group 807"/>
          <p:cNvGrpSpPr/>
          <p:nvPr/>
        </p:nvGrpSpPr>
        <p:grpSpPr>
          <a:xfrm>
            <a:off x="7594951" y="1978713"/>
            <a:ext cx="2530455" cy="4174787"/>
            <a:chOff x="0" y="0"/>
            <a:chExt cx="2530453" cy="4174786"/>
          </a:xfrm>
        </p:grpSpPr>
        <p:grpSp>
          <p:nvGrpSpPr>
            <p:cNvPr id="805" name="Group 805"/>
            <p:cNvGrpSpPr/>
            <p:nvPr/>
          </p:nvGrpSpPr>
          <p:grpSpPr>
            <a:xfrm>
              <a:off x="0" y="715361"/>
              <a:ext cx="2530453" cy="3459425"/>
              <a:chOff x="0" y="0"/>
              <a:chExt cx="2530452" cy="3459424"/>
            </a:xfrm>
          </p:grpSpPr>
          <p:grpSp>
            <p:nvGrpSpPr>
              <p:cNvPr id="803" name="Group 803"/>
              <p:cNvGrpSpPr/>
              <p:nvPr/>
            </p:nvGrpSpPr>
            <p:grpSpPr>
              <a:xfrm>
                <a:off x="0" y="-1"/>
                <a:ext cx="2530453" cy="3459426"/>
                <a:chOff x="0" y="0"/>
                <a:chExt cx="2530452" cy="3459424"/>
              </a:xfrm>
            </p:grpSpPr>
            <p:grpSp>
              <p:nvGrpSpPr>
                <p:cNvPr id="798" name="Group 798"/>
                <p:cNvGrpSpPr/>
                <p:nvPr/>
              </p:nvGrpSpPr>
              <p:grpSpPr>
                <a:xfrm>
                  <a:off x="717947" y="1166024"/>
                  <a:ext cx="1237821" cy="584329"/>
                  <a:chOff x="0" y="0"/>
                  <a:chExt cx="1237819" cy="584327"/>
                </a:xfrm>
              </p:grpSpPr>
              <p:sp>
                <p:nvSpPr>
                  <p:cNvPr id="796" name="Shape 796"/>
                  <p:cNvSpPr/>
                  <p:nvPr/>
                </p:nvSpPr>
                <p:spPr>
                  <a:xfrm>
                    <a:off x="0" y="0"/>
                    <a:ext cx="1237820" cy="584328"/>
                  </a:xfrm>
                  <a:prstGeom prst="rect">
                    <a:avLst/>
                  </a:prstGeom>
                  <a:solidFill>
                    <a:srgbClr val="002060"/>
                  </a:solidFill>
                  <a:ln w="12700" cap="flat">
                    <a:solidFill>
                      <a:srgbClr val="42719B"/>
                    </a:solidFill>
                    <a:prstDash val="dash"/>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97" name="Shape 797"/>
                  <p:cNvSpPr/>
                  <p:nvPr/>
                </p:nvSpPr>
                <p:spPr>
                  <a:xfrm>
                    <a:off x="0" y="55943"/>
                    <a:ext cx="1237820" cy="472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Council President</a:t>
                    </a:r>
                  </a:p>
                </p:txBody>
              </p:sp>
            </p:grpSp>
            <p:grpSp>
              <p:nvGrpSpPr>
                <p:cNvPr id="801" name="Group 801"/>
                <p:cNvGrpSpPr/>
                <p:nvPr/>
              </p:nvGrpSpPr>
              <p:grpSpPr>
                <a:xfrm>
                  <a:off x="568128" y="2020558"/>
                  <a:ext cx="1647279" cy="584329"/>
                  <a:chOff x="0" y="0"/>
                  <a:chExt cx="1647277" cy="584327"/>
                </a:xfrm>
              </p:grpSpPr>
              <p:sp>
                <p:nvSpPr>
                  <p:cNvPr id="799" name="Shape 799"/>
                  <p:cNvSpPr/>
                  <p:nvPr/>
                </p:nvSpPr>
                <p:spPr>
                  <a:xfrm>
                    <a:off x="0" y="0"/>
                    <a:ext cx="1647278" cy="584328"/>
                  </a:xfrm>
                  <a:prstGeom prst="rect">
                    <a:avLst/>
                  </a:prstGeom>
                  <a:solidFill>
                    <a:srgbClr val="002060"/>
                  </a:solidFill>
                  <a:ln w="12700" cap="flat">
                    <a:solidFill>
                      <a:srgbClr val="42719B"/>
                    </a:solidFill>
                    <a:prstDash val="lgDash"/>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00" name="Shape 800"/>
                  <p:cNvSpPr/>
                  <p:nvPr/>
                </p:nvSpPr>
                <p:spPr>
                  <a:xfrm>
                    <a:off x="0" y="55943"/>
                    <a:ext cx="1647278" cy="4724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Council Executive Board</a:t>
                    </a:r>
                  </a:p>
                </p:txBody>
              </p:sp>
            </p:grpSp>
            <p:sp>
              <p:nvSpPr>
                <p:cNvPr id="802" name="Shape 802"/>
                <p:cNvSpPr/>
                <p:nvPr/>
              </p:nvSpPr>
              <p:spPr>
                <a:xfrm>
                  <a:off x="0" y="-1"/>
                  <a:ext cx="2530453" cy="3459426"/>
                </a:xfrm>
                <a:prstGeom prst="ellipse">
                  <a:avLst/>
                </a:prstGeom>
                <a:noFill/>
                <a:ln w="12700" cap="flat">
                  <a:solidFill>
                    <a:srgbClr val="42719B"/>
                  </a:solidFill>
                  <a:prstDash val="lgDash"/>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grpSp>
          <p:sp>
            <p:nvSpPr>
              <p:cNvPr id="804" name="Shape 804"/>
              <p:cNvSpPr/>
              <p:nvPr/>
            </p:nvSpPr>
            <p:spPr>
              <a:xfrm>
                <a:off x="460147" y="642524"/>
                <a:ext cx="1663707" cy="320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1500" b="1"/>
                </a:pPr>
                <a:r>
                  <a:rPr kumimoji="0" sz="1500" b="1" i="0" u="none" strike="noStrike" kern="0" cap="none" spc="0" normalizeH="0" baseline="0" noProof="0">
                    <a:ln>
                      <a:noFill/>
                    </a:ln>
                    <a:solidFill>
                      <a:srgbClr val="000000"/>
                    </a:solidFill>
                    <a:effectLst/>
                    <a:uLnTx/>
                    <a:uFillTx/>
                    <a:latin typeface="Calibri"/>
                    <a:cs typeface="Calibri"/>
                    <a:sym typeface="Calibri"/>
                  </a:rPr>
                  <a:t>COUNCILS</a:t>
                </a:r>
                <a:r>
                  <a:rPr kumimoji="0" sz="1000" b="0" i="0" u="none" strike="noStrike" kern="0" cap="none" spc="0" normalizeH="0" baseline="0" noProof="0">
                    <a:ln>
                      <a:noFill/>
                    </a:ln>
                    <a:solidFill>
                      <a:srgbClr val="000000"/>
                    </a:solidFill>
                    <a:effectLst/>
                    <a:uLnTx/>
                    <a:uFillTx/>
                    <a:latin typeface="Calibri"/>
                    <a:cs typeface="Calibri"/>
                    <a:sym typeface="Calibri"/>
                  </a:rPr>
                  <a:t> </a:t>
                </a:r>
              </a:p>
            </p:txBody>
          </p:sp>
        </p:grpSp>
        <p:sp>
          <p:nvSpPr>
            <p:cNvPr id="806" name="Shape 806"/>
            <p:cNvSpPr/>
            <p:nvPr/>
          </p:nvSpPr>
          <p:spPr>
            <a:xfrm>
              <a:off x="590277" y="0"/>
              <a:ext cx="1376335"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b="1" i="1"/>
              </a:pPr>
              <a:r>
                <a:rPr kumimoji="0" sz="1800" b="1" i="1" u="none" strike="noStrike" kern="0" cap="none" spc="0" normalizeH="0" baseline="0" noProof="0" dirty="0">
                  <a:ln>
                    <a:noFill/>
                  </a:ln>
                  <a:solidFill>
                    <a:srgbClr val="000000"/>
                  </a:solidFill>
                  <a:effectLst/>
                  <a:uLnTx/>
                  <a:uFillTx/>
                  <a:latin typeface="Calibri"/>
                  <a:cs typeface="Calibri"/>
                  <a:sym typeface="Calibri"/>
                </a:rPr>
                <a:t>AGENCY/</a:t>
              </a:r>
            </a:p>
            <a:p>
              <a:pPr marL="0" marR="0" lvl="0" indent="0" algn="ctr" defTabSz="257815" rtl="0" eaLnBrk="1" fontAlgn="auto" latinLnBrk="0" hangingPunct="0">
                <a:lnSpc>
                  <a:spcPct val="100000"/>
                </a:lnSpc>
                <a:spcBef>
                  <a:spcPts val="0"/>
                </a:spcBef>
                <a:spcAft>
                  <a:spcPts val="0"/>
                </a:spcAft>
                <a:buClrTx/>
                <a:buSzTx/>
                <a:buFontTx/>
                <a:buNone/>
                <a:tabLst/>
                <a:defRPr b="1" i="1"/>
              </a:pPr>
              <a:r>
                <a:rPr kumimoji="0" sz="1800" b="1" i="1" u="none" strike="noStrike" kern="0" cap="none" spc="0" normalizeH="0" baseline="0" noProof="0" dirty="0">
                  <a:ln>
                    <a:noFill/>
                  </a:ln>
                  <a:solidFill>
                    <a:srgbClr val="000000"/>
                  </a:solidFill>
                  <a:effectLst/>
                  <a:uLnTx/>
                  <a:uFillTx/>
                  <a:latin typeface="Calibri"/>
                  <a:cs typeface="Calibri"/>
                  <a:sym typeface="Calibri"/>
                </a:rPr>
                <a:t>COMPONENT</a:t>
              </a:r>
            </a:p>
          </p:txBody>
        </p:sp>
      </p:grpSp>
      <p:sp>
        <p:nvSpPr>
          <p:cNvPr id="808" name="Shape 808"/>
          <p:cNvSpPr/>
          <p:nvPr/>
        </p:nvSpPr>
        <p:spPr>
          <a:xfrm>
            <a:off x="1645076" y="996789"/>
            <a:ext cx="2967751" cy="5224236"/>
          </a:xfrm>
          <a:prstGeom prst="ellipse">
            <a:avLst/>
          </a:prstGeom>
          <a:ln w="12700">
            <a:solidFill>
              <a:srgbClr val="42719B"/>
            </a:solidFill>
            <a:miter/>
          </a:ln>
        </p:spPr>
        <p:txBody>
          <a:bodyPr lIns="45719" rIns="45719" anchor="ct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sp>
        <p:nvSpPr>
          <p:cNvPr id="809" name="Shape 809"/>
          <p:cNvSpPr/>
          <p:nvPr/>
        </p:nvSpPr>
        <p:spPr>
          <a:xfrm>
            <a:off x="2496422" y="728394"/>
            <a:ext cx="1255758"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257815">
              <a:defRPr b="1" i="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Calibri"/>
                <a:cs typeface="Calibri"/>
                <a:sym typeface="Calibri"/>
              </a:rPr>
              <a:t>NATIONAL</a:t>
            </a:r>
          </a:p>
        </p:txBody>
      </p:sp>
      <p:grpSp>
        <p:nvGrpSpPr>
          <p:cNvPr id="812" name="Group 812"/>
          <p:cNvGrpSpPr/>
          <p:nvPr/>
        </p:nvGrpSpPr>
        <p:grpSpPr>
          <a:xfrm>
            <a:off x="2376517" y="1543437"/>
            <a:ext cx="1462303" cy="511605"/>
            <a:chOff x="0" y="0"/>
            <a:chExt cx="1462302" cy="511603"/>
          </a:xfrm>
        </p:grpSpPr>
        <p:sp>
          <p:nvSpPr>
            <p:cNvPr id="810" name="Shape 810"/>
            <p:cNvSpPr/>
            <p:nvPr/>
          </p:nvSpPr>
          <p:spPr>
            <a:xfrm>
              <a:off x="0" y="6395"/>
              <a:ext cx="1462303" cy="49881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11" name="Shape 811"/>
            <p:cNvSpPr/>
            <p:nvPr/>
          </p:nvSpPr>
          <p:spPr>
            <a:xfrm>
              <a:off x="0" y="0"/>
              <a:ext cx="1462303" cy="5116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1600" b="1">
                  <a:solidFill>
                    <a:srgbClr val="FFFF00"/>
                  </a:solidFill>
                  <a:effectLst>
                    <a:outerShdw blurRad="38100" dist="38100" dir="2700000" rotWithShape="0">
                      <a:srgbClr val="000000">
                        <a:alpha val="43137"/>
                      </a:srgbClr>
                    </a:outerShdw>
                  </a:effectLst>
                </a:defRPr>
              </a:pPr>
              <a:r>
                <a:rPr kumimoji="0" sz="1600" b="1"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a:t>
              </a:r>
              <a:endParaRPr kumimoji="0" sz="1600" b="1" i="0" u="none" strike="noStrike" kern="0" cap="none" spc="0" normalizeH="0" baseline="0" noProof="0">
                <a:ln>
                  <a:noFill/>
                </a:ln>
                <a:solidFill>
                  <a:srgbClr val="FFFFFF"/>
                </a:solidFill>
                <a:effectLst>
                  <a:outerShdw blurRad="38100" dist="38100" dir="2700000" rotWithShape="0">
                    <a:srgbClr val="000000">
                      <a:alpha val="43137"/>
                    </a:srgbClr>
                  </a:outerShdw>
                </a:effectLst>
                <a:uLnTx/>
                <a:uFillTx/>
                <a:latin typeface="Calibri"/>
                <a:cs typeface="Calibri"/>
                <a:sym typeface="Calibri"/>
              </a:endParaRPr>
            </a:p>
            <a:p>
              <a:pPr marL="0" marR="0" lvl="0" indent="0" algn="ctr" defTabSz="257815" rtl="0" eaLnBrk="1" fontAlgn="auto" latinLnBrk="0" hangingPunct="0">
                <a:lnSpc>
                  <a:spcPct val="100000"/>
                </a:lnSpc>
                <a:spcBef>
                  <a:spcPts val="0"/>
                </a:spcBef>
                <a:spcAft>
                  <a:spcPts val="0"/>
                </a:spcAft>
                <a:buClrTx/>
                <a:buSzTx/>
                <a:buFontTx/>
                <a:buNone/>
                <a:tabLst/>
                <a:defRPr sz="1600" b="1">
                  <a:solidFill>
                    <a:srgbClr val="FFFF00"/>
                  </a:solidFill>
                  <a:effectLst>
                    <a:outerShdw blurRad="38100" dist="38100" dir="2700000" rotWithShape="0">
                      <a:srgbClr val="000000">
                        <a:alpha val="43137"/>
                      </a:srgbClr>
                    </a:outerShdw>
                  </a:effectLst>
                </a:defRPr>
              </a:pPr>
              <a:r>
                <a:rPr kumimoji="0" sz="1600" b="1"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President</a:t>
              </a:r>
            </a:p>
          </p:txBody>
        </p:sp>
      </p:grpSp>
      <p:grpSp>
        <p:nvGrpSpPr>
          <p:cNvPr id="815" name="Group 815"/>
          <p:cNvGrpSpPr/>
          <p:nvPr/>
        </p:nvGrpSpPr>
        <p:grpSpPr>
          <a:xfrm>
            <a:off x="2376519" y="2735026"/>
            <a:ext cx="1511030" cy="448377"/>
            <a:chOff x="0" y="0"/>
            <a:chExt cx="1511028" cy="448376"/>
          </a:xfrm>
        </p:grpSpPr>
        <p:sp>
          <p:nvSpPr>
            <p:cNvPr id="813" name="Shape 813"/>
            <p:cNvSpPr/>
            <p:nvPr/>
          </p:nvSpPr>
          <p:spPr>
            <a:xfrm>
              <a:off x="0" y="-1"/>
              <a:ext cx="1511029" cy="448378"/>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14" name="Shape 814"/>
            <p:cNvSpPr/>
            <p:nvPr/>
          </p:nvSpPr>
          <p:spPr>
            <a:xfrm>
              <a:off x="0" y="19185"/>
              <a:ext cx="1511029" cy="4100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b="1">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1"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Secretary Treasurer</a:t>
              </a:r>
            </a:p>
          </p:txBody>
        </p:sp>
      </p:grpSp>
      <p:grpSp>
        <p:nvGrpSpPr>
          <p:cNvPr id="818" name="Group 818"/>
          <p:cNvGrpSpPr/>
          <p:nvPr/>
        </p:nvGrpSpPr>
        <p:grpSpPr>
          <a:xfrm>
            <a:off x="2393224" y="4066106"/>
            <a:ext cx="1477616" cy="1053192"/>
            <a:chOff x="0" y="0"/>
            <a:chExt cx="1477615" cy="1053191"/>
          </a:xfrm>
        </p:grpSpPr>
        <p:sp>
          <p:nvSpPr>
            <p:cNvPr id="816" name="Shape 816"/>
            <p:cNvSpPr/>
            <p:nvPr/>
          </p:nvSpPr>
          <p:spPr>
            <a:xfrm>
              <a:off x="-1" y="-1"/>
              <a:ext cx="1477617" cy="105319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17" name="Shape 817"/>
            <p:cNvSpPr/>
            <p:nvPr/>
          </p:nvSpPr>
          <p:spPr>
            <a:xfrm>
              <a:off x="-1" y="131093"/>
              <a:ext cx="1477617" cy="7910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b="1">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1"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Vice President for Women and Fair Practices</a:t>
              </a:r>
            </a:p>
          </p:txBody>
        </p:sp>
      </p:grpSp>
      <p:sp>
        <p:nvSpPr>
          <p:cNvPr id="819" name="Shape 819"/>
          <p:cNvSpPr/>
          <p:nvPr/>
        </p:nvSpPr>
        <p:spPr>
          <a:xfrm>
            <a:off x="2496422" y="2163889"/>
            <a:ext cx="1309682" cy="472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257815">
              <a:defRPr sz="13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1" i="0" u="none" strike="noStrike" kern="0" cap="none" spc="0" normalizeH="0" baseline="0" noProof="0" dirty="0">
                <a:ln>
                  <a:noFill/>
                </a:ln>
                <a:solidFill>
                  <a:srgbClr val="000000"/>
                </a:solidFill>
                <a:effectLst/>
                <a:uLnTx/>
                <a:uFillTx/>
                <a:latin typeface="Calibri"/>
                <a:cs typeface="Calibri"/>
                <a:sym typeface="Calibri"/>
              </a:rPr>
              <a:t>Operations Departments</a:t>
            </a:r>
          </a:p>
        </p:txBody>
      </p:sp>
      <p:sp>
        <p:nvSpPr>
          <p:cNvPr id="820" name="Shape 820"/>
          <p:cNvSpPr/>
          <p:nvPr/>
        </p:nvSpPr>
        <p:spPr>
          <a:xfrm>
            <a:off x="2477192" y="3268641"/>
            <a:ext cx="1309682"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257815">
              <a:defRPr sz="11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a:ln>
                  <a:noFill/>
                </a:ln>
                <a:solidFill>
                  <a:srgbClr val="000000"/>
                </a:solidFill>
                <a:effectLst/>
                <a:uLnTx/>
                <a:uFillTx/>
                <a:latin typeface="Calibri"/>
                <a:cs typeface="Calibri"/>
                <a:sym typeface="Calibri"/>
              </a:rPr>
              <a:t>Finance and Information Services Departments</a:t>
            </a:r>
          </a:p>
        </p:txBody>
      </p:sp>
      <p:sp>
        <p:nvSpPr>
          <p:cNvPr id="821" name="Shape 821"/>
          <p:cNvSpPr/>
          <p:nvPr/>
        </p:nvSpPr>
        <p:spPr>
          <a:xfrm>
            <a:off x="2469461" y="5253752"/>
            <a:ext cx="1309682" cy="586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257815">
              <a:defRPr sz="11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a:ln>
                  <a:noFill/>
                </a:ln>
                <a:solidFill>
                  <a:srgbClr val="000000"/>
                </a:solidFill>
                <a:effectLst/>
                <a:uLnTx/>
                <a:uFillTx/>
                <a:latin typeface="Calibri"/>
                <a:cs typeface="Calibri"/>
                <a:sym typeface="Calibri"/>
              </a:rPr>
              <a:t>Women’s and Fair Practices Departments</a:t>
            </a:r>
          </a:p>
        </p:txBody>
      </p:sp>
      <p:sp>
        <p:nvSpPr>
          <p:cNvPr id="822" name="Shape 822"/>
          <p:cNvSpPr/>
          <p:nvPr/>
        </p:nvSpPr>
        <p:spPr>
          <a:xfrm>
            <a:off x="3158499" y="188244"/>
            <a:ext cx="6172522" cy="46166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257815">
              <a:defRPr sz="24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Calibri"/>
                <a:cs typeface="Calibri"/>
                <a:sym typeface="Calibri"/>
              </a:rPr>
              <a:t>AFGE </a:t>
            </a:r>
            <a:r>
              <a:rPr kumimoji="0" lang="en-US" sz="2400" b="1" i="0" u="none" strike="noStrike" kern="0" cap="none" spc="0" normalizeH="0" baseline="0" noProof="0" dirty="0">
                <a:ln>
                  <a:noFill/>
                </a:ln>
                <a:solidFill>
                  <a:srgbClr val="000000"/>
                </a:solidFill>
                <a:effectLst/>
                <a:uLnTx/>
                <a:uFillTx/>
                <a:latin typeface="Calibri"/>
                <a:cs typeface="Calibri"/>
                <a:sym typeface="Calibri"/>
              </a:rPr>
              <a:t>NATIONAL </a:t>
            </a:r>
            <a:r>
              <a:rPr kumimoji="0" sz="2400" b="1" i="0" u="none" strike="noStrike" kern="0" cap="none" spc="0" normalizeH="0" baseline="0" noProof="0" dirty="0">
                <a:ln>
                  <a:noFill/>
                </a:ln>
                <a:solidFill>
                  <a:srgbClr val="000000"/>
                </a:solidFill>
                <a:effectLst/>
                <a:uLnTx/>
                <a:uFillTx/>
                <a:latin typeface="Calibri"/>
                <a:cs typeface="Calibri"/>
                <a:sym typeface="Calibri"/>
              </a:rPr>
              <a:t>ORGANIZATIONAL STRUCTURE</a:t>
            </a:r>
          </a:p>
        </p:txBody>
      </p:sp>
      <p:pic>
        <p:nvPicPr>
          <p:cNvPr id="823" name="image16.jpg"/>
          <p:cNvPicPr>
            <a:picLocks noChangeAspect="1"/>
          </p:cNvPicPr>
          <p:nvPr/>
        </p:nvPicPr>
        <p:blipFill>
          <a:blip r:embed="rId3">
            <a:extLst/>
          </a:blip>
          <a:stretch>
            <a:fillRect/>
          </a:stretch>
        </p:blipFill>
        <p:spPr>
          <a:xfrm>
            <a:off x="9976029" y="5459415"/>
            <a:ext cx="673209" cy="1356085"/>
          </a:xfrm>
          <a:prstGeom prst="rect">
            <a:avLst/>
          </a:prstGeom>
          <a:ln w="12700">
            <a:miter lim="400000"/>
          </a:ln>
        </p:spPr>
      </p:pic>
      <p:sp>
        <p:nvSpPr>
          <p:cNvPr id="7" name="TextBox 6">
            <a:extLst>
              <a:ext uri="{FF2B5EF4-FFF2-40B4-BE49-F238E27FC236}">
                <a16:creationId xmlns:a16="http://schemas.microsoft.com/office/drawing/2014/main" id="{0D15274E-5AB9-403B-9BD0-81FB4285ED2A}"/>
              </a:ext>
            </a:extLst>
          </p:cNvPr>
          <p:cNvSpPr txBox="1"/>
          <p:nvPr/>
        </p:nvSpPr>
        <p:spPr>
          <a:xfrm>
            <a:off x="5406561" y="1021940"/>
            <a:ext cx="10913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mj-ea"/>
                <a:cs typeface="Calibri"/>
                <a:sym typeface="Calibri"/>
              </a:rPr>
              <a:t>REGIONAL</a:t>
            </a:r>
          </a:p>
        </p:txBody>
      </p:sp>
      <p:graphicFrame>
        <p:nvGraphicFramePr>
          <p:cNvPr id="58" name="Table 57">
            <a:extLst>
              <a:ext uri="{FF2B5EF4-FFF2-40B4-BE49-F238E27FC236}">
                <a16:creationId xmlns:a16="http://schemas.microsoft.com/office/drawing/2014/main" id="{B2DA1CEC-515B-4899-B25F-8C8576433146}"/>
              </a:ext>
            </a:extLst>
          </p:cNvPr>
          <p:cNvGraphicFramePr>
            <a:graphicFrameLocks noGrp="1"/>
          </p:cNvGraphicFramePr>
          <p:nvPr>
            <p:extLst>
              <p:ext uri="{D42A27DB-BD31-4B8C-83A1-F6EECF244321}">
                <p14:modId xmlns:p14="http://schemas.microsoft.com/office/powerpoint/2010/main" val="619279645"/>
              </p:ext>
            </p:extLst>
          </p:nvPr>
        </p:nvGraphicFramePr>
        <p:xfrm>
          <a:off x="134472" y="116541"/>
          <a:ext cx="11842376" cy="6343062"/>
        </p:xfrm>
        <a:graphic>
          <a:graphicData uri="http://schemas.openxmlformats.org/drawingml/2006/table">
            <a:tbl>
              <a:tblPr firstRow="1" bandRow="1">
                <a:tableStyleId>{7DF18680-E054-41AD-8BC1-D1AEF772440D}</a:tableStyleId>
              </a:tblPr>
              <a:tblGrid>
                <a:gridCol w="1783307">
                  <a:extLst>
                    <a:ext uri="{9D8B030D-6E8A-4147-A177-3AD203B41FA5}">
                      <a16:colId xmlns:a16="http://schemas.microsoft.com/office/drawing/2014/main" val="3862776581"/>
                    </a:ext>
                  </a:extLst>
                </a:gridCol>
                <a:gridCol w="10059069">
                  <a:extLst>
                    <a:ext uri="{9D8B030D-6E8A-4147-A177-3AD203B41FA5}">
                      <a16:colId xmlns:a16="http://schemas.microsoft.com/office/drawing/2014/main" val="838811881"/>
                    </a:ext>
                  </a:extLst>
                </a:gridCol>
              </a:tblGrid>
              <a:tr h="464081">
                <a:tc>
                  <a:txBody>
                    <a:bodyPr/>
                    <a:lstStyle/>
                    <a:p>
                      <a:pPr algn="ctr"/>
                      <a:r>
                        <a:rPr lang="en-US" sz="1600" b="1" dirty="0">
                          <a:latin typeface="+mj-lt"/>
                        </a:rPr>
                        <a:t>LEADERSHIP ROLE</a:t>
                      </a:r>
                    </a:p>
                  </a:txBody>
                  <a:tcPr/>
                </a:tc>
                <a:tc>
                  <a:txBody>
                    <a:bodyPr/>
                    <a:lstStyle/>
                    <a:p>
                      <a:pPr algn="ctr"/>
                      <a:r>
                        <a:rPr lang="en-US" sz="1600" dirty="0">
                          <a:latin typeface="+mj-lt"/>
                        </a:rPr>
                        <a:t>DESCRIPTION OF DUTIES</a:t>
                      </a:r>
                    </a:p>
                  </a:txBody>
                  <a:tcPr/>
                </a:tc>
                <a:extLst>
                  <a:ext uri="{0D108BD9-81ED-4DB2-BD59-A6C34878D82A}">
                    <a16:rowId xmlns:a16="http://schemas.microsoft.com/office/drawing/2014/main" val="339411138"/>
                  </a:ext>
                </a:extLst>
              </a:tr>
              <a:tr h="570157">
                <a:tc>
                  <a:txBody>
                    <a:bodyPr/>
                    <a:lstStyle/>
                    <a:p>
                      <a:pPr algn="ctr"/>
                      <a:r>
                        <a:rPr lang="en-US" sz="1600" b="1" dirty="0">
                          <a:latin typeface="+mj-lt"/>
                        </a:rPr>
                        <a:t>Executive Board</a:t>
                      </a:r>
                    </a:p>
                  </a:txBody>
                  <a:tcPr/>
                </a:tc>
                <a:tc>
                  <a:txBody>
                    <a:bodyPr/>
                    <a:lstStyle/>
                    <a:p>
                      <a:pPr marL="171450" indent="-171450" algn="l">
                        <a:buFont typeface="Arial" panose="020B0604020202020204" pitchFamily="34" charset="0"/>
                        <a:buChar char="•"/>
                      </a:pPr>
                      <a:r>
                        <a:rPr lang="en-US" sz="1600" b="1" dirty="0">
                          <a:latin typeface="+mj-lt"/>
                        </a:rPr>
                        <a:t>Provide leadership and consensus on goals</a:t>
                      </a:r>
                    </a:p>
                    <a:p>
                      <a:pPr marL="171450" indent="-171450" algn="l">
                        <a:buFont typeface="Arial" panose="020B0604020202020204" pitchFamily="34" charset="0"/>
                        <a:buChar char="•"/>
                      </a:pPr>
                      <a:r>
                        <a:rPr lang="en-US" sz="1600" b="1" dirty="0">
                          <a:latin typeface="+mj-lt"/>
                        </a:rPr>
                        <a:t>Provide annual budget (reviewed and approved by membership), act for the membership on urgent matters</a:t>
                      </a:r>
                    </a:p>
                  </a:txBody>
                  <a:tcPr/>
                </a:tc>
                <a:extLst>
                  <a:ext uri="{0D108BD9-81ED-4DB2-BD59-A6C34878D82A}">
                    <a16:rowId xmlns:a16="http://schemas.microsoft.com/office/drawing/2014/main" val="2841169415"/>
                  </a:ext>
                </a:extLst>
              </a:tr>
              <a:tr h="994461">
                <a:tc>
                  <a:txBody>
                    <a:bodyPr/>
                    <a:lstStyle/>
                    <a:p>
                      <a:pPr algn="ctr"/>
                      <a:r>
                        <a:rPr lang="en-US" sz="1600" b="1" dirty="0">
                          <a:latin typeface="+mj-lt"/>
                        </a:rPr>
                        <a:t>President</a:t>
                      </a:r>
                    </a:p>
                  </a:txBody>
                  <a:tcPr/>
                </a:tc>
                <a:tc>
                  <a:txBody>
                    <a:bodyPr/>
                    <a:lstStyle/>
                    <a:p>
                      <a:pPr marL="171450" indent="-171450" algn="l">
                        <a:buFont typeface="Arial" panose="020B0604020202020204" pitchFamily="34" charset="0"/>
                        <a:buChar char="•"/>
                      </a:pPr>
                      <a:r>
                        <a:rPr lang="en-US" sz="1600" b="1" dirty="0">
                          <a:latin typeface="+mj-lt"/>
                        </a:rPr>
                        <a:t>Conducting all Local business, exercise general supervision over the affairs of their Locals</a:t>
                      </a:r>
                    </a:p>
                    <a:p>
                      <a:pPr marL="171450" indent="-171450" algn="l">
                        <a:buFont typeface="Arial" panose="020B0604020202020204" pitchFamily="34" charset="0"/>
                        <a:buChar char="•"/>
                      </a:pPr>
                      <a:r>
                        <a:rPr lang="en-US" sz="1600" b="1" dirty="0">
                          <a:latin typeface="+mj-lt"/>
                        </a:rPr>
                        <a:t>Set specific short term and long term goals (Strategic Planning), Approve budget, communicating with fellow officers and members, make worksite visits, supervise all grievances, arbitrations, ULPs</a:t>
                      </a:r>
                    </a:p>
                  </a:txBody>
                  <a:tcPr/>
                </a:tc>
                <a:extLst>
                  <a:ext uri="{0D108BD9-81ED-4DB2-BD59-A6C34878D82A}">
                    <a16:rowId xmlns:a16="http://schemas.microsoft.com/office/drawing/2014/main" val="2843523600"/>
                  </a:ext>
                </a:extLst>
              </a:tr>
              <a:tr h="676233">
                <a:tc>
                  <a:txBody>
                    <a:bodyPr/>
                    <a:lstStyle/>
                    <a:p>
                      <a:pPr algn="ctr"/>
                      <a:r>
                        <a:rPr lang="en-US" sz="1600" b="1" dirty="0">
                          <a:latin typeface="+mj-lt"/>
                        </a:rPr>
                        <a:t>Vice President</a:t>
                      </a:r>
                    </a:p>
                  </a:txBody>
                  <a:tcPr/>
                </a:tc>
                <a:tc>
                  <a:txBody>
                    <a:bodyPr/>
                    <a:lstStyle/>
                    <a:p>
                      <a:pPr marL="285750" indent="-285750" algn="l">
                        <a:buFont typeface="Arial" panose="020B0604020202020204" pitchFamily="34" charset="0"/>
                        <a:buChar char="•"/>
                      </a:pPr>
                      <a:r>
                        <a:rPr lang="en-US" sz="1600" b="1" dirty="0">
                          <a:latin typeface="+mj-lt"/>
                        </a:rPr>
                        <a:t>Assume all responsibilities of Local in President’s absence (ex: presiding over meetings)</a:t>
                      </a:r>
                    </a:p>
                    <a:p>
                      <a:pPr marL="285750" indent="-285750" algn="l">
                        <a:buFont typeface="Arial" panose="020B0604020202020204" pitchFamily="34" charset="0"/>
                        <a:buChar char="•"/>
                      </a:pPr>
                      <a:r>
                        <a:rPr lang="en-US" sz="1600" b="1" dirty="0">
                          <a:latin typeface="+mj-lt"/>
                        </a:rPr>
                        <a:t>Chairman of budget committee &amp; assist sec-treasurer in preparing budget</a:t>
                      </a:r>
                    </a:p>
                  </a:txBody>
                  <a:tcPr/>
                </a:tc>
                <a:extLst>
                  <a:ext uri="{0D108BD9-81ED-4DB2-BD59-A6C34878D82A}">
                    <a16:rowId xmlns:a16="http://schemas.microsoft.com/office/drawing/2014/main" val="2447224154"/>
                  </a:ext>
                </a:extLst>
              </a:tr>
              <a:tr h="570157">
                <a:tc>
                  <a:txBody>
                    <a:bodyPr/>
                    <a:lstStyle/>
                    <a:p>
                      <a:pPr algn="ctr"/>
                      <a:r>
                        <a:rPr lang="en-US" sz="1600" b="1" dirty="0">
                          <a:latin typeface="+mj-lt"/>
                        </a:rPr>
                        <a:t>Secretary</a:t>
                      </a:r>
                    </a:p>
                  </a:txBody>
                  <a:tcPr/>
                </a:tc>
                <a:tc>
                  <a:txBody>
                    <a:bodyPr/>
                    <a:lstStyle/>
                    <a:p>
                      <a:pPr marL="285750" indent="-285750" algn="l">
                        <a:buFont typeface="Arial" panose="020B0604020202020204" pitchFamily="34" charset="0"/>
                        <a:buChar char="•"/>
                      </a:pPr>
                      <a:r>
                        <a:rPr lang="en-US" sz="1600" b="1" dirty="0">
                          <a:latin typeface="+mj-lt"/>
                        </a:rPr>
                        <a:t>Formal communication link </a:t>
                      </a:r>
                      <a:r>
                        <a:rPr lang="en-US" sz="1600" b="1" dirty="0" err="1">
                          <a:latin typeface="+mj-lt"/>
                        </a:rPr>
                        <a:t>btwn</a:t>
                      </a:r>
                      <a:r>
                        <a:rPr lang="en-US" sz="1600" b="1" dirty="0">
                          <a:latin typeface="+mj-lt"/>
                        </a:rPr>
                        <a:t> members and President</a:t>
                      </a:r>
                    </a:p>
                    <a:p>
                      <a:pPr marL="285750" indent="-285750" algn="l">
                        <a:buFont typeface="Arial" panose="020B0604020202020204" pitchFamily="34" charset="0"/>
                        <a:buChar char="•"/>
                      </a:pPr>
                      <a:r>
                        <a:rPr lang="en-US" sz="1600" b="1" dirty="0">
                          <a:latin typeface="+mj-lt"/>
                        </a:rPr>
                        <a:t>Take minutes at meetings, transcribe notes, assist in setting agenda</a:t>
                      </a:r>
                    </a:p>
                  </a:txBody>
                  <a:tcPr/>
                </a:tc>
                <a:extLst>
                  <a:ext uri="{0D108BD9-81ED-4DB2-BD59-A6C34878D82A}">
                    <a16:rowId xmlns:a16="http://schemas.microsoft.com/office/drawing/2014/main" val="2966790641"/>
                  </a:ext>
                </a:extLst>
              </a:tr>
              <a:tr h="522822">
                <a:tc>
                  <a:txBody>
                    <a:bodyPr/>
                    <a:lstStyle/>
                    <a:p>
                      <a:pPr algn="ctr"/>
                      <a:r>
                        <a:rPr lang="en-US" sz="1600" b="1" dirty="0">
                          <a:latin typeface="+mj-lt"/>
                        </a:rPr>
                        <a:t>Treasurer</a:t>
                      </a:r>
                    </a:p>
                  </a:txBody>
                  <a:tcPr/>
                </a:tc>
                <a:tc>
                  <a:txBody>
                    <a:bodyPr/>
                    <a:lstStyle/>
                    <a:p>
                      <a:pPr marL="285750" indent="-285750" algn="l">
                        <a:buFont typeface="Arial" panose="020B0604020202020204" pitchFamily="34" charset="0"/>
                        <a:buChar char="•"/>
                      </a:pPr>
                      <a:r>
                        <a:rPr lang="en-US" sz="1600" b="1" dirty="0">
                          <a:latin typeface="+mj-lt"/>
                        </a:rPr>
                        <a:t>Protect Local’s assets, prepare budget, maintain financial records</a:t>
                      </a:r>
                    </a:p>
                    <a:p>
                      <a:pPr marL="285750" indent="-285750" algn="l">
                        <a:buFont typeface="Arial" panose="020B0604020202020204" pitchFamily="34" charset="0"/>
                        <a:buChar char="•"/>
                      </a:pPr>
                      <a:r>
                        <a:rPr lang="en-US" sz="1600" b="1" dirty="0">
                          <a:latin typeface="+mj-lt"/>
                        </a:rPr>
                        <a:t>Report finances, handle bonding coverage, arrange audits</a:t>
                      </a:r>
                    </a:p>
                  </a:txBody>
                  <a:tcPr/>
                </a:tc>
                <a:extLst>
                  <a:ext uri="{0D108BD9-81ED-4DB2-BD59-A6C34878D82A}">
                    <a16:rowId xmlns:a16="http://schemas.microsoft.com/office/drawing/2014/main" val="1617131728"/>
                  </a:ext>
                </a:extLst>
              </a:tr>
              <a:tr h="570157">
                <a:tc>
                  <a:txBody>
                    <a:bodyPr/>
                    <a:lstStyle/>
                    <a:p>
                      <a:pPr algn="ctr"/>
                      <a:r>
                        <a:rPr lang="en-US" sz="1600" b="1" dirty="0">
                          <a:latin typeface="+mj-lt"/>
                        </a:rPr>
                        <a:t>Sergeant of Arms</a:t>
                      </a:r>
                    </a:p>
                  </a:txBody>
                  <a:tcPr/>
                </a:tc>
                <a:tc>
                  <a:txBody>
                    <a:bodyPr/>
                    <a:lstStyle/>
                    <a:p>
                      <a:pPr marL="285750" indent="-285750" algn="l">
                        <a:buFont typeface="Arial" panose="020B0604020202020204" pitchFamily="34" charset="0"/>
                        <a:buChar char="•"/>
                      </a:pPr>
                      <a:r>
                        <a:rPr lang="en-US" sz="1600" b="1" dirty="0">
                          <a:latin typeface="+mj-lt"/>
                        </a:rPr>
                        <a:t>Meet and greet members at Local meetings, welcome and introduce new guest</a:t>
                      </a:r>
                    </a:p>
                    <a:p>
                      <a:pPr marL="285750" indent="-285750" algn="l">
                        <a:buFont typeface="Arial" panose="020B0604020202020204" pitchFamily="34" charset="0"/>
                        <a:buChar char="•"/>
                      </a:pPr>
                      <a:r>
                        <a:rPr lang="en-US" sz="1600" b="1" dirty="0">
                          <a:latin typeface="+mj-lt"/>
                        </a:rPr>
                        <a:t>Assist presiding officer in maintaining order</a:t>
                      </a:r>
                    </a:p>
                  </a:txBody>
                  <a:tcPr/>
                </a:tc>
                <a:extLst>
                  <a:ext uri="{0D108BD9-81ED-4DB2-BD59-A6C34878D82A}">
                    <a16:rowId xmlns:a16="http://schemas.microsoft.com/office/drawing/2014/main" val="3022088807"/>
                  </a:ext>
                </a:extLst>
              </a:tr>
              <a:tr h="1312687">
                <a:tc>
                  <a:txBody>
                    <a:bodyPr/>
                    <a:lstStyle/>
                    <a:p>
                      <a:pPr algn="ctr"/>
                      <a:r>
                        <a:rPr lang="en-US" sz="1600" b="1" dirty="0">
                          <a:latin typeface="+mj-lt"/>
                        </a:rPr>
                        <a:t>Stewards</a:t>
                      </a:r>
                    </a:p>
                  </a:txBody>
                  <a:tcPr/>
                </a:tc>
                <a:tc>
                  <a:txBody>
                    <a:bodyPr/>
                    <a:lstStyle/>
                    <a:p>
                      <a:pPr marL="285750" indent="-285750" algn="l">
                        <a:buFont typeface="Arial" panose="020B0604020202020204" pitchFamily="34" charset="0"/>
                        <a:buChar char="•"/>
                      </a:pPr>
                      <a:r>
                        <a:rPr lang="en-US" sz="1600" b="1" dirty="0">
                          <a:latin typeface="+mj-lt"/>
                        </a:rPr>
                        <a:t>Informing workers of rights under the collective bargaining agreement (CBA); monitoring and enforcing the provisions of the CBA; and ensuring employer compliance with federal, state and local laws. </a:t>
                      </a:r>
                    </a:p>
                    <a:p>
                      <a:pPr marL="285750" indent="-285750" algn="l">
                        <a:buFont typeface="Arial" panose="020B0604020202020204" pitchFamily="34" charset="0"/>
                        <a:buChar char="•"/>
                      </a:pPr>
                      <a:r>
                        <a:rPr lang="en-US" sz="1600" b="1" dirty="0">
                          <a:latin typeface="+mj-lt"/>
                        </a:rPr>
                        <a:t>Represent and defend in investigatory interviews (Weingarten Rights), that are reasonably expected to result in disciplinary action, and through the grievance procedure.</a:t>
                      </a:r>
                    </a:p>
                  </a:txBody>
                  <a:tcPr/>
                </a:tc>
                <a:extLst>
                  <a:ext uri="{0D108BD9-81ED-4DB2-BD59-A6C34878D82A}">
                    <a16:rowId xmlns:a16="http://schemas.microsoft.com/office/drawing/2014/main" val="3462110545"/>
                  </a:ext>
                </a:extLst>
              </a:tr>
              <a:tr h="522822">
                <a:tc>
                  <a:txBody>
                    <a:bodyPr/>
                    <a:lstStyle/>
                    <a:p>
                      <a:pPr algn="ctr"/>
                      <a:r>
                        <a:rPr lang="en-US" sz="1600" b="1" dirty="0">
                          <a:latin typeface="+mj-lt"/>
                        </a:rPr>
                        <a:t>Committees</a:t>
                      </a:r>
                    </a:p>
                  </a:txBody>
                  <a:tcPr/>
                </a:tc>
                <a:tc>
                  <a:txBody>
                    <a:bodyPr/>
                    <a:lstStyle/>
                    <a:p>
                      <a:pPr marL="285750" indent="-285750" algn="l">
                        <a:buFont typeface="Arial" panose="020B0604020202020204" pitchFamily="34" charset="0"/>
                        <a:buChar char="•"/>
                      </a:pPr>
                      <a:r>
                        <a:rPr lang="en-US" sz="1600" b="1" dirty="0">
                          <a:latin typeface="+mj-lt"/>
                        </a:rPr>
                        <a:t>Key to an activist Local, getting the programmatic work done( Ex: election, audit, organizing, legislative, health and safety, etc.) </a:t>
                      </a:r>
                    </a:p>
                  </a:txBody>
                  <a:tcPr/>
                </a:tc>
                <a:extLst>
                  <a:ext uri="{0D108BD9-81ED-4DB2-BD59-A6C34878D82A}">
                    <a16:rowId xmlns:a16="http://schemas.microsoft.com/office/drawing/2014/main" val="3977704799"/>
                  </a:ext>
                </a:extLst>
              </a:tr>
            </a:tbl>
          </a:graphicData>
        </a:graphic>
      </p:graphicFrame>
      <p:pic>
        <p:nvPicPr>
          <p:cNvPr id="2" name="Picture 1">
            <a:extLst>
              <a:ext uri="{FF2B5EF4-FFF2-40B4-BE49-F238E27FC236}">
                <a16:creationId xmlns:a16="http://schemas.microsoft.com/office/drawing/2014/main" id="{D80C81DB-34E7-429A-8199-12620D3759D3}"/>
              </a:ext>
            </a:extLst>
          </p:cNvPr>
          <p:cNvPicPr>
            <a:picLocks noChangeAspect="1"/>
          </p:cNvPicPr>
          <p:nvPr/>
        </p:nvPicPr>
        <p:blipFill>
          <a:blip r:embed="rId4"/>
          <a:stretch>
            <a:fillRect/>
          </a:stretch>
        </p:blipFill>
        <p:spPr>
          <a:xfrm>
            <a:off x="1578798" y="896910"/>
            <a:ext cx="2342857" cy="3314286"/>
          </a:xfrm>
          <a:prstGeom prst="rect">
            <a:avLst/>
          </a:prstGeom>
        </p:spPr>
      </p:pic>
      <p:pic>
        <p:nvPicPr>
          <p:cNvPr id="3" name="Picture 2">
            <a:extLst>
              <a:ext uri="{FF2B5EF4-FFF2-40B4-BE49-F238E27FC236}">
                <a16:creationId xmlns:a16="http://schemas.microsoft.com/office/drawing/2014/main" id="{84BBE229-54EB-4B44-BF0A-6243865C6441}"/>
              </a:ext>
            </a:extLst>
          </p:cNvPr>
          <p:cNvPicPr>
            <a:picLocks noChangeAspect="1"/>
          </p:cNvPicPr>
          <p:nvPr/>
        </p:nvPicPr>
        <p:blipFill>
          <a:blip r:embed="rId5"/>
          <a:stretch>
            <a:fillRect/>
          </a:stretch>
        </p:blipFill>
        <p:spPr>
          <a:xfrm>
            <a:off x="3683937" y="2483675"/>
            <a:ext cx="3895238" cy="3485714"/>
          </a:xfrm>
          <a:prstGeom prst="rect">
            <a:avLst/>
          </a:prstGeom>
        </p:spPr>
      </p:pic>
      <p:pic>
        <p:nvPicPr>
          <p:cNvPr id="4" name="Picture 3">
            <a:extLst>
              <a:ext uri="{FF2B5EF4-FFF2-40B4-BE49-F238E27FC236}">
                <a16:creationId xmlns:a16="http://schemas.microsoft.com/office/drawing/2014/main" id="{09D2DD25-B771-4CDE-8F47-41C94A149E06}"/>
              </a:ext>
            </a:extLst>
          </p:cNvPr>
          <p:cNvPicPr>
            <a:picLocks noChangeAspect="1"/>
          </p:cNvPicPr>
          <p:nvPr/>
        </p:nvPicPr>
        <p:blipFill>
          <a:blip r:embed="rId6"/>
          <a:stretch>
            <a:fillRect/>
          </a:stretch>
        </p:blipFill>
        <p:spPr>
          <a:xfrm>
            <a:off x="7438814" y="623286"/>
            <a:ext cx="3685714" cy="3619048"/>
          </a:xfrm>
          <a:prstGeom prst="rect">
            <a:avLst/>
          </a:prstGeom>
        </p:spPr>
      </p:pic>
    </p:spTree>
    <p:extLst>
      <p:ext uri="{BB962C8B-B14F-4D97-AF65-F5344CB8AC3E}">
        <p14:creationId xmlns:p14="http://schemas.microsoft.com/office/powerpoint/2010/main" val="21360697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2000"/>
                                        <p:tgtEl>
                                          <p:spTgt spid="782"/>
                                        </p:tgtEl>
                                      </p:cBhvr>
                                    </p:animEffect>
                                    <p:anim calcmode="lin" valueType="num">
                                      <p:cBhvr>
                                        <p:cTn id="8" dur="2000" fill="hold"/>
                                        <p:tgtEl>
                                          <p:spTgt spid="782"/>
                                        </p:tgtEl>
                                        <p:attrNameLst>
                                          <p:attrName>ppt_w</p:attrName>
                                        </p:attrNameLst>
                                      </p:cBhvr>
                                      <p:tavLst>
                                        <p:tav tm="0" fmla="#ppt_w*sin(2.5*pi*$)">
                                          <p:val>
                                            <p:fltVal val="0"/>
                                          </p:val>
                                        </p:tav>
                                        <p:tav tm="100000">
                                          <p:val>
                                            <p:fltVal val="1"/>
                                          </p:val>
                                        </p:tav>
                                      </p:tavLst>
                                    </p:anim>
                                    <p:anim calcmode="lin" valueType="num">
                                      <p:cBhvr>
                                        <p:cTn id="9" dur="2000" fill="hold"/>
                                        <p:tgtEl>
                                          <p:spTgt spid="78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580">
                                          <p:stCondLst>
                                            <p:cond delay="0"/>
                                          </p:stCondLst>
                                        </p:cTn>
                                        <p:tgtEl>
                                          <p:spTgt spid="58"/>
                                        </p:tgtEl>
                                      </p:cBhvr>
                                    </p:animEffect>
                                    <p:anim calcmode="lin" valueType="num">
                                      <p:cBhvr>
                                        <p:cTn id="15"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20" dur="26">
                                          <p:stCondLst>
                                            <p:cond delay="650"/>
                                          </p:stCondLst>
                                        </p:cTn>
                                        <p:tgtEl>
                                          <p:spTgt spid="58"/>
                                        </p:tgtEl>
                                      </p:cBhvr>
                                      <p:to x="100000" y="60000"/>
                                    </p:animScale>
                                    <p:animScale>
                                      <p:cBhvr>
                                        <p:cTn id="21" dur="166" decel="50000">
                                          <p:stCondLst>
                                            <p:cond delay="676"/>
                                          </p:stCondLst>
                                        </p:cTn>
                                        <p:tgtEl>
                                          <p:spTgt spid="58"/>
                                        </p:tgtEl>
                                      </p:cBhvr>
                                      <p:to x="100000" y="100000"/>
                                    </p:animScale>
                                    <p:animScale>
                                      <p:cBhvr>
                                        <p:cTn id="22" dur="26">
                                          <p:stCondLst>
                                            <p:cond delay="1312"/>
                                          </p:stCondLst>
                                        </p:cTn>
                                        <p:tgtEl>
                                          <p:spTgt spid="58"/>
                                        </p:tgtEl>
                                      </p:cBhvr>
                                      <p:to x="100000" y="80000"/>
                                    </p:animScale>
                                    <p:animScale>
                                      <p:cBhvr>
                                        <p:cTn id="23" dur="166" decel="50000">
                                          <p:stCondLst>
                                            <p:cond delay="1338"/>
                                          </p:stCondLst>
                                        </p:cTn>
                                        <p:tgtEl>
                                          <p:spTgt spid="58"/>
                                        </p:tgtEl>
                                      </p:cBhvr>
                                      <p:to x="100000" y="100000"/>
                                    </p:animScale>
                                    <p:animScale>
                                      <p:cBhvr>
                                        <p:cTn id="24" dur="26">
                                          <p:stCondLst>
                                            <p:cond delay="1642"/>
                                          </p:stCondLst>
                                        </p:cTn>
                                        <p:tgtEl>
                                          <p:spTgt spid="58"/>
                                        </p:tgtEl>
                                      </p:cBhvr>
                                      <p:to x="100000" y="90000"/>
                                    </p:animScale>
                                    <p:animScale>
                                      <p:cBhvr>
                                        <p:cTn id="25" dur="166" decel="50000">
                                          <p:stCondLst>
                                            <p:cond delay="1668"/>
                                          </p:stCondLst>
                                        </p:cTn>
                                        <p:tgtEl>
                                          <p:spTgt spid="58"/>
                                        </p:tgtEl>
                                      </p:cBhvr>
                                      <p:to x="100000" y="100000"/>
                                    </p:animScale>
                                    <p:animScale>
                                      <p:cBhvr>
                                        <p:cTn id="26" dur="26">
                                          <p:stCondLst>
                                            <p:cond delay="1808"/>
                                          </p:stCondLst>
                                        </p:cTn>
                                        <p:tgtEl>
                                          <p:spTgt spid="58"/>
                                        </p:tgtEl>
                                      </p:cBhvr>
                                      <p:to x="100000" y="95000"/>
                                    </p:animScale>
                                    <p:animScale>
                                      <p:cBhvr>
                                        <p:cTn id="27" dur="166" decel="50000">
                                          <p:stCondLst>
                                            <p:cond delay="1834"/>
                                          </p:stCondLst>
                                        </p:cTn>
                                        <p:tgtEl>
                                          <p:spTgt spid="58"/>
                                        </p:tgtEl>
                                      </p:cBhvr>
                                      <p:to x="100000" y="100000"/>
                                    </p:animScale>
                                  </p:childTnLst>
                                  <p:subTnLst>
                                    <p:set>
                                      <p:cBhvr override="childStyle">
                                        <p:cTn dur="1" fill="hold" display="0" masterRel="nextClick" afterEffect="1"/>
                                        <p:tgtEl>
                                          <p:spTgt spid="5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94"/>
                                        </p:tgtEl>
                                        <p:attrNameLst>
                                          <p:attrName>style.visibility</p:attrName>
                                        </p:attrNameLst>
                                      </p:cBhvr>
                                      <p:to>
                                        <p:strVal val="visible"/>
                                      </p:to>
                                    </p:set>
                                    <p:anim calcmode="lin" valueType="num">
                                      <p:cBhvr additive="base">
                                        <p:cTn id="36" dur="500" fill="hold"/>
                                        <p:tgtEl>
                                          <p:spTgt spid="794"/>
                                        </p:tgtEl>
                                        <p:attrNameLst>
                                          <p:attrName>ppt_x</p:attrName>
                                        </p:attrNameLst>
                                      </p:cBhvr>
                                      <p:tavLst>
                                        <p:tav tm="0">
                                          <p:val>
                                            <p:strVal val="#ppt_x"/>
                                          </p:val>
                                        </p:tav>
                                        <p:tav tm="100000">
                                          <p:val>
                                            <p:strVal val="#ppt_x"/>
                                          </p:val>
                                        </p:tav>
                                      </p:tavLst>
                                    </p:anim>
                                    <p:anim calcmode="lin" valueType="num">
                                      <p:cBhvr additive="base">
                                        <p:cTn id="37" dur="500" fill="hold"/>
                                        <p:tgtEl>
                                          <p:spTgt spid="79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12"/>
                                        </p:tgtEl>
                                        <p:attrNameLst>
                                          <p:attrName>style.visibility</p:attrName>
                                        </p:attrNameLst>
                                      </p:cBhvr>
                                      <p:to>
                                        <p:strVal val="visible"/>
                                      </p:to>
                                    </p:set>
                                    <p:anim calcmode="lin" valueType="num">
                                      <p:cBhvr additive="base">
                                        <p:cTn id="42" dur="500" fill="hold"/>
                                        <p:tgtEl>
                                          <p:spTgt spid="812"/>
                                        </p:tgtEl>
                                        <p:attrNameLst>
                                          <p:attrName>ppt_x</p:attrName>
                                        </p:attrNameLst>
                                      </p:cBhvr>
                                      <p:tavLst>
                                        <p:tav tm="0">
                                          <p:val>
                                            <p:strVal val="#ppt_x"/>
                                          </p:val>
                                        </p:tav>
                                        <p:tav tm="100000">
                                          <p:val>
                                            <p:strVal val="#ppt_x"/>
                                          </p:val>
                                        </p:tav>
                                      </p:tavLst>
                                    </p:anim>
                                    <p:anim calcmode="lin" valueType="num">
                                      <p:cBhvr additive="base">
                                        <p:cTn id="43" dur="500" fill="hold"/>
                                        <p:tgtEl>
                                          <p:spTgt spid="8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819"/>
                                        </p:tgtEl>
                                        <p:attrNameLst>
                                          <p:attrName>style.visibility</p:attrName>
                                        </p:attrNameLst>
                                      </p:cBhvr>
                                      <p:to>
                                        <p:strVal val="visible"/>
                                      </p:to>
                                    </p:set>
                                    <p:anim calcmode="lin" valueType="num">
                                      <p:cBhvr additive="base">
                                        <p:cTn id="46" dur="500" fill="hold"/>
                                        <p:tgtEl>
                                          <p:spTgt spid="819"/>
                                        </p:tgtEl>
                                        <p:attrNameLst>
                                          <p:attrName>ppt_x</p:attrName>
                                        </p:attrNameLst>
                                      </p:cBhvr>
                                      <p:tavLst>
                                        <p:tav tm="0">
                                          <p:val>
                                            <p:strVal val="#ppt_x"/>
                                          </p:val>
                                        </p:tav>
                                        <p:tav tm="100000">
                                          <p:val>
                                            <p:strVal val="#ppt_x"/>
                                          </p:val>
                                        </p:tav>
                                      </p:tavLst>
                                    </p:anim>
                                    <p:anim calcmode="lin" valueType="num">
                                      <p:cBhvr additive="base">
                                        <p:cTn id="47" dur="500" fill="hold"/>
                                        <p:tgtEl>
                                          <p:spTgt spid="819"/>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815"/>
                                        </p:tgtEl>
                                        <p:attrNameLst>
                                          <p:attrName>style.visibility</p:attrName>
                                        </p:attrNameLst>
                                      </p:cBhvr>
                                      <p:to>
                                        <p:strVal val="visible"/>
                                      </p:to>
                                    </p:set>
                                    <p:anim calcmode="lin" valueType="num">
                                      <p:cBhvr additive="base">
                                        <p:cTn id="50" dur="500" fill="hold"/>
                                        <p:tgtEl>
                                          <p:spTgt spid="815"/>
                                        </p:tgtEl>
                                        <p:attrNameLst>
                                          <p:attrName>ppt_x</p:attrName>
                                        </p:attrNameLst>
                                      </p:cBhvr>
                                      <p:tavLst>
                                        <p:tav tm="0">
                                          <p:val>
                                            <p:strVal val="#ppt_x"/>
                                          </p:val>
                                        </p:tav>
                                        <p:tav tm="100000">
                                          <p:val>
                                            <p:strVal val="#ppt_x"/>
                                          </p:val>
                                        </p:tav>
                                      </p:tavLst>
                                    </p:anim>
                                    <p:anim calcmode="lin" valueType="num">
                                      <p:cBhvr additive="base">
                                        <p:cTn id="51" dur="500" fill="hold"/>
                                        <p:tgtEl>
                                          <p:spTgt spid="81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820"/>
                                        </p:tgtEl>
                                        <p:attrNameLst>
                                          <p:attrName>style.visibility</p:attrName>
                                        </p:attrNameLst>
                                      </p:cBhvr>
                                      <p:to>
                                        <p:strVal val="visible"/>
                                      </p:to>
                                    </p:set>
                                    <p:anim calcmode="lin" valueType="num">
                                      <p:cBhvr additive="base">
                                        <p:cTn id="54" dur="500" fill="hold"/>
                                        <p:tgtEl>
                                          <p:spTgt spid="820"/>
                                        </p:tgtEl>
                                        <p:attrNameLst>
                                          <p:attrName>ppt_x</p:attrName>
                                        </p:attrNameLst>
                                      </p:cBhvr>
                                      <p:tavLst>
                                        <p:tav tm="0">
                                          <p:val>
                                            <p:strVal val="#ppt_x"/>
                                          </p:val>
                                        </p:tav>
                                        <p:tav tm="100000">
                                          <p:val>
                                            <p:strVal val="#ppt_x"/>
                                          </p:val>
                                        </p:tav>
                                      </p:tavLst>
                                    </p:anim>
                                    <p:anim calcmode="lin" valueType="num">
                                      <p:cBhvr additive="base">
                                        <p:cTn id="55" dur="500" fill="hold"/>
                                        <p:tgtEl>
                                          <p:spTgt spid="820"/>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818"/>
                                        </p:tgtEl>
                                        <p:attrNameLst>
                                          <p:attrName>style.visibility</p:attrName>
                                        </p:attrNameLst>
                                      </p:cBhvr>
                                      <p:to>
                                        <p:strVal val="visible"/>
                                      </p:to>
                                    </p:set>
                                    <p:anim calcmode="lin" valueType="num">
                                      <p:cBhvr additive="base">
                                        <p:cTn id="58" dur="500" fill="hold"/>
                                        <p:tgtEl>
                                          <p:spTgt spid="818"/>
                                        </p:tgtEl>
                                        <p:attrNameLst>
                                          <p:attrName>ppt_x</p:attrName>
                                        </p:attrNameLst>
                                      </p:cBhvr>
                                      <p:tavLst>
                                        <p:tav tm="0">
                                          <p:val>
                                            <p:strVal val="#ppt_x"/>
                                          </p:val>
                                        </p:tav>
                                        <p:tav tm="100000">
                                          <p:val>
                                            <p:strVal val="#ppt_x"/>
                                          </p:val>
                                        </p:tav>
                                      </p:tavLst>
                                    </p:anim>
                                    <p:anim calcmode="lin" valueType="num">
                                      <p:cBhvr additive="base">
                                        <p:cTn id="59" dur="500" fill="hold"/>
                                        <p:tgtEl>
                                          <p:spTgt spid="81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821"/>
                                        </p:tgtEl>
                                        <p:attrNameLst>
                                          <p:attrName>style.visibility</p:attrName>
                                        </p:attrNameLst>
                                      </p:cBhvr>
                                      <p:to>
                                        <p:strVal val="visible"/>
                                      </p:to>
                                    </p:set>
                                    <p:anim calcmode="lin" valueType="num">
                                      <p:cBhvr additive="base">
                                        <p:cTn id="62" dur="500" fill="hold"/>
                                        <p:tgtEl>
                                          <p:spTgt spid="821"/>
                                        </p:tgtEl>
                                        <p:attrNameLst>
                                          <p:attrName>ppt_x</p:attrName>
                                        </p:attrNameLst>
                                      </p:cBhvr>
                                      <p:tavLst>
                                        <p:tav tm="0">
                                          <p:val>
                                            <p:strVal val="#ppt_x"/>
                                          </p:val>
                                        </p:tav>
                                        <p:tav tm="100000">
                                          <p:val>
                                            <p:strVal val="#ppt_x"/>
                                          </p:val>
                                        </p:tav>
                                      </p:tavLst>
                                    </p:anim>
                                    <p:anim calcmode="lin" valueType="num">
                                      <p:cBhvr additive="base">
                                        <p:cTn id="63" dur="500" fill="hold"/>
                                        <p:tgtEl>
                                          <p:spTgt spid="82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808"/>
                                        </p:tgtEl>
                                        <p:attrNameLst>
                                          <p:attrName>style.visibility</p:attrName>
                                        </p:attrNameLst>
                                      </p:cBhvr>
                                      <p:to>
                                        <p:strVal val="visible"/>
                                      </p:to>
                                    </p:set>
                                    <p:anim calcmode="lin" valueType="num">
                                      <p:cBhvr additive="base">
                                        <p:cTn id="66" dur="500" fill="hold"/>
                                        <p:tgtEl>
                                          <p:spTgt spid="808"/>
                                        </p:tgtEl>
                                        <p:attrNameLst>
                                          <p:attrName>ppt_x</p:attrName>
                                        </p:attrNameLst>
                                      </p:cBhvr>
                                      <p:tavLst>
                                        <p:tav tm="0">
                                          <p:val>
                                            <p:strVal val="#ppt_x"/>
                                          </p:val>
                                        </p:tav>
                                        <p:tav tm="100000">
                                          <p:val>
                                            <p:strVal val="#ppt_x"/>
                                          </p:val>
                                        </p:tav>
                                      </p:tavLst>
                                    </p:anim>
                                    <p:anim calcmode="lin" valueType="num">
                                      <p:cBhvr additive="base">
                                        <p:cTn id="67" dur="500" fill="hold"/>
                                        <p:tgtEl>
                                          <p:spTgt spid="808"/>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809"/>
                                        </p:tgtEl>
                                        <p:attrNameLst>
                                          <p:attrName>style.visibility</p:attrName>
                                        </p:attrNameLst>
                                      </p:cBhvr>
                                      <p:to>
                                        <p:strVal val="visible"/>
                                      </p:to>
                                    </p:set>
                                    <p:anim calcmode="lin" valueType="num">
                                      <p:cBhvr additive="base">
                                        <p:cTn id="70" dur="500" fill="hold"/>
                                        <p:tgtEl>
                                          <p:spTgt spid="809"/>
                                        </p:tgtEl>
                                        <p:attrNameLst>
                                          <p:attrName>ppt_x</p:attrName>
                                        </p:attrNameLst>
                                      </p:cBhvr>
                                      <p:tavLst>
                                        <p:tav tm="0">
                                          <p:val>
                                            <p:strVal val="#ppt_x"/>
                                          </p:val>
                                        </p:tav>
                                        <p:tav tm="100000">
                                          <p:val>
                                            <p:strVal val="#ppt_x"/>
                                          </p:val>
                                        </p:tav>
                                      </p:tavLst>
                                    </p:anim>
                                    <p:anim calcmode="lin" valueType="num">
                                      <p:cBhvr additive="base">
                                        <p:cTn id="71" dur="500" fill="hold"/>
                                        <p:tgtEl>
                                          <p:spTgt spid="80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additive="base">
                                        <p:cTn id="76" dur="500" fill="hold"/>
                                        <p:tgtEl>
                                          <p:spTgt spid="2"/>
                                        </p:tgtEl>
                                        <p:attrNameLst>
                                          <p:attrName>ppt_x</p:attrName>
                                        </p:attrNameLst>
                                      </p:cBhvr>
                                      <p:tavLst>
                                        <p:tav tm="0">
                                          <p:val>
                                            <p:strVal val="#ppt_x"/>
                                          </p:val>
                                        </p:tav>
                                        <p:tav tm="100000">
                                          <p:val>
                                            <p:strVal val="#ppt_x"/>
                                          </p:val>
                                        </p:tav>
                                      </p:tavLst>
                                    </p:anim>
                                    <p:anim calcmode="lin" valueType="num">
                                      <p:cBhvr additive="base">
                                        <p:cTn id="77" dur="5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3"/>
                                        </p:tgtEl>
                                        <p:attrNameLst>
                                          <p:attrName>style.visibility</p:attrName>
                                        </p:attrNameLst>
                                      </p:cBhvr>
                                      <p:to>
                                        <p:strVal val="visible"/>
                                      </p:to>
                                    </p:set>
                                    <p:anim calcmode="lin" valueType="num">
                                      <p:cBhvr additive="base">
                                        <p:cTn id="82" dur="500" fill="hold"/>
                                        <p:tgtEl>
                                          <p:spTgt spid="3"/>
                                        </p:tgtEl>
                                        <p:attrNameLst>
                                          <p:attrName>ppt_x</p:attrName>
                                        </p:attrNameLst>
                                      </p:cBhvr>
                                      <p:tavLst>
                                        <p:tav tm="0">
                                          <p:val>
                                            <p:strVal val="#ppt_x"/>
                                          </p:val>
                                        </p:tav>
                                        <p:tav tm="100000">
                                          <p:val>
                                            <p:strVal val="#ppt_x"/>
                                          </p:val>
                                        </p:tav>
                                      </p:tavLst>
                                    </p:anim>
                                    <p:anim calcmode="lin" valueType="num">
                                      <p:cBhvr additive="base">
                                        <p:cTn id="83"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 calcmode="lin" valueType="num">
                                      <p:cBhvr additive="base">
                                        <p:cTn id="88" dur="500" fill="hold"/>
                                        <p:tgtEl>
                                          <p:spTgt spid="4"/>
                                        </p:tgtEl>
                                        <p:attrNameLst>
                                          <p:attrName>ppt_x</p:attrName>
                                        </p:attrNameLst>
                                      </p:cBhvr>
                                      <p:tavLst>
                                        <p:tav tm="0">
                                          <p:val>
                                            <p:strVal val="#ppt_x"/>
                                          </p:val>
                                        </p:tav>
                                        <p:tav tm="100000">
                                          <p:val>
                                            <p:strVal val="#ppt_x"/>
                                          </p:val>
                                        </p:tav>
                                      </p:tavLst>
                                    </p:anim>
                                    <p:anim calcmode="lin" valueType="num">
                                      <p:cBhvr additive="base">
                                        <p:cTn id="89"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807"/>
                                        </p:tgtEl>
                                        <p:attrNameLst>
                                          <p:attrName>style.visibility</p:attrName>
                                        </p:attrNameLst>
                                      </p:cBhvr>
                                      <p:to>
                                        <p:strVal val="visible"/>
                                      </p:to>
                                    </p:set>
                                    <p:anim calcmode="lin" valueType="num">
                                      <p:cBhvr additive="base">
                                        <p:cTn id="94" dur="500" fill="hold"/>
                                        <p:tgtEl>
                                          <p:spTgt spid="807"/>
                                        </p:tgtEl>
                                        <p:attrNameLst>
                                          <p:attrName>ppt_x</p:attrName>
                                        </p:attrNameLst>
                                      </p:cBhvr>
                                      <p:tavLst>
                                        <p:tav tm="0">
                                          <p:val>
                                            <p:strVal val="#ppt_x"/>
                                          </p:val>
                                        </p:tav>
                                        <p:tav tm="100000">
                                          <p:val>
                                            <p:strVal val="#ppt_x"/>
                                          </p:val>
                                        </p:tav>
                                      </p:tavLst>
                                    </p:anim>
                                    <p:anim calcmode="lin" valueType="num">
                                      <p:cBhvr additive="base">
                                        <p:cTn id="95" dur="500" fill="hold"/>
                                        <p:tgtEl>
                                          <p:spTgt spid="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p:bldP spid="809" grpId="0" animBg="1"/>
      <p:bldP spid="819" grpId="0" animBg="1"/>
      <p:bldP spid="820" grpId="0" animBg="1"/>
      <p:bldP spid="821"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p:nvPr/>
        </p:nvSpPr>
        <p:spPr>
          <a:xfrm>
            <a:off x="8185212" y="1411353"/>
            <a:ext cx="1596927" cy="1413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ln w="6350">
            <a:solidFill>
              <a:schemeClr val="accent1"/>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828" name="Group 828"/>
          <p:cNvGrpSpPr/>
          <p:nvPr/>
        </p:nvGrpSpPr>
        <p:grpSpPr>
          <a:xfrm>
            <a:off x="3509039" y="801684"/>
            <a:ext cx="4656594" cy="1319029"/>
            <a:chOff x="0" y="0"/>
            <a:chExt cx="4656592" cy="1319028"/>
          </a:xfrm>
        </p:grpSpPr>
        <p:sp>
          <p:nvSpPr>
            <p:cNvPr id="826" name="Shape 826"/>
            <p:cNvSpPr/>
            <p:nvPr/>
          </p:nvSpPr>
          <p:spPr>
            <a:xfrm rot="5400000">
              <a:off x="1668782" y="-1668783"/>
              <a:ext cx="1319029" cy="4656594"/>
            </a:xfrm>
            <a:prstGeom prst="roundRect">
              <a:avLst>
                <a:gd name="adj" fmla="val 16667"/>
              </a:avLst>
            </a:prstGeom>
            <a:solidFill>
              <a:srgbClr val="00B05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27" name="Shape 827"/>
            <p:cNvSpPr/>
            <p:nvPr/>
          </p:nvSpPr>
          <p:spPr>
            <a:xfrm>
              <a:off x="64389" y="505312"/>
              <a:ext cx="4527814" cy="3084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a:solidFill>
                    <a:srgbClr val="FFFFFF"/>
                  </a:solidFill>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FFFFFF"/>
                  </a:solidFill>
                  <a:effectLst/>
                  <a:uLnTx/>
                  <a:uFillTx/>
                  <a:latin typeface="Calibri"/>
                  <a:cs typeface="Calibri"/>
                  <a:sym typeface="Calibri"/>
                </a:rPr>
                <a:t>NATIONAL CONVENTION</a:t>
              </a:r>
            </a:p>
          </p:txBody>
        </p:sp>
      </p:grpSp>
      <p:grpSp>
        <p:nvGrpSpPr>
          <p:cNvPr id="843" name="Group 843"/>
          <p:cNvGrpSpPr/>
          <p:nvPr/>
        </p:nvGrpSpPr>
        <p:grpSpPr>
          <a:xfrm>
            <a:off x="2899064" y="2120432"/>
            <a:ext cx="6015225" cy="2079315"/>
            <a:chOff x="0" y="0"/>
            <a:chExt cx="6015223" cy="2079313"/>
          </a:xfrm>
        </p:grpSpPr>
        <p:grpSp>
          <p:nvGrpSpPr>
            <p:cNvPr id="831" name="Group 831"/>
            <p:cNvGrpSpPr/>
            <p:nvPr/>
          </p:nvGrpSpPr>
          <p:grpSpPr>
            <a:xfrm>
              <a:off x="2058763" y="1145749"/>
              <a:ext cx="1730717" cy="685970"/>
              <a:chOff x="0" y="0"/>
              <a:chExt cx="1730716" cy="685969"/>
            </a:xfrm>
          </p:grpSpPr>
          <p:sp>
            <p:nvSpPr>
              <p:cNvPr id="829" name="Shape 829"/>
              <p:cNvSpPr/>
              <p:nvPr/>
            </p:nvSpPr>
            <p:spPr>
              <a:xfrm>
                <a:off x="-1" y="-1"/>
                <a:ext cx="1730718" cy="68597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30" name="Shape 830"/>
              <p:cNvSpPr/>
              <p:nvPr/>
            </p:nvSpPr>
            <p:spPr>
              <a:xfrm>
                <a:off x="-1" y="233232"/>
                <a:ext cx="1730718" cy="2195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Vice Presidents</a:t>
                </a:r>
              </a:p>
            </p:txBody>
          </p:sp>
        </p:grpSp>
        <p:grpSp>
          <p:nvGrpSpPr>
            <p:cNvPr id="834" name="Group 834"/>
            <p:cNvGrpSpPr/>
            <p:nvPr/>
          </p:nvGrpSpPr>
          <p:grpSpPr>
            <a:xfrm>
              <a:off x="2058763" y="486008"/>
              <a:ext cx="1730717" cy="509047"/>
              <a:chOff x="0" y="0"/>
              <a:chExt cx="1730716" cy="509046"/>
            </a:xfrm>
          </p:grpSpPr>
          <p:sp>
            <p:nvSpPr>
              <p:cNvPr id="832" name="Shape 832"/>
              <p:cNvSpPr/>
              <p:nvPr/>
            </p:nvSpPr>
            <p:spPr>
              <a:xfrm>
                <a:off x="-1" y="-1"/>
                <a:ext cx="1730718" cy="509048"/>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33" name="Shape 833"/>
              <p:cNvSpPr/>
              <p:nvPr/>
            </p:nvSpPr>
            <p:spPr>
              <a:xfrm>
                <a:off x="-1" y="125720"/>
                <a:ext cx="1730718" cy="2576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5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President</a:t>
                </a:r>
              </a:p>
            </p:txBody>
          </p:sp>
        </p:grpSp>
        <p:grpSp>
          <p:nvGrpSpPr>
            <p:cNvPr id="837" name="Group 837"/>
            <p:cNvGrpSpPr/>
            <p:nvPr/>
          </p:nvGrpSpPr>
          <p:grpSpPr>
            <a:xfrm>
              <a:off x="266179" y="692373"/>
              <a:ext cx="1460083" cy="664195"/>
              <a:chOff x="0" y="0"/>
              <a:chExt cx="1460082" cy="664194"/>
            </a:xfrm>
          </p:grpSpPr>
          <p:sp>
            <p:nvSpPr>
              <p:cNvPr id="835" name="Shape 835"/>
              <p:cNvSpPr/>
              <p:nvPr/>
            </p:nvSpPr>
            <p:spPr>
              <a:xfrm>
                <a:off x="-1" y="-1"/>
                <a:ext cx="1460084" cy="664196"/>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36" name="Shape 836"/>
              <p:cNvSpPr/>
              <p:nvPr/>
            </p:nvSpPr>
            <p:spPr>
              <a:xfrm>
                <a:off x="-1" y="127094"/>
                <a:ext cx="1460084" cy="4100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Secretary Treasurer</a:t>
                </a:r>
              </a:p>
            </p:txBody>
          </p:sp>
        </p:grpSp>
        <p:grpSp>
          <p:nvGrpSpPr>
            <p:cNvPr id="840" name="Group 840"/>
            <p:cNvGrpSpPr/>
            <p:nvPr/>
          </p:nvGrpSpPr>
          <p:grpSpPr>
            <a:xfrm>
              <a:off x="3932486" y="692373"/>
              <a:ext cx="1802718" cy="664195"/>
              <a:chOff x="0" y="0"/>
              <a:chExt cx="1802717" cy="664194"/>
            </a:xfrm>
          </p:grpSpPr>
          <p:sp>
            <p:nvSpPr>
              <p:cNvPr id="838" name="Shape 838"/>
              <p:cNvSpPr/>
              <p:nvPr/>
            </p:nvSpPr>
            <p:spPr>
              <a:xfrm>
                <a:off x="-1" y="-1"/>
                <a:ext cx="1802719" cy="664196"/>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39" name="Shape 839"/>
              <p:cNvSpPr/>
              <p:nvPr/>
            </p:nvSpPr>
            <p:spPr>
              <a:xfrm>
                <a:off x="-1" y="139795"/>
                <a:ext cx="1802719" cy="3846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2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Vice President for Women and Fair Practices</a:t>
                </a:r>
              </a:p>
            </p:txBody>
          </p:sp>
        </p:grpSp>
        <p:sp>
          <p:nvSpPr>
            <p:cNvPr id="841" name="Shape 841"/>
            <p:cNvSpPr/>
            <p:nvPr/>
          </p:nvSpPr>
          <p:spPr>
            <a:xfrm>
              <a:off x="1915756" y="115683"/>
              <a:ext cx="2074742" cy="320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257815">
                <a:defRPr sz="1500" b="1"/>
              </a:lvl1pPr>
            </a:lstStyle>
            <a:p>
              <a:pPr marL="0" marR="0" lvl="0" indent="0" algn="l" defTabSz="257815" rtl="0" eaLnBrk="1" fontAlgn="auto" latinLnBrk="0" hangingPunct="0">
                <a:lnSpc>
                  <a:spcPct val="100000"/>
                </a:lnSpc>
                <a:spcBef>
                  <a:spcPts val="0"/>
                </a:spcBef>
                <a:spcAft>
                  <a:spcPts val="0"/>
                </a:spcAft>
                <a:buClrTx/>
                <a:buSzTx/>
                <a:buFontTx/>
                <a:buNone/>
                <a:tabLst/>
                <a:defRPr/>
              </a:pPr>
              <a:r>
                <a:rPr kumimoji="0" sz="1500" b="1" i="0" u="none" strike="noStrike" kern="0" cap="none" spc="0" normalizeH="0" baseline="0" noProof="0">
                  <a:ln>
                    <a:noFill/>
                  </a:ln>
                  <a:solidFill>
                    <a:srgbClr val="000000"/>
                  </a:solidFill>
                  <a:effectLst/>
                  <a:uLnTx/>
                  <a:uFillTx/>
                  <a:latin typeface="Calibri"/>
                  <a:cs typeface="Calibri"/>
                  <a:sym typeface="Calibri"/>
                </a:rPr>
                <a:t>EXECUTIVE BOARD</a:t>
              </a:r>
            </a:p>
          </p:txBody>
        </p:sp>
        <p:sp>
          <p:nvSpPr>
            <p:cNvPr id="842" name="Shape 842"/>
            <p:cNvSpPr/>
            <p:nvPr/>
          </p:nvSpPr>
          <p:spPr>
            <a:xfrm>
              <a:off x="0" y="0"/>
              <a:ext cx="6015225" cy="207931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grpSp>
      <p:grpSp>
        <p:nvGrpSpPr>
          <p:cNvPr id="846" name="Group 846"/>
          <p:cNvGrpSpPr/>
          <p:nvPr/>
        </p:nvGrpSpPr>
        <p:grpSpPr>
          <a:xfrm>
            <a:off x="8914289" y="2824521"/>
            <a:ext cx="1735702" cy="640764"/>
            <a:chOff x="0" y="0"/>
            <a:chExt cx="1735701" cy="640763"/>
          </a:xfrm>
        </p:grpSpPr>
        <p:sp>
          <p:nvSpPr>
            <p:cNvPr id="844" name="Shape 844"/>
            <p:cNvSpPr/>
            <p:nvPr/>
          </p:nvSpPr>
          <p:spPr>
            <a:xfrm>
              <a:off x="0" y="0"/>
              <a:ext cx="1735702" cy="640764"/>
            </a:xfrm>
            <a:prstGeom prst="diamond">
              <a:avLst/>
            </a:prstGeom>
            <a:solidFill>
              <a:schemeClr val="accent4"/>
            </a:solidFill>
            <a:ln w="12700" cap="flat">
              <a:solidFill>
                <a:srgbClr val="BA8C00"/>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45" name="Shape 845"/>
            <p:cNvSpPr/>
            <p:nvPr/>
          </p:nvSpPr>
          <p:spPr>
            <a:xfrm>
              <a:off x="433924" y="134962"/>
              <a:ext cx="867853"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900" b="1"/>
              </a:pPr>
              <a:r>
                <a:rPr kumimoji="0" sz="900" b="1" i="0" u="none" strike="noStrike" kern="0" cap="none" spc="0" normalizeH="0" baseline="0" noProof="0">
                  <a:ln>
                    <a:noFill/>
                  </a:ln>
                  <a:solidFill>
                    <a:srgbClr val="000000"/>
                  </a:solidFill>
                  <a:effectLst/>
                  <a:uLnTx/>
                  <a:uFillTx/>
                  <a:latin typeface="Calibri"/>
                  <a:cs typeface="Calibri"/>
                  <a:sym typeface="Calibri"/>
                </a:rPr>
                <a:t>AFGE</a:t>
              </a:r>
              <a:endParaRPr kumimoji="0" sz="900" b="1" i="0" u="none" strike="noStrike" kern="0" cap="none" spc="0" normalizeH="0" baseline="0" noProof="0">
                <a:ln>
                  <a:noFill/>
                </a:ln>
                <a:solidFill>
                  <a:srgbClr val="FFFFFF"/>
                </a:solidFill>
                <a:effectLst/>
                <a:uLnTx/>
                <a:uFillTx/>
                <a:latin typeface="Calibri"/>
                <a:cs typeface="Calibri"/>
                <a:sym typeface="Calibri"/>
              </a:endParaRPr>
            </a:p>
            <a:p>
              <a:pPr marL="0" marR="0" lvl="0" indent="0" algn="ctr" defTabSz="257815" rtl="0" eaLnBrk="1" fontAlgn="auto" latinLnBrk="0" hangingPunct="0">
                <a:lnSpc>
                  <a:spcPct val="100000"/>
                </a:lnSpc>
                <a:spcBef>
                  <a:spcPts val="0"/>
                </a:spcBef>
                <a:spcAft>
                  <a:spcPts val="0"/>
                </a:spcAft>
                <a:buClrTx/>
                <a:buSzTx/>
                <a:buFontTx/>
                <a:buNone/>
                <a:tabLst/>
                <a:defRPr sz="900" b="1"/>
              </a:pPr>
              <a:r>
                <a:rPr kumimoji="0" sz="900" b="1" i="0" u="none" strike="noStrike" kern="0" cap="none" spc="0" normalizeH="0" baseline="0" noProof="0">
                  <a:ln>
                    <a:noFill/>
                  </a:ln>
                  <a:solidFill>
                    <a:srgbClr val="000000"/>
                  </a:solidFill>
                  <a:effectLst/>
                  <a:uLnTx/>
                  <a:uFillTx/>
                  <a:latin typeface="Calibri"/>
                  <a:cs typeface="Calibri"/>
                  <a:sym typeface="Calibri"/>
                </a:rPr>
                <a:t>Constitution</a:t>
              </a:r>
            </a:p>
          </p:txBody>
        </p:sp>
      </p:grpSp>
      <p:grpSp>
        <p:nvGrpSpPr>
          <p:cNvPr id="865" name="Group 865"/>
          <p:cNvGrpSpPr/>
          <p:nvPr/>
        </p:nvGrpSpPr>
        <p:grpSpPr>
          <a:xfrm>
            <a:off x="3578724" y="4211954"/>
            <a:ext cx="4646253" cy="2553963"/>
            <a:chOff x="0" y="0"/>
            <a:chExt cx="4646252" cy="2553962"/>
          </a:xfrm>
        </p:grpSpPr>
        <p:grpSp>
          <p:nvGrpSpPr>
            <p:cNvPr id="861" name="Group 861"/>
            <p:cNvGrpSpPr/>
            <p:nvPr/>
          </p:nvGrpSpPr>
          <p:grpSpPr>
            <a:xfrm>
              <a:off x="-1" y="-1"/>
              <a:ext cx="4646254" cy="2553964"/>
              <a:chOff x="0" y="0"/>
              <a:chExt cx="4646252" cy="2553962"/>
            </a:xfrm>
          </p:grpSpPr>
          <p:grpSp>
            <p:nvGrpSpPr>
              <p:cNvPr id="849" name="Group 849"/>
              <p:cNvGrpSpPr/>
              <p:nvPr/>
            </p:nvGrpSpPr>
            <p:grpSpPr>
              <a:xfrm>
                <a:off x="802428" y="1599182"/>
                <a:ext cx="2833479" cy="792783"/>
                <a:chOff x="0" y="0"/>
                <a:chExt cx="2833478" cy="792782"/>
              </a:xfrm>
            </p:grpSpPr>
            <p:sp>
              <p:nvSpPr>
                <p:cNvPr id="847" name="Shape 847"/>
                <p:cNvSpPr/>
                <p:nvPr/>
              </p:nvSpPr>
              <p:spPr>
                <a:xfrm>
                  <a:off x="-1" y="-1"/>
                  <a:ext cx="2833480" cy="792784"/>
                </a:xfrm>
                <a:prstGeom prst="ellipse">
                  <a:avLst/>
                </a:prstGeom>
                <a:solidFill>
                  <a:srgbClr val="FF000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48" name="Shape 848"/>
                <p:cNvSpPr/>
                <p:nvPr/>
              </p:nvSpPr>
              <p:spPr>
                <a:xfrm>
                  <a:off x="414952" y="229489"/>
                  <a:ext cx="2003573" cy="3338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2000">
                      <a:solidFill>
                        <a:srgbClr val="FFFFFF"/>
                      </a:solidFill>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FFFFFF"/>
                      </a:solidFill>
                      <a:effectLst/>
                      <a:uLnTx/>
                      <a:uFillTx/>
                      <a:latin typeface="Calibri"/>
                      <a:cs typeface="Calibri"/>
                      <a:sym typeface="Calibri"/>
                    </a:rPr>
                    <a:t>MEMBERS</a:t>
                  </a:r>
                </a:p>
              </p:txBody>
            </p:sp>
          </p:grpSp>
          <p:grpSp>
            <p:nvGrpSpPr>
              <p:cNvPr id="852" name="Group 852"/>
              <p:cNvGrpSpPr/>
              <p:nvPr/>
            </p:nvGrpSpPr>
            <p:grpSpPr>
              <a:xfrm>
                <a:off x="2219166" y="557304"/>
                <a:ext cx="1866347" cy="223700"/>
                <a:chOff x="0" y="0"/>
                <a:chExt cx="1866345" cy="223699"/>
              </a:xfrm>
            </p:grpSpPr>
            <p:sp>
              <p:nvSpPr>
                <p:cNvPr id="850" name="Shape 850"/>
                <p:cNvSpPr/>
                <p:nvPr/>
              </p:nvSpPr>
              <p:spPr>
                <a:xfrm>
                  <a:off x="0" y="-1"/>
                  <a:ext cx="1866346" cy="22370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51" name="Shape 851"/>
                <p:cNvSpPr/>
                <p:nvPr/>
              </p:nvSpPr>
              <p:spPr>
                <a:xfrm>
                  <a:off x="0" y="14797"/>
                  <a:ext cx="1866346" cy="1941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0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Local President</a:t>
                  </a:r>
                </a:p>
              </p:txBody>
            </p:sp>
          </p:grpSp>
          <p:grpSp>
            <p:nvGrpSpPr>
              <p:cNvPr id="855" name="Group 855"/>
              <p:cNvGrpSpPr/>
              <p:nvPr/>
            </p:nvGrpSpPr>
            <p:grpSpPr>
              <a:xfrm>
                <a:off x="2219166" y="869826"/>
                <a:ext cx="1866347" cy="194105"/>
                <a:chOff x="0" y="0"/>
                <a:chExt cx="1866345" cy="194103"/>
              </a:xfrm>
            </p:grpSpPr>
            <p:sp>
              <p:nvSpPr>
                <p:cNvPr id="853" name="Shape 853"/>
                <p:cNvSpPr/>
                <p:nvPr/>
              </p:nvSpPr>
              <p:spPr>
                <a:xfrm>
                  <a:off x="0" y="1570"/>
                  <a:ext cx="1866346" cy="19096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54" name="Shape 854"/>
                <p:cNvSpPr/>
                <p:nvPr/>
              </p:nvSpPr>
              <p:spPr>
                <a:xfrm>
                  <a:off x="0" y="0"/>
                  <a:ext cx="1866346" cy="1941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0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Local Executive Board</a:t>
                  </a:r>
                </a:p>
              </p:txBody>
            </p:sp>
          </p:grpSp>
          <p:grpSp>
            <p:nvGrpSpPr>
              <p:cNvPr id="858" name="Group 858"/>
              <p:cNvGrpSpPr/>
              <p:nvPr/>
            </p:nvGrpSpPr>
            <p:grpSpPr>
              <a:xfrm>
                <a:off x="2219166" y="1163082"/>
                <a:ext cx="1866346" cy="194105"/>
                <a:chOff x="0" y="0"/>
                <a:chExt cx="1866344" cy="194103"/>
              </a:xfrm>
            </p:grpSpPr>
            <p:sp>
              <p:nvSpPr>
                <p:cNvPr id="856" name="Shape 856"/>
                <p:cNvSpPr/>
                <p:nvPr/>
              </p:nvSpPr>
              <p:spPr>
                <a:xfrm>
                  <a:off x="0" y="1570"/>
                  <a:ext cx="1866345" cy="19096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57" name="Shape 857"/>
                <p:cNvSpPr/>
                <p:nvPr/>
              </p:nvSpPr>
              <p:spPr>
                <a:xfrm>
                  <a:off x="0" y="0"/>
                  <a:ext cx="1866345" cy="1941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4502" tIns="14502" rIns="14502" bIns="14502" numCol="1" anchor="ctr">
                  <a:spAutoFit/>
                </a:bodyPr>
                <a:lstStyle>
                  <a:lvl1pPr algn="ctr" defTabSz="257815">
                    <a:defRPr sz="10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Stewards</a:t>
                  </a:r>
                </a:p>
              </p:txBody>
            </p:sp>
          </p:grpSp>
          <p:sp>
            <p:nvSpPr>
              <p:cNvPr id="859" name="Shape 859"/>
              <p:cNvSpPr/>
              <p:nvPr/>
            </p:nvSpPr>
            <p:spPr>
              <a:xfrm>
                <a:off x="-1" y="-1"/>
                <a:ext cx="4646254" cy="255396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sp>
            <p:nvSpPr>
              <p:cNvPr id="860" name="Shape 860"/>
              <p:cNvSpPr/>
              <p:nvPr/>
            </p:nvSpPr>
            <p:spPr>
              <a:xfrm>
                <a:off x="1549272" y="90086"/>
                <a:ext cx="1418677" cy="320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1500" b="1"/>
                </a:pPr>
                <a:r>
                  <a:rPr kumimoji="0" sz="1500" b="1" i="0" u="none" strike="noStrike" kern="0" cap="none" spc="0" normalizeH="0" baseline="0" noProof="0">
                    <a:ln>
                      <a:noFill/>
                    </a:ln>
                    <a:solidFill>
                      <a:srgbClr val="000000"/>
                    </a:solidFill>
                    <a:effectLst/>
                    <a:uLnTx/>
                    <a:uFillTx/>
                    <a:latin typeface="Calibri"/>
                    <a:cs typeface="Calibri"/>
                    <a:sym typeface="Calibri"/>
                  </a:rPr>
                  <a:t>LOCALS</a:t>
                </a:r>
                <a:r>
                  <a:rPr kumimoji="0" sz="1000" b="0" i="0" u="none" strike="noStrike" kern="0" cap="none" spc="0" normalizeH="0" baseline="0" noProof="0">
                    <a:ln>
                      <a:noFill/>
                    </a:ln>
                    <a:solidFill>
                      <a:srgbClr val="000000"/>
                    </a:solidFill>
                    <a:effectLst/>
                    <a:uLnTx/>
                    <a:uFillTx/>
                    <a:latin typeface="Calibri"/>
                    <a:cs typeface="Calibri"/>
                    <a:sym typeface="Calibri"/>
                  </a:rPr>
                  <a:t> </a:t>
                </a:r>
              </a:p>
            </p:txBody>
          </p:sp>
        </p:grpSp>
        <p:grpSp>
          <p:nvGrpSpPr>
            <p:cNvPr id="864" name="Group 864"/>
            <p:cNvGrpSpPr/>
            <p:nvPr/>
          </p:nvGrpSpPr>
          <p:grpSpPr>
            <a:xfrm>
              <a:off x="220288" y="658274"/>
              <a:ext cx="1778592" cy="614605"/>
              <a:chOff x="0" y="0"/>
              <a:chExt cx="1778591" cy="614604"/>
            </a:xfrm>
          </p:grpSpPr>
          <p:sp>
            <p:nvSpPr>
              <p:cNvPr id="862" name="Shape 862"/>
              <p:cNvSpPr/>
              <p:nvPr/>
            </p:nvSpPr>
            <p:spPr>
              <a:xfrm>
                <a:off x="0" y="0"/>
                <a:ext cx="1778592" cy="614605"/>
              </a:xfrm>
              <a:prstGeom prst="diamond">
                <a:avLst/>
              </a:prstGeom>
              <a:solidFill>
                <a:schemeClr val="accent4"/>
              </a:solidFill>
              <a:ln w="12700" cap="flat">
                <a:solidFill>
                  <a:srgbClr val="BA8C00"/>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63" name="Shape 863"/>
              <p:cNvSpPr/>
              <p:nvPr/>
            </p:nvSpPr>
            <p:spPr>
              <a:xfrm>
                <a:off x="444647" y="147282"/>
                <a:ext cx="889297" cy="3200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700" b="1"/>
                </a:pPr>
                <a:r>
                  <a:rPr kumimoji="0" sz="700" b="1" i="0" u="none" strike="noStrike" kern="0" cap="none" spc="0" normalizeH="0" baseline="0" noProof="0">
                    <a:ln>
                      <a:noFill/>
                    </a:ln>
                    <a:solidFill>
                      <a:srgbClr val="000000"/>
                    </a:solidFill>
                    <a:effectLst/>
                    <a:uLnTx/>
                    <a:uFillTx/>
                    <a:latin typeface="Calibri"/>
                    <a:cs typeface="Calibri"/>
                    <a:sym typeface="Calibri"/>
                  </a:rPr>
                  <a:t>Local</a:t>
                </a:r>
                <a:endParaRPr kumimoji="0" sz="700" b="1" i="0" u="none" strike="noStrike" kern="0" cap="none" spc="0" normalizeH="0" baseline="0" noProof="0">
                  <a:ln>
                    <a:noFill/>
                  </a:ln>
                  <a:solidFill>
                    <a:srgbClr val="FFFFFF"/>
                  </a:solidFill>
                  <a:effectLst/>
                  <a:uLnTx/>
                  <a:uFillTx/>
                  <a:latin typeface="Calibri"/>
                  <a:cs typeface="Calibri"/>
                  <a:sym typeface="Calibri"/>
                </a:endParaRPr>
              </a:p>
              <a:p>
                <a:pPr marL="0" marR="0" lvl="0" indent="0" algn="ctr" defTabSz="257815" rtl="0" eaLnBrk="1" fontAlgn="auto" latinLnBrk="0" hangingPunct="0">
                  <a:lnSpc>
                    <a:spcPct val="100000"/>
                  </a:lnSpc>
                  <a:spcBef>
                    <a:spcPts val="0"/>
                  </a:spcBef>
                  <a:spcAft>
                    <a:spcPts val="0"/>
                  </a:spcAft>
                  <a:buClrTx/>
                  <a:buSzTx/>
                  <a:buFontTx/>
                  <a:buNone/>
                  <a:tabLst/>
                  <a:defRPr sz="700" b="1"/>
                </a:pPr>
                <a:r>
                  <a:rPr kumimoji="0" sz="700" b="1" i="0" u="none" strike="noStrike" kern="0" cap="none" spc="0" normalizeH="0" baseline="0" noProof="0">
                    <a:ln>
                      <a:noFill/>
                    </a:ln>
                    <a:solidFill>
                      <a:srgbClr val="000000"/>
                    </a:solidFill>
                    <a:effectLst/>
                    <a:uLnTx/>
                    <a:uFillTx/>
                    <a:latin typeface="Calibri"/>
                    <a:cs typeface="Calibri"/>
                    <a:sym typeface="Calibri"/>
                  </a:rPr>
                  <a:t>Constitution</a:t>
                </a:r>
              </a:p>
            </p:txBody>
          </p:sp>
        </p:grpSp>
      </p:grpSp>
      <p:sp>
        <p:nvSpPr>
          <p:cNvPr id="866" name="Shape 866"/>
          <p:cNvSpPr/>
          <p:nvPr/>
        </p:nvSpPr>
        <p:spPr>
          <a:xfrm>
            <a:off x="3745598" y="215672"/>
            <a:ext cx="4883314" cy="459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257815">
              <a:defRPr sz="24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Calibri"/>
                <a:cs typeface="Calibri"/>
                <a:sym typeface="Calibri"/>
              </a:rPr>
              <a:t>AFGE GOVERNING STRUCTURE</a:t>
            </a:r>
          </a:p>
        </p:txBody>
      </p:sp>
      <p:pic>
        <p:nvPicPr>
          <p:cNvPr id="867" name="image16.jpg"/>
          <p:cNvPicPr>
            <a:picLocks noChangeAspect="1"/>
          </p:cNvPicPr>
          <p:nvPr/>
        </p:nvPicPr>
        <p:blipFill>
          <a:blip r:embed="rId3">
            <a:extLst/>
          </a:blip>
          <a:stretch>
            <a:fillRect/>
          </a:stretch>
        </p:blipFill>
        <p:spPr>
          <a:xfrm>
            <a:off x="9976029" y="5459415"/>
            <a:ext cx="673209" cy="1356085"/>
          </a:xfrm>
          <a:prstGeom prst="rect">
            <a:avLst/>
          </a:prstGeom>
          <a:ln w="12700">
            <a:miter lim="400000"/>
          </a:ln>
        </p:spPr>
      </p:pic>
      <p:sp>
        <p:nvSpPr>
          <p:cNvPr id="870" name="Shape 870"/>
          <p:cNvSpPr/>
          <p:nvPr/>
        </p:nvSpPr>
        <p:spPr>
          <a:xfrm>
            <a:off x="8230870" y="3472179"/>
            <a:ext cx="1550671" cy="20154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6350">
            <a:solidFill>
              <a:schemeClr val="accent1"/>
            </a:solidFill>
            <a:miter/>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71" name="Shape 871"/>
          <p:cNvSpPr/>
          <p:nvPr/>
        </p:nvSpPr>
        <p:spPr>
          <a:xfrm>
            <a:off x="1936750" y="1460500"/>
            <a:ext cx="1634490" cy="402717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0694" y="0"/>
                </a:lnTo>
              </a:path>
            </a:pathLst>
          </a:custGeom>
          <a:ln w="6350">
            <a:solidFill>
              <a:schemeClr val="accent1"/>
            </a:solidFill>
            <a:miter/>
            <a:tailEnd type="triangle"/>
          </a:ln>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48" name="Picture 2" descr="Image result for did you know?">
            <a:extLst>
              <a:ext uri="{FF2B5EF4-FFF2-40B4-BE49-F238E27FC236}">
                <a16:creationId xmlns:a16="http://schemas.microsoft.com/office/drawing/2014/main" id="{CE89EDB8-FADC-4775-934C-F31A3D1C00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08" t="1743" r="15855" b="6274"/>
          <a:stretch/>
        </p:blipFill>
        <p:spPr bwMode="auto">
          <a:xfrm>
            <a:off x="172754" y="3987167"/>
            <a:ext cx="2793694" cy="2553967"/>
          </a:xfrm>
          <a:prstGeom prst="rect">
            <a:avLst/>
          </a:prstGeom>
          <a:noFill/>
          <a:extLst>
            <a:ext uri="{909E8E84-426E-40DD-AFC4-6F175D3DCCD1}">
              <a14:hiddenFill xmlns:a14="http://schemas.microsoft.com/office/drawing/2010/main">
                <a:solidFill>
                  <a:srgbClr val="FFFFFF"/>
                </a:solidFill>
              </a14:hiddenFill>
            </a:ext>
          </a:extLst>
        </p:spPr>
      </p:pic>
      <p:sp>
        <p:nvSpPr>
          <p:cNvPr id="49" name="Thought Bubble: Cloud 48">
            <a:extLst>
              <a:ext uri="{FF2B5EF4-FFF2-40B4-BE49-F238E27FC236}">
                <a16:creationId xmlns:a16="http://schemas.microsoft.com/office/drawing/2014/main" id="{F2177720-D009-4FB7-8808-8581E8DFA51A}"/>
              </a:ext>
            </a:extLst>
          </p:cNvPr>
          <p:cNvSpPr/>
          <p:nvPr/>
        </p:nvSpPr>
        <p:spPr>
          <a:xfrm>
            <a:off x="3579759" y="-1"/>
            <a:ext cx="8439487" cy="7124281"/>
          </a:xfrm>
          <a:prstGeom prst="cloudCallout">
            <a:avLst>
              <a:gd name="adj1" fmla="val -53950"/>
              <a:gd name="adj2" fmla="val 32719"/>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58304C8-0F51-474A-8E22-47CD28DCC483}"/>
              </a:ext>
            </a:extLst>
          </p:cNvPr>
          <p:cNvSpPr txBox="1"/>
          <p:nvPr/>
        </p:nvSpPr>
        <p:spPr>
          <a:xfrm>
            <a:off x="4547357" y="1579133"/>
            <a:ext cx="6355104" cy="5078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solidFill>
                  <a:srgbClr val="000000"/>
                </a:solidFill>
                <a:latin typeface="+mj-lt"/>
                <a:ea typeface="+mj-ea"/>
                <a:cs typeface="+mj-cs"/>
                <a:sym typeface="Calibri"/>
              </a:rPr>
              <a:t>Members decide dues structure of their Local—should be enough to pay the per capita tax ($21.96) and fund the operating costs of the Local</a:t>
            </a:r>
          </a:p>
          <a:p>
            <a:pPr marR="0" algn="l" defTabSz="914400" rtl="0" fontAlgn="auto" latinLnBrk="0" hangingPunct="0">
              <a:lnSpc>
                <a:spcPct val="100000"/>
              </a:lnSpc>
              <a:spcBef>
                <a:spcPts val="0"/>
              </a:spcBef>
              <a:spcAft>
                <a:spcPts val="0"/>
              </a:spcAft>
              <a:buClrTx/>
              <a:buSzTx/>
              <a:tabLst/>
            </a:pPr>
            <a:endParaRPr lang="en-US" b="1"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solidFill>
                  <a:srgbClr val="000000"/>
                </a:solidFill>
                <a:latin typeface="+mj-lt"/>
                <a:ea typeface="+mj-ea"/>
                <a:cs typeface="+mj-cs"/>
                <a:sym typeface="Calibri"/>
              </a:rPr>
              <a:t>Recommended: 2x the national per capita tax</a:t>
            </a:r>
          </a:p>
          <a:p>
            <a:pPr marR="0" algn="l" defTabSz="914400" rtl="0" fontAlgn="auto" latinLnBrk="0" hangingPunct="0">
              <a:lnSpc>
                <a:spcPct val="100000"/>
              </a:lnSpc>
              <a:spcBef>
                <a:spcPts val="0"/>
              </a:spcBef>
              <a:spcAft>
                <a:spcPts val="0"/>
              </a:spcAft>
              <a:buClrTx/>
              <a:buSzTx/>
              <a:tabLst/>
            </a:pPr>
            <a:endParaRPr lang="en-US" b="1"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solidFill>
                  <a:srgbClr val="000000"/>
                </a:solidFill>
                <a:latin typeface="+mj-lt"/>
                <a:ea typeface="+mj-ea"/>
                <a:cs typeface="+mj-cs"/>
                <a:sym typeface="Calibri"/>
              </a:rPr>
              <a:t>Your</a:t>
            </a:r>
            <a:r>
              <a:rPr lang="en-US" b="1" dirty="0">
                <a:solidFill>
                  <a:srgbClr val="000000"/>
                </a:solidFill>
                <a:highlight>
                  <a:srgbClr val="00FF00"/>
                </a:highlight>
                <a:latin typeface="+mj-lt"/>
                <a:ea typeface="+mj-ea"/>
                <a:cs typeface="+mj-cs"/>
                <a:sym typeface="Calibri"/>
              </a:rPr>
              <a:t> LOCAL </a:t>
            </a:r>
            <a:r>
              <a:rPr lang="en-US" b="1" dirty="0">
                <a:solidFill>
                  <a:srgbClr val="000000"/>
                </a:solidFill>
                <a:latin typeface="+mj-lt"/>
                <a:ea typeface="+mj-ea"/>
                <a:cs typeface="+mj-cs"/>
                <a:sym typeface="Calibri"/>
              </a:rPr>
              <a:t>uses dues to: Represent members daily, Grievance/Arbitration, NEO, Trainings, Communications, Special benefit plans for members</a:t>
            </a:r>
          </a:p>
          <a:p>
            <a:pPr marR="0" algn="l" defTabSz="914400" rtl="0" fontAlgn="auto" latinLnBrk="0" hangingPunct="0">
              <a:lnSpc>
                <a:spcPct val="100000"/>
              </a:lnSpc>
              <a:spcBef>
                <a:spcPts val="0"/>
              </a:spcBef>
              <a:spcAft>
                <a:spcPts val="0"/>
              </a:spcAft>
              <a:buClrTx/>
              <a:buSzTx/>
              <a:tabLst/>
            </a:pPr>
            <a:endParaRPr lang="en-US" b="1"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solidFill>
                  <a:srgbClr val="000000"/>
                </a:solidFill>
                <a:latin typeface="+mj-lt"/>
                <a:ea typeface="+mj-ea"/>
                <a:cs typeface="+mj-cs"/>
                <a:sym typeface="Calibri"/>
              </a:rPr>
              <a:t>The </a:t>
            </a:r>
            <a:r>
              <a:rPr lang="en-US" b="1" dirty="0">
                <a:solidFill>
                  <a:srgbClr val="000000"/>
                </a:solidFill>
                <a:highlight>
                  <a:srgbClr val="00FFFF"/>
                </a:highlight>
                <a:latin typeface="+mj-lt"/>
                <a:ea typeface="+mj-ea"/>
                <a:cs typeface="+mj-cs"/>
                <a:sym typeface="Calibri"/>
              </a:rPr>
              <a:t>DISTRICT</a:t>
            </a:r>
            <a:r>
              <a:rPr lang="en-US" b="1" dirty="0">
                <a:solidFill>
                  <a:srgbClr val="000000"/>
                </a:solidFill>
                <a:latin typeface="+mj-lt"/>
                <a:ea typeface="+mj-ea"/>
                <a:cs typeface="+mj-cs"/>
                <a:sym typeface="Calibri"/>
              </a:rPr>
              <a:t> uses dues for: Data processing and administration, Representation, Training, Leg/Political action, Membership/Organizing</a:t>
            </a:r>
          </a:p>
          <a:p>
            <a:pPr marR="0" algn="l" defTabSz="914400" rtl="0" fontAlgn="auto" latinLnBrk="0" hangingPunct="0">
              <a:lnSpc>
                <a:spcPct val="100000"/>
              </a:lnSpc>
              <a:spcBef>
                <a:spcPts val="0"/>
              </a:spcBef>
              <a:spcAft>
                <a:spcPts val="0"/>
              </a:spcAft>
              <a:buClrTx/>
              <a:buSzTx/>
              <a:tabLst/>
            </a:pPr>
            <a:endParaRPr lang="en-US" b="1" dirty="0">
              <a:solidFill>
                <a:srgbClr val="000000"/>
              </a:solidFill>
              <a:latin typeface="+mj-lt"/>
              <a:ea typeface="+mj-ea"/>
              <a:cs typeface="+mj-cs"/>
              <a:sym typeface="Calibri"/>
            </a:endParaRP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b="1" dirty="0">
                <a:solidFill>
                  <a:srgbClr val="000000"/>
                </a:solidFill>
                <a:latin typeface="+mj-lt"/>
                <a:ea typeface="+mj-ea"/>
                <a:cs typeface="+mj-cs"/>
                <a:sym typeface="Calibri"/>
              </a:rPr>
              <a:t>The </a:t>
            </a:r>
            <a:r>
              <a:rPr lang="en-US" b="1" dirty="0">
                <a:solidFill>
                  <a:srgbClr val="000000"/>
                </a:solidFill>
                <a:highlight>
                  <a:srgbClr val="FF00FF"/>
                </a:highlight>
                <a:latin typeface="+mj-lt"/>
                <a:ea typeface="+mj-ea"/>
                <a:cs typeface="+mj-cs"/>
                <a:sym typeface="Calibri"/>
              </a:rPr>
              <a:t>NATIONAL</a:t>
            </a:r>
            <a:r>
              <a:rPr lang="en-US" b="1" dirty="0">
                <a:solidFill>
                  <a:srgbClr val="000000"/>
                </a:solidFill>
                <a:latin typeface="+mj-lt"/>
                <a:ea typeface="+mj-ea"/>
                <a:cs typeface="+mj-cs"/>
                <a:sym typeface="Calibri"/>
              </a:rPr>
              <a:t> uses dues for: Legal defense/advocacy, Public policy research, WFP work, all of the above.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solidFill>
                <a:srgbClr val="000000"/>
              </a:solidFill>
              <a:latin typeface="+mj-lt"/>
              <a:ea typeface="+mj-ea"/>
              <a:cs typeface="+mj-cs"/>
              <a:sym typeface="Calibri"/>
            </a:endParaRPr>
          </a:p>
          <a:p>
            <a:pPr marL="285750" marR="0" indent="-285750" algn="r"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E50CF3FD-41FF-45EC-A63B-36E831429B48}"/>
              </a:ext>
            </a:extLst>
          </p:cNvPr>
          <p:cNvSpPr txBox="1"/>
          <p:nvPr/>
        </p:nvSpPr>
        <p:spPr>
          <a:xfrm>
            <a:off x="5502244" y="1103838"/>
            <a:ext cx="490702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sng" strike="noStrike" cap="none" spc="0" normalizeH="0" baseline="0" dirty="0">
                <a:ln>
                  <a:noFill/>
                </a:ln>
                <a:solidFill>
                  <a:srgbClr val="000000"/>
                </a:solidFill>
                <a:effectLst/>
                <a:highlight>
                  <a:srgbClr val="FFFF00"/>
                </a:highlight>
                <a:uFillTx/>
                <a:latin typeface="+mj-lt"/>
                <a:ea typeface="+mj-ea"/>
                <a:cs typeface="+mj-cs"/>
                <a:sym typeface="Calibri"/>
              </a:rPr>
              <a:t>What’s the Deal with Dues? </a:t>
            </a:r>
          </a:p>
        </p:txBody>
      </p:sp>
    </p:spTree>
    <p:extLst>
      <p:ext uri="{BB962C8B-B14F-4D97-AF65-F5344CB8AC3E}">
        <p14:creationId xmlns:p14="http://schemas.microsoft.com/office/powerpoint/2010/main" val="17282049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1000" fill="hold"/>
                                        <p:tgtEl>
                                          <p:spTgt spid="49"/>
                                        </p:tgtEl>
                                        <p:attrNameLst>
                                          <p:attrName>ppt_w</p:attrName>
                                        </p:attrNameLst>
                                      </p:cBhvr>
                                      <p:tavLst>
                                        <p:tav tm="0">
                                          <p:val>
                                            <p:fltVal val="0"/>
                                          </p:val>
                                        </p:tav>
                                        <p:tav tm="100000">
                                          <p:val>
                                            <p:strVal val="#ppt_w"/>
                                          </p:val>
                                        </p:tav>
                                      </p:tavLst>
                                    </p:anim>
                                    <p:anim calcmode="lin" valueType="num">
                                      <p:cBhvr>
                                        <p:cTn id="14" dur="1000" fill="hold"/>
                                        <p:tgtEl>
                                          <p:spTgt spid="49"/>
                                        </p:tgtEl>
                                        <p:attrNameLst>
                                          <p:attrName>ppt_h</p:attrName>
                                        </p:attrNameLst>
                                      </p:cBhvr>
                                      <p:tavLst>
                                        <p:tav tm="0">
                                          <p:val>
                                            <p:fltVal val="0"/>
                                          </p:val>
                                        </p:tav>
                                        <p:tav tm="100000">
                                          <p:val>
                                            <p:strVal val="#ppt_h"/>
                                          </p:val>
                                        </p:tav>
                                      </p:tavLst>
                                    </p:anim>
                                    <p:anim calcmode="lin" valueType="num">
                                      <p:cBhvr>
                                        <p:cTn id="15" dur="1000" fill="hold"/>
                                        <p:tgtEl>
                                          <p:spTgt spid="49"/>
                                        </p:tgtEl>
                                        <p:attrNameLst>
                                          <p:attrName>style.rotation</p:attrName>
                                        </p:attrNameLst>
                                      </p:cBhvr>
                                      <p:tavLst>
                                        <p:tav tm="0">
                                          <p:val>
                                            <p:fltVal val="90"/>
                                          </p:val>
                                        </p:tav>
                                        <p:tav tm="100000">
                                          <p:val>
                                            <p:fltVal val="0"/>
                                          </p:val>
                                        </p:tav>
                                      </p:tavLst>
                                    </p:anim>
                                    <p:animEffect transition="in" filter="fade">
                                      <p:cBhvr>
                                        <p:cTn id="16" dur="1000"/>
                                        <p:tgtEl>
                                          <p:spTgt spid="4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2359" y="1371421"/>
            <a:ext cx="7407282" cy="4115157"/>
          </a:xfrm>
          <a:prstGeom prst="rect">
            <a:avLst/>
          </a:prstGeom>
        </p:spPr>
      </p:pic>
    </p:spTree>
    <p:extLst>
      <p:ext uri="{BB962C8B-B14F-4D97-AF65-F5344CB8AC3E}">
        <p14:creationId xmlns:p14="http://schemas.microsoft.com/office/powerpoint/2010/main" val="337538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image11.png"/>
          <p:cNvPicPr>
            <a:picLocks noChangeAspect="1"/>
          </p:cNvPicPr>
          <p:nvPr/>
        </p:nvPicPr>
        <p:blipFill>
          <a:blip r:embed="rId4">
            <a:extLst/>
          </a:blip>
          <a:srcRect b="8322"/>
          <a:stretch>
            <a:fillRect/>
          </a:stretch>
        </p:blipFill>
        <p:spPr>
          <a:xfrm>
            <a:off x="6413605" y="735908"/>
            <a:ext cx="3644795" cy="5664893"/>
          </a:xfrm>
          <a:prstGeom prst="rect">
            <a:avLst/>
          </a:prstGeom>
          <a:ln w="12700">
            <a:miter lim="400000"/>
          </a:ln>
        </p:spPr>
      </p:pic>
      <p:sp>
        <p:nvSpPr>
          <p:cNvPr id="620" name="Shape 620"/>
          <p:cNvSpPr>
            <a:spLocks noGrp="1"/>
          </p:cNvSpPr>
          <p:nvPr>
            <p:ph type="sldNum" sz="quarter" idx="4294967295"/>
          </p:nvPr>
        </p:nvSpPr>
        <p:spPr>
          <a:xfrm>
            <a:off x="11172418" y="6404292"/>
            <a:ext cx="181383" cy="2692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621" name="Shape 621"/>
          <p:cNvSpPr/>
          <p:nvPr/>
        </p:nvSpPr>
        <p:spPr>
          <a:xfrm>
            <a:off x="2365601" y="-525862"/>
            <a:ext cx="7315201" cy="20726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p>
            <a:pPr algn="ctr">
              <a:defRPr sz="6000" b="1">
                <a:ln w="12699">
                  <a:solidFill>
                    <a:srgbClr val="3A5274"/>
                  </a:solidFill>
                </a:ln>
                <a:solidFill>
                  <a:srgbClr val="E7E6E6"/>
                </a:solidFill>
                <a:latin typeface="Berlin Sans FB Demi"/>
                <a:ea typeface="Berlin Sans FB Demi"/>
                <a:cs typeface="Berlin Sans FB Demi"/>
                <a:sym typeface="Berlin Sans FB Demi"/>
              </a:defRPr>
            </a:pPr>
            <a:endParaRPr dirty="0"/>
          </a:p>
          <a:p>
            <a:pPr>
              <a:defRPr sz="3600">
                <a:ln w="12699">
                  <a:solidFill>
                    <a:srgbClr val="3A5274"/>
                  </a:solidFill>
                </a:ln>
                <a:effectLst>
                  <a:outerShdw blurRad="38100" dist="38100" dir="2700000" rotWithShape="0">
                    <a:srgbClr val="000000">
                      <a:alpha val="43137"/>
                    </a:srgbClr>
                  </a:outerShdw>
                </a:effectLst>
                <a:latin typeface="Trebuchet MS"/>
                <a:ea typeface="Trebuchet MS"/>
                <a:cs typeface="Trebuchet MS"/>
                <a:sym typeface="Trebuchet MS"/>
              </a:defRPr>
            </a:pPr>
            <a:r>
              <a:rPr dirty="0" err="1"/>
              <a:t>GoToTraining</a:t>
            </a:r>
            <a:r>
              <a:rPr dirty="0"/>
              <a:t> Tools</a:t>
            </a:r>
            <a:br>
              <a:rPr dirty="0"/>
            </a:br>
            <a:endParaRPr dirty="0"/>
          </a:p>
        </p:txBody>
      </p:sp>
      <p:sp>
        <p:nvSpPr>
          <p:cNvPr id="622" name="Shape 622"/>
          <p:cNvSpPr/>
          <p:nvPr/>
        </p:nvSpPr>
        <p:spPr>
          <a:xfrm>
            <a:off x="2078612" y="1581205"/>
            <a:ext cx="2667001"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002060"/>
                </a:solidFill>
              </a:defRPr>
            </a:lvl1pPr>
          </a:lstStyle>
          <a:p>
            <a:pPr algn="r"/>
            <a:r>
              <a:rPr dirty="0"/>
              <a:t>MUTE/UNMUTE</a:t>
            </a:r>
          </a:p>
        </p:txBody>
      </p:sp>
      <p:sp>
        <p:nvSpPr>
          <p:cNvPr id="623" name="Shape 623"/>
          <p:cNvSpPr/>
          <p:nvPr/>
        </p:nvSpPr>
        <p:spPr>
          <a:xfrm>
            <a:off x="2137402" y="3115580"/>
            <a:ext cx="2667001"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002060"/>
                </a:solidFill>
              </a:defRPr>
            </a:lvl1pPr>
          </a:lstStyle>
          <a:p>
            <a:pPr algn="r"/>
            <a:r>
              <a:rPr dirty="0"/>
              <a:t>RAISE YOUR HAND</a:t>
            </a:r>
          </a:p>
        </p:txBody>
      </p:sp>
      <p:sp>
        <p:nvSpPr>
          <p:cNvPr id="624" name="Shape 624"/>
          <p:cNvSpPr/>
          <p:nvPr/>
        </p:nvSpPr>
        <p:spPr>
          <a:xfrm>
            <a:off x="1700213" y="4554958"/>
            <a:ext cx="3075901"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002060"/>
                </a:solidFill>
              </a:defRPr>
            </a:lvl1pPr>
          </a:lstStyle>
          <a:p>
            <a:pPr algn="r"/>
            <a:r>
              <a:t>COURSE PARTICIPANTS</a:t>
            </a:r>
          </a:p>
        </p:txBody>
      </p:sp>
      <p:sp>
        <p:nvSpPr>
          <p:cNvPr id="625" name="Shape 625"/>
          <p:cNvSpPr/>
          <p:nvPr/>
        </p:nvSpPr>
        <p:spPr>
          <a:xfrm>
            <a:off x="2078611" y="5272224"/>
            <a:ext cx="2667001"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002060"/>
                </a:solidFill>
              </a:defRPr>
            </a:lvl1pPr>
          </a:lstStyle>
          <a:p>
            <a:pPr algn="r"/>
            <a:r>
              <a:t>CHAT</a:t>
            </a:r>
          </a:p>
        </p:txBody>
      </p:sp>
      <p:sp>
        <p:nvSpPr>
          <p:cNvPr id="626" name="Shape 626"/>
          <p:cNvSpPr/>
          <p:nvPr/>
        </p:nvSpPr>
        <p:spPr>
          <a:xfrm>
            <a:off x="2075202" y="4890433"/>
            <a:ext cx="2667001"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002060"/>
                </a:solidFill>
              </a:defRPr>
            </a:lvl1pPr>
          </a:lstStyle>
          <a:p>
            <a:pPr algn="r"/>
            <a:r>
              <a:t>COURSE MATERIALS</a:t>
            </a:r>
          </a:p>
        </p:txBody>
      </p:sp>
      <p:sp>
        <p:nvSpPr>
          <p:cNvPr id="627" name="Shape 627"/>
          <p:cNvSpPr/>
          <p:nvPr/>
        </p:nvSpPr>
        <p:spPr>
          <a:xfrm flipV="1">
            <a:off x="5041239" y="1733725"/>
            <a:ext cx="1394817" cy="17244"/>
          </a:xfrm>
          <a:prstGeom prst="line">
            <a:avLst/>
          </a:prstGeom>
          <a:ln w="38100">
            <a:solidFill>
              <a:srgbClr val="C00000"/>
            </a:solidFill>
            <a:miter/>
            <a:tailEnd type="triangle" w="lg" len="med"/>
          </a:ln>
        </p:spPr>
        <p:txBody>
          <a:bodyPr lIns="45719" rIns="45719"/>
          <a:lstStyle/>
          <a:p>
            <a:endParaRPr/>
          </a:p>
        </p:txBody>
      </p:sp>
      <p:sp>
        <p:nvSpPr>
          <p:cNvPr id="628" name="Shape 628"/>
          <p:cNvSpPr/>
          <p:nvPr/>
        </p:nvSpPr>
        <p:spPr>
          <a:xfrm>
            <a:off x="5041239" y="3264246"/>
            <a:ext cx="1394817" cy="0"/>
          </a:xfrm>
          <a:prstGeom prst="line">
            <a:avLst/>
          </a:prstGeom>
          <a:ln w="38100">
            <a:solidFill>
              <a:srgbClr val="C00000"/>
            </a:solidFill>
            <a:miter/>
            <a:tailEnd type="triangle" w="lg" len="med"/>
          </a:ln>
        </p:spPr>
        <p:txBody>
          <a:bodyPr lIns="45719" rIns="45719"/>
          <a:lstStyle/>
          <a:p>
            <a:endParaRPr/>
          </a:p>
        </p:txBody>
      </p:sp>
      <p:sp>
        <p:nvSpPr>
          <p:cNvPr id="629" name="Shape 629"/>
          <p:cNvSpPr/>
          <p:nvPr/>
        </p:nvSpPr>
        <p:spPr>
          <a:xfrm flipV="1">
            <a:off x="5029207" y="4793457"/>
            <a:ext cx="1406849" cy="13674"/>
          </a:xfrm>
          <a:prstGeom prst="line">
            <a:avLst/>
          </a:prstGeom>
          <a:ln w="38100">
            <a:solidFill>
              <a:srgbClr val="C00000"/>
            </a:solidFill>
            <a:miter/>
            <a:tailEnd type="triangle" w="lg" len="med"/>
          </a:ln>
        </p:spPr>
        <p:txBody>
          <a:bodyPr lIns="45719" rIns="45719"/>
          <a:lstStyle/>
          <a:p>
            <a:endParaRPr/>
          </a:p>
        </p:txBody>
      </p:sp>
      <p:sp>
        <p:nvSpPr>
          <p:cNvPr id="630" name="Shape 630"/>
          <p:cNvSpPr/>
          <p:nvPr/>
        </p:nvSpPr>
        <p:spPr>
          <a:xfrm flipV="1">
            <a:off x="5015110" y="5455046"/>
            <a:ext cx="1420946" cy="10572"/>
          </a:xfrm>
          <a:prstGeom prst="line">
            <a:avLst/>
          </a:prstGeom>
          <a:ln w="38100">
            <a:solidFill>
              <a:srgbClr val="C00000"/>
            </a:solidFill>
            <a:miter/>
            <a:tailEnd type="triangle" w="lg" len="med"/>
          </a:ln>
        </p:spPr>
        <p:txBody>
          <a:bodyPr lIns="45719" rIns="45719"/>
          <a:lstStyle/>
          <a:p>
            <a:endParaRPr/>
          </a:p>
        </p:txBody>
      </p:sp>
      <p:sp>
        <p:nvSpPr>
          <p:cNvPr id="631" name="Shape 631"/>
          <p:cNvSpPr/>
          <p:nvPr/>
        </p:nvSpPr>
        <p:spPr>
          <a:xfrm flipV="1">
            <a:off x="5029209" y="5095595"/>
            <a:ext cx="1406847" cy="10900"/>
          </a:xfrm>
          <a:prstGeom prst="line">
            <a:avLst/>
          </a:prstGeom>
          <a:ln w="38100">
            <a:solidFill>
              <a:srgbClr val="C00000"/>
            </a:solidFill>
            <a:miter/>
            <a:tailEnd type="triangle" w="lg" len="med"/>
          </a:ln>
        </p:spPr>
        <p:txBody>
          <a:bodyPr lIns="45719" rIns="45719"/>
          <a:lstStyle/>
          <a:p>
            <a:endParaRPr/>
          </a:p>
        </p:txBody>
      </p:sp>
      <p:sp>
        <p:nvSpPr>
          <p:cNvPr id="634" name="Shape 634"/>
          <p:cNvSpPr/>
          <p:nvPr/>
        </p:nvSpPr>
        <p:spPr>
          <a:xfrm flipV="1">
            <a:off x="5037558" y="1436816"/>
            <a:ext cx="1398498" cy="3117"/>
          </a:xfrm>
          <a:prstGeom prst="line">
            <a:avLst/>
          </a:prstGeom>
          <a:ln w="38100">
            <a:solidFill>
              <a:srgbClr val="C00000"/>
            </a:solidFill>
            <a:miter/>
            <a:tailEnd type="triangle" w="lg" len="med"/>
          </a:ln>
        </p:spPr>
        <p:txBody>
          <a:bodyPr lIns="45719" rIns="45719"/>
          <a:lstStyle/>
          <a:p>
            <a:endParaRPr>
              <a:ln w="38100">
                <a:solidFill>
                  <a:schemeClr val="tx1"/>
                </a:solidFill>
              </a:ln>
              <a:highlight>
                <a:srgbClr val="FF0000"/>
              </a:highlight>
            </a:endParaRPr>
          </a:p>
        </p:txBody>
      </p:sp>
      <p:sp>
        <p:nvSpPr>
          <p:cNvPr id="635" name="Shape 635"/>
          <p:cNvSpPr/>
          <p:nvPr/>
        </p:nvSpPr>
        <p:spPr>
          <a:xfrm>
            <a:off x="1907176" y="1205874"/>
            <a:ext cx="2857358"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000">
                <a:solidFill>
                  <a:srgbClr val="002060"/>
                </a:solidFill>
              </a:defRPr>
            </a:lvl1pPr>
          </a:lstStyle>
          <a:p>
            <a:pPr algn="r"/>
            <a:r>
              <a:t>CONTROL PANEL KEY</a:t>
            </a:r>
          </a:p>
        </p:txBody>
      </p:sp>
      <p:sp>
        <p:nvSpPr>
          <p:cNvPr id="2" name="Rectangle: Rounded Corners 1">
            <a:extLst>
              <a:ext uri="{FF2B5EF4-FFF2-40B4-BE49-F238E27FC236}">
                <a16:creationId xmlns:a16="http://schemas.microsoft.com/office/drawing/2014/main" id="{51B772EE-B2F2-4799-965A-7DB843A8C3E4}"/>
              </a:ext>
            </a:extLst>
          </p:cNvPr>
          <p:cNvSpPr/>
          <p:nvPr/>
        </p:nvSpPr>
        <p:spPr>
          <a:xfrm>
            <a:off x="6436055" y="1231970"/>
            <a:ext cx="522772" cy="340905"/>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3" name="Rectangle: Rounded Corners 22">
            <a:extLst>
              <a:ext uri="{FF2B5EF4-FFF2-40B4-BE49-F238E27FC236}">
                <a16:creationId xmlns:a16="http://schemas.microsoft.com/office/drawing/2014/main" id="{CB54F035-13B3-46E4-81A7-876634B07540}"/>
              </a:ext>
            </a:extLst>
          </p:cNvPr>
          <p:cNvSpPr/>
          <p:nvPr/>
        </p:nvSpPr>
        <p:spPr>
          <a:xfrm>
            <a:off x="6448419" y="1604696"/>
            <a:ext cx="522772"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5" name="Rectangle: Rounded Corners 24">
            <a:extLst>
              <a:ext uri="{FF2B5EF4-FFF2-40B4-BE49-F238E27FC236}">
                <a16:creationId xmlns:a16="http://schemas.microsoft.com/office/drawing/2014/main" id="{8AE3B92D-F709-40FF-9BF1-17B7D94FE562}"/>
              </a:ext>
            </a:extLst>
          </p:cNvPr>
          <p:cNvSpPr/>
          <p:nvPr/>
        </p:nvSpPr>
        <p:spPr>
          <a:xfrm>
            <a:off x="6854194" y="4632502"/>
            <a:ext cx="3204205"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6" name="Rectangle: Rounded Corners 25">
            <a:extLst>
              <a:ext uri="{FF2B5EF4-FFF2-40B4-BE49-F238E27FC236}">
                <a16:creationId xmlns:a16="http://schemas.microsoft.com/office/drawing/2014/main" id="{6B4E95C1-39FF-4992-A158-F1AA6C322E49}"/>
              </a:ext>
            </a:extLst>
          </p:cNvPr>
          <p:cNvSpPr/>
          <p:nvPr/>
        </p:nvSpPr>
        <p:spPr>
          <a:xfrm>
            <a:off x="6854192" y="4937416"/>
            <a:ext cx="3204205"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7" name="Rectangle: Rounded Corners 26">
            <a:extLst>
              <a:ext uri="{FF2B5EF4-FFF2-40B4-BE49-F238E27FC236}">
                <a16:creationId xmlns:a16="http://schemas.microsoft.com/office/drawing/2014/main" id="{B1720557-37E7-4003-89BC-618A1A90BB8D}"/>
              </a:ext>
            </a:extLst>
          </p:cNvPr>
          <p:cNvSpPr/>
          <p:nvPr/>
        </p:nvSpPr>
        <p:spPr>
          <a:xfrm>
            <a:off x="6436055" y="3064647"/>
            <a:ext cx="522772"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8" name="Rectangle: Rounded Corners 27">
            <a:extLst>
              <a:ext uri="{FF2B5EF4-FFF2-40B4-BE49-F238E27FC236}">
                <a16:creationId xmlns:a16="http://schemas.microsoft.com/office/drawing/2014/main" id="{2D68C8FE-36E4-4C0A-8452-3034F88380DD}"/>
              </a:ext>
            </a:extLst>
          </p:cNvPr>
          <p:cNvSpPr/>
          <p:nvPr/>
        </p:nvSpPr>
        <p:spPr>
          <a:xfrm>
            <a:off x="6849836" y="5259635"/>
            <a:ext cx="3204205" cy="349258"/>
          </a:xfrm>
          <a:prstGeom prst="roundRect">
            <a:avLst/>
          </a:prstGeom>
          <a:noFill/>
          <a:ln w="38100" cap="flat">
            <a:solidFill>
              <a:schemeClr val="accent4">
                <a:lumMod val="7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custDataLst>
      <p:tags r:id="rId1"/>
    </p:custDataLst>
    <p:extLst>
      <p:ext uri="{BB962C8B-B14F-4D97-AF65-F5344CB8AC3E}">
        <p14:creationId xmlns:p14="http://schemas.microsoft.com/office/powerpoint/2010/main" val="141620094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2895600" y="497366"/>
          <a:ext cx="7404100" cy="6216172"/>
        </p:xfrm>
        <a:graphic>
          <a:graphicData uri="http://schemas.openxmlformats.org/drawingml/2006/table">
            <a:tbl>
              <a:tblPr firstRow="1" firstCol="1" bandRow="1">
                <a:tableStyleId>{327F97BB-C833-4FB7-BDE5-3F7075034690}</a:tableStyleId>
              </a:tblPr>
              <a:tblGrid>
                <a:gridCol w="7404100">
                  <a:extLst>
                    <a:ext uri="{9D8B030D-6E8A-4147-A177-3AD203B41FA5}">
                      <a16:colId xmlns:a16="http://schemas.microsoft.com/office/drawing/2014/main" val="20000"/>
                    </a:ext>
                  </a:extLst>
                </a:gridCol>
              </a:tblGrid>
              <a:tr h="261622">
                <a:tc>
                  <a:txBody>
                    <a:bodyPr/>
                    <a:lstStyle/>
                    <a:p>
                      <a:pPr marL="0" marR="0" algn="ctr">
                        <a:lnSpc>
                          <a:spcPts val="1650"/>
                        </a:lnSpc>
                        <a:spcBef>
                          <a:spcPts val="0"/>
                        </a:spcBef>
                        <a:spcAft>
                          <a:spcPts val="0"/>
                        </a:spcAft>
                      </a:pPr>
                      <a:r>
                        <a:rPr lang="en-US" sz="1800" dirty="0">
                          <a:solidFill>
                            <a:schemeClr val="tx2"/>
                          </a:solidFill>
                          <a:effectLst/>
                        </a:rPr>
                        <a:t>AFGE DEFCON</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w="9525" cap="flat" cmpd="sng" algn="ctr">
                      <a:noFill/>
                      <a:prstDash val="solid"/>
                    </a:lnT>
                    <a:lnB w="38100" cap="flat" cmpd="sng" algn="ctr">
                      <a:noFill/>
                      <a:prstDash val="soli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261622">
                <a:tc>
                  <a:txBody>
                    <a:bodyPr/>
                    <a:lstStyle/>
                    <a:p>
                      <a:pPr marL="0" marR="0" algn="ctr">
                        <a:lnSpc>
                          <a:spcPts val="1650"/>
                        </a:lnSpc>
                        <a:spcBef>
                          <a:spcPts val="0"/>
                        </a:spcBef>
                        <a:spcAft>
                          <a:spcPts val="0"/>
                        </a:spcAft>
                      </a:pPr>
                      <a:r>
                        <a:rPr lang="en-US" sz="1800" dirty="0">
                          <a:solidFill>
                            <a:schemeClr val="tx2"/>
                          </a:solidFill>
                          <a:effectLst/>
                        </a:rPr>
                        <a:t>AFGE Federal Fire Fighter Steering Committee</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w="38100" cap="flat" cmpd="sng" algn="ctr">
                      <a:noFill/>
                      <a:prstDash val="solid"/>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61622">
                <a:tc>
                  <a:txBody>
                    <a:bodyPr/>
                    <a:lstStyle/>
                    <a:p>
                      <a:pPr marL="0" marR="0" algn="ctr">
                        <a:lnSpc>
                          <a:spcPts val="1650"/>
                        </a:lnSpc>
                        <a:spcBef>
                          <a:spcPts val="0"/>
                        </a:spcBef>
                        <a:spcAft>
                          <a:spcPts val="0"/>
                        </a:spcAft>
                      </a:pPr>
                      <a:r>
                        <a:rPr lang="en-US" sz="1800" dirty="0">
                          <a:solidFill>
                            <a:schemeClr val="tx2"/>
                          </a:solidFill>
                          <a:effectLst/>
                        </a:rPr>
                        <a:t>AFGE Federal Law Enforcement Council</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261622">
                <a:tc>
                  <a:txBody>
                    <a:bodyPr/>
                    <a:lstStyle/>
                    <a:p>
                      <a:pPr marL="0" marR="0" algn="ctr">
                        <a:lnSpc>
                          <a:spcPts val="1650"/>
                        </a:lnSpc>
                        <a:spcBef>
                          <a:spcPts val="0"/>
                        </a:spcBef>
                        <a:spcAft>
                          <a:spcPts val="0"/>
                        </a:spcAft>
                      </a:pPr>
                      <a:r>
                        <a:rPr lang="en-US" sz="1800" dirty="0">
                          <a:solidFill>
                            <a:schemeClr val="tx2"/>
                          </a:solidFill>
                          <a:effectLst/>
                        </a:rPr>
                        <a:t>AFGE TSA Council 100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r h="261622">
                <a:tc>
                  <a:txBody>
                    <a:bodyPr/>
                    <a:lstStyle/>
                    <a:p>
                      <a:pPr marL="0" marR="0" algn="ctr">
                        <a:lnSpc>
                          <a:spcPts val="1650"/>
                        </a:lnSpc>
                        <a:spcBef>
                          <a:spcPts val="0"/>
                        </a:spcBef>
                        <a:spcAft>
                          <a:spcPts val="0"/>
                        </a:spcAft>
                      </a:pPr>
                      <a:r>
                        <a:rPr lang="en-US" sz="1800" dirty="0">
                          <a:solidFill>
                            <a:schemeClr val="tx2"/>
                          </a:solidFill>
                          <a:effectLst/>
                        </a:rPr>
                        <a:t>Air Force Materiel Command Locals (C-214)</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261622">
                <a:tc>
                  <a:txBody>
                    <a:bodyPr/>
                    <a:lstStyle/>
                    <a:p>
                      <a:pPr marL="0" marR="0" algn="ctr">
                        <a:lnSpc>
                          <a:spcPts val="1650"/>
                        </a:lnSpc>
                        <a:spcBef>
                          <a:spcPts val="0"/>
                        </a:spcBef>
                        <a:spcAft>
                          <a:spcPts val="0"/>
                        </a:spcAft>
                      </a:pPr>
                      <a:r>
                        <a:rPr lang="en-US" sz="1800" dirty="0">
                          <a:solidFill>
                            <a:schemeClr val="tx2"/>
                          </a:solidFill>
                          <a:effectLst/>
                        </a:rPr>
                        <a:t>Council 252</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5"/>
                  </a:ext>
                </a:extLst>
              </a:tr>
              <a:tr h="481566">
                <a:tc>
                  <a:txBody>
                    <a:bodyPr/>
                    <a:lstStyle/>
                    <a:p>
                      <a:pPr marL="0" marR="0" algn="ctr">
                        <a:lnSpc>
                          <a:spcPts val="1650"/>
                        </a:lnSpc>
                        <a:spcBef>
                          <a:spcPts val="0"/>
                        </a:spcBef>
                        <a:spcAft>
                          <a:spcPts val="0"/>
                        </a:spcAft>
                      </a:pPr>
                      <a:r>
                        <a:rPr lang="en-US" sz="1800" dirty="0">
                          <a:solidFill>
                            <a:schemeClr val="tx2"/>
                          </a:solidFill>
                          <a:effectLst/>
                        </a:rPr>
                        <a:t>Council of National Archives and Records Administration (NARA) Locals (C-260)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r h="261622">
                <a:tc>
                  <a:txBody>
                    <a:bodyPr/>
                    <a:lstStyle/>
                    <a:p>
                      <a:pPr marL="0" marR="0" algn="ctr">
                        <a:lnSpc>
                          <a:spcPts val="1650"/>
                        </a:lnSpc>
                        <a:spcBef>
                          <a:spcPts val="0"/>
                        </a:spcBef>
                        <a:spcAft>
                          <a:spcPts val="0"/>
                        </a:spcAft>
                      </a:pPr>
                      <a:r>
                        <a:rPr lang="en-US" sz="1800" dirty="0">
                          <a:solidFill>
                            <a:schemeClr val="tx2"/>
                          </a:solidFill>
                          <a:effectLst/>
                        </a:rPr>
                        <a:t>DFAS Council of DFAS Locals (C-171)</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7"/>
                  </a:ext>
                </a:extLst>
              </a:tr>
              <a:tr h="261622">
                <a:tc>
                  <a:txBody>
                    <a:bodyPr/>
                    <a:lstStyle/>
                    <a:p>
                      <a:pPr marL="0" marR="0" algn="ctr">
                        <a:lnSpc>
                          <a:spcPts val="1650"/>
                        </a:lnSpc>
                        <a:spcBef>
                          <a:spcPts val="0"/>
                        </a:spcBef>
                        <a:spcAft>
                          <a:spcPts val="0"/>
                        </a:spcAft>
                      </a:pPr>
                      <a:r>
                        <a:rPr lang="en-US" sz="1800" dirty="0">
                          <a:solidFill>
                            <a:schemeClr val="tx2"/>
                          </a:solidFill>
                          <a:effectLst/>
                        </a:rPr>
                        <a:t>Defense Contract Management Agency (C-170)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8"/>
                  </a:ext>
                </a:extLst>
              </a:tr>
              <a:tr h="261622">
                <a:tc>
                  <a:txBody>
                    <a:bodyPr/>
                    <a:lstStyle/>
                    <a:p>
                      <a:pPr marL="0" marR="0" algn="ctr">
                        <a:lnSpc>
                          <a:spcPts val="1650"/>
                        </a:lnSpc>
                        <a:spcBef>
                          <a:spcPts val="0"/>
                        </a:spcBef>
                        <a:spcAft>
                          <a:spcPts val="0"/>
                        </a:spcAft>
                      </a:pPr>
                      <a:r>
                        <a:rPr lang="en-US" sz="1800" dirty="0">
                          <a:solidFill>
                            <a:schemeClr val="tx2"/>
                          </a:solidFill>
                          <a:effectLst/>
                        </a:rPr>
                        <a:t>EPA Locals (C-238)</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9"/>
                  </a:ext>
                </a:extLst>
              </a:tr>
              <a:tr h="261622">
                <a:tc>
                  <a:txBody>
                    <a:bodyPr/>
                    <a:lstStyle/>
                    <a:p>
                      <a:pPr marL="0" marR="0" algn="ctr">
                        <a:lnSpc>
                          <a:spcPts val="1650"/>
                        </a:lnSpc>
                        <a:spcBef>
                          <a:spcPts val="0"/>
                        </a:spcBef>
                        <a:spcAft>
                          <a:spcPts val="0"/>
                        </a:spcAft>
                      </a:pPr>
                      <a:r>
                        <a:rPr lang="en-US" sz="1800" dirty="0">
                          <a:solidFill>
                            <a:schemeClr val="tx2"/>
                          </a:solidFill>
                          <a:effectLst/>
                        </a:rPr>
                        <a:t>ICE Council 118</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0"/>
                  </a:ext>
                </a:extLst>
              </a:tr>
              <a:tr h="355696">
                <a:tc>
                  <a:txBody>
                    <a:bodyPr/>
                    <a:lstStyle/>
                    <a:p>
                      <a:pPr marL="0" marR="0" algn="ctr">
                        <a:lnSpc>
                          <a:spcPts val="1650"/>
                        </a:lnSpc>
                        <a:spcBef>
                          <a:spcPts val="0"/>
                        </a:spcBef>
                        <a:spcAft>
                          <a:spcPts val="0"/>
                        </a:spcAft>
                      </a:pPr>
                      <a:r>
                        <a:rPr lang="en-US" sz="1800" dirty="0">
                          <a:solidFill>
                            <a:schemeClr val="tx2"/>
                          </a:solidFill>
                          <a:effectLst/>
                        </a:rPr>
                        <a:t>Midwest Council of Food Inspection Locals (C-202)</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1"/>
                  </a:ext>
                </a:extLst>
              </a:tr>
              <a:tr h="261622">
                <a:tc>
                  <a:txBody>
                    <a:bodyPr/>
                    <a:lstStyle/>
                    <a:p>
                      <a:pPr marL="0" marR="0" algn="ctr">
                        <a:lnSpc>
                          <a:spcPts val="1650"/>
                        </a:lnSpc>
                        <a:spcBef>
                          <a:spcPts val="0"/>
                        </a:spcBef>
                        <a:spcAft>
                          <a:spcPts val="0"/>
                        </a:spcAft>
                      </a:pPr>
                      <a:r>
                        <a:rPr lang="en-US" sz="1800" dirty="0">
                          <a:solidFill>
                            <a:schemeClr val="tx2"/>
                          </a:solidFill>
                          <a:effectLst/>
                        </a:rPr>
                        <a:t>National Border Patrol Council</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2"/>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EEOC Locals 216</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3"/>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Field Labor Locals (C-73)</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4"/>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HUD Locals (C-222)</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5"/>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Prisons Locals (C-33)</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6"/>
                  </a:ext>
                </a:extLst>
              </a:tr>
              <a:tr h="481566">
                <a:tc>
                  <a:txBody>
                    <a:bodyPr/>
                    <a:lstStyle/>
                    <a:p>
                      <a:pPr marL="0" marR="0" algn="ctr">
                        <a:lnSpc>
                          <a:spcPts val="1650"/>
                        </a:lnSpc>
                        <a:spcBef>
                          <a:spcPts val="0"/>
                        </a:spcBef>
                        <a:spcAft>
                          <a:spcPts val="0"/>
                        </a:spcAft>
                      </a:pPr>
                      <a:r>
                        <a:rPr lang="en-US" sz="1800" dirty="0">
                          <a:solidFill>
                            <a:schemeClr val="tx2"/>
                          </a:solidFill>
                          <a:effectLst/>
                        </a:rPr>
                        <a:t>National Council of SSA Field Operations Locals (Atlanta Region) (C-220)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7"/>
                  </a:ext>
                </a:extLst>
              </a:tr>
              <a:tr h="355696">
                <a:tc>
                  <a:txBody>
                    <a:bodyPr/>
                    <a:lstStyle/>
                    <a:p>
                      <a:pPr marL="0" marR="0" algn="ctr">
                        <a:lnSpc>
                          <a:spcPts val="1650"/>
                        </a:lnSpc>
                        <a:spcBef>
                          <a:spcPts val="0"/>
                        </a:spcBef>
                        <a:spcAft>
                          <a:spcPts val="0"/>
                        </a:spcAft>
                      </a:pPr>
                      <a:r>
                        <a:rPr lang="en-US" sz="1800" dirty="0">
                          <a:solidFill>
                            <a:schemeClr val="tx2"/>
                          </a:solidFill>
                          <a:effectLst/>
                        </a:rPr>
                        <a:t>National Council of SSA Field Operations Locals (C-220)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8"/>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VA Locals (C-53)</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9"/>
                  </a:ext>
                </a:extLst>
              </a:tr>
              <a:tr h="355696">
                <a:tc>
                  <a:txBody>
                    <a:bodyPr/>
                    <a:lstStyle/>
                    <a:p>
                      <a:pPr marL="0" marR="0" algn="ctr">
                        <a:lnSpc>
                          <a:spcPts val="1650"/>
                        </a:lnSpc>
                        <a:spcBef>
                          <a:spcPts val="0"/>
                        </a:spcBef>
                        <a:spcAft>
                          <a:spcPts val="0"/>
                        </a:spcAft>
                      </a:pPr>
                      <a:r>
                        <a:rPr lang="en-US" sz="1800" dirty="0">
                          <a:solidFill>
                            <a:schemeClr val="tx2"/>
                          </a:solidFill>
                          <a:effectLst/>
                        </a:rPr>
                        <a:t>National Joint Council of Food Inspection Locals (C-45)</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w="9525" cap="flat" cmpd="sng" algn="ctr">
                      <a:noFill/>
                      <a:prstDash val="soli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20"/>
                  </a:ext>
                </a:extLst>
              </a:tr>
            </a:tbl>
          </a:graphicData>
        </a:graphic>
      </p:graphicFrame>
      <p:sp>
        <p:nvSpPr>
          <p:cNvPr id="121904" name="Title 2"/>
          <p:cNvSpPr>
            <a:spLocks noGrp="1"/>
          </p:cNvSpPr>
          <p:nvPr>
            <p:ph type="title"/>
          </p:nvPr>
        </p:nvSpPr>
        <p:spPr>
          <a:xfrm>
            <a:off x="2378075" y="-114300"/>
            <a:ext cx="8229600" cy="690562"/>
          </a:xfrm>
        </p:spPr>
        <p:txBody>
          <a:bodyPr/>
          <a:lstStyle/>
          <a:p>
            <a:r>
              <a:rPr lang="en-US" altLang="en-US" sz="4000" b="1" dirty="0">
                <a:solidFill>
                  <a:schemeClr val="bg1"/>
                </a:solidFill>
                <a:latin typeface="Calibri" panose="020F0502020204030204" pitchFamily="34" charset="0"/>
              </a:rPr>
              <a:t>AFGE Councils</a:t>
            </a:r>
          </a:p>
        </p:txBody>
      </p:sp>
      <p:sp>
        <p:nvSpPr>
          <p:cNvPr id="1219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D17097-625F-4D72-A96F-3D8E0892B0D9}"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
        <p:nvSpPr>
          <p:cNvPr id="121906" name="TextBox 1"/>
          <p:cNvSpPr txBox="1">
            <a:spLocks noChangeArrowheads="1"/>
          </p:cNvSpPr>
          <p:nvPr/>
        </p:nvSpPr>
        <p:spPr bwMode="auto">
          <a:xfrm>
            <a:off x="2073275" y="5273675"/>
            <a:ext cx="2820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D96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5386779"/>
      </p:ext>
    </p:extLst>
  </p:cSld>
  <p:clrMapOvr>
    <a:masterClrMapping/>
  </p:clrMapOvr>
  <p:transition spd="slow">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p:nvPr/>
        </p:nvSpPr>
        <p:spPr>
          <a:xfrm>
            <a:off x="2472489" y="5247209"/>
            <a:ext cx="3657601" cy="650241"/>
          </a:xfrm>
          <a:prstGeom prst="rect">
            <a:avLst/>
          </a:prstGeom>
          <a:ln w="12700">
            <a:solidFill>
              <a:srgbClr val="7030A0"/>
            </a:solidFill>
            <a:miter lim="400000"/>
          </a:ln>
          <a:extLst>
            <a:ext uri="{C572A759-6A51-4108-AA02-DFA0A04FC94B}">
              <ma14:wrappingTextBoxFlag xmlns="" xmlns:ma14="http://schemas.microsoft.com/office/mac/drawingml/2011/main" val="1"/>
            </a:ext>
          </a:extLst>
        </p:spPr>
        <p:txBody>
          <a:bodyPr lIns="45719" rIns="45719">
            <a:spAutoFit/>
          </a:bodyPr>
          <a:lstStyle>
            <a:lvl1pPr>
              <a:defRPr sz="3600" i="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dirty="0">
                <a:ln>
                  <a:noFill/>
                </a:ln>
                <a:solidFill>
                  <a:srgbClr val="7030A0"/>
                </a:solidFill>
                <a:effectLst>
                  <a:outerShdw blurRad="38100" dist="38100" dir="2700000" rotWithShape="0">
                    <a:srgbClr val="000000">
                      <a:alpha val="43137"/>
                    </a:srgbClr>
                  </a:outerShdw>
                </a:effectLst>
                <a:uLnTx/>
                <a:uFillTx/>
                <a:latin typeface="Helvetica"/>
                <a:cs typeface="Calibri"/>
                <a:sym typeface="Calibri"/>
              </a:rPr>
              <a:t>Affiliate Unions</a:t>
            </a:r>
          </a:p>
        </p:txBody>
      </p:sp>
      <p:sp>
        <p:nvSpPr>
          <p:cNvPr id="736" name="Shape 736"/>
          <p:cNvSpPr/>
          <p:nvPr/>
        </p:nvSpPr>
        <p:spPr>
          <a:xfrm>
            <a:off x="373362" y="3429000"/>
            <a:ext cx="2344068" cy="954107"/>
          </a:xfrm>
          <a:prstGeom prst="rect">
            <a:avLst/>
          </a:prstGeom>
          <a:ln w="12700">
            <a:solidFill>
              <a:schemeClr val="tx2">
                <a:lumMod val="50000"/>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400" b="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A7A7A7">
                    <a:lumMod val="50000"/>
                  </a:srgbClr>
                </a:solidFill>
                <a:effectLst>
                  <a:outerShdw blurRad="38100" dist="38100" dir="2700000" rotWithShape="0">
                    <a:srgbClr val="000000">
                      <a:alpha val="43137"/>
                    </a:srgbClr>
                  </a:outerShdw>
                </a:effectLst>
                <a:uLnTx/>
                <a:uFillTx/>
                <a:latin typeface="Calibri"/>
                <a:cs typeface="Calibri"/>
                <a:sym typeface="Calibri"/>
              </a:rPr>
              <a:t>State Federations</a:t>
            </a:r>
          </a:p>
        </p:txBody>
      </p:sp>
      <p:sp>
        <p:nvSpPr>
          <p:cNvPr id="737" name="Shape 737"/>
          <p:cNvSpPr/>
          <p:nvPr/>
        </p:nvSpPr>
        <p:spPr>
          <a:xfrm>
            <a:off x="287148" y="4545115"/>
            <a:ext cx="2095500" cy="954107"/>
          </a:xfrm>
          <a:prstGeom prst="rect">
            <a:avLst/>
          </a:prstGeom>
          <a:ln w="12700">
            <a:solidFill>
              <a:schemeClr val="accent5"/>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800" i="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dirty="0">
                <a:ln>
                  <a:noFill/>
                </a:ln>
                <a:solidFill>
                  <a:srgbClr val="5B9BD5">
                    <a:lumMod val="75000"/>
                  </a:srgbClr>
                </a:solidFill>
                <a:effectLst>
                  <a:outerShdw blurRad="38100" dist="38100" dir="2700000" rotWithShape="0">
                    <a:srgbClr val="000000">
                      <a:alpha val="43137"/>
                    </a:srgbClr>
                  </a:outerShdw>
                </a:effectLst>
                <a:uLnTx/>
                <a:uFillTx/>
                <a:latin typeface="Calibri"/>
                <a:cs typeface="Calibri"/>
                <a:sym typeface="Calibri"/>
              </a:rPr>
              <a:t>Constituency Groups</a:t>
            </a:r>
          </a:p>
        </p:txBody>
      </p:sp>
      <p:sp>
        <p:nvSpPr>
          <p:cNvPr id="738" name="Shape 738"/>
          <p:cNvSpPr/>
          <p:nvPr/>
        </p:nvSpPr>
        <p:spPr>
          <a:xfrm>
            <a:off x="2852194" y="4191765"/>
            <a:ext cx="3101188" cy="954107"/>
          </a:xfrm>
          <a:prstGeom prst="rect">
            <a:avLst/>
          </a:prstGeom>
          <a:ln w="12700">
            <a:solidFill>
              <a:schemeClr val="accent6"/>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400" b="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70AD47">
                    <a:lumMod val="75000"/>
                  </a:srgbClr>
                </a:solidFill>
                <a:effectLst>
                  <a:outerShdw blurRad="38100" dist="38100" dir="2700000" rotWithShape="0">
                    <a:srgbClr val="000000">
                      <a:alpha val="43137"/>
                    </a:srgbClr>
                  </a:outerShdw>
                </a:effectLst>
                <a:uLnTx/>
                <a:uFillTx/>
                <a:latin typeface="Helvetica"/>
                <a:cs typeface="Calibri"/>
                <a:sym typeface="Calibri"/>
              </a:rPr>
              <a:t>Central Labor Councils</a:t>
            </a:r>
          </a:p>
        </p:txBody>
      </p:sp>
      <p:sp>
        <p:nvSpPr>
          <p:cNvPr id="739" name="Shape 739"/>
          <p:cNvSpPr/>
          <p:nvPr/>
        </p:nvSpPr>
        <p:spPr>
          <a:xfrm>
            <a:off x="2958087" y="3112978"/>
            <a:ext cx="2995295" cy="954107"/>
          </a:xfrm>
          <a:prstGeom prst="rect">
            <a:avLst/>
          </a:prstGeom>
          <a:ln w="12700">
            <a:solidFill>
              <a:schemeClr val="tx1"/>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400" b="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Helvetica"/>
                <a:cs typeface="Calibri"/>
                <a:sym typeface="Calibri"/>
              </a:rPr>
              <a:t>Area Labor Federations</a:t>
            </a:r>
          </a:p>
        </p:txBody>
      </p:sp>
      <p:sp>
        <p:nvSpPr>
          <p:cNvPr id="740" name="Shape 740"/>
          <p:cNvSpPr/>
          <p:nvPr/>
        </p:nvSpPr>
        <p:spPr>
          <a:xfrm>
            <a:off x="91919" y="2816728"/>
            <a:ext cx="2485958" cy="523220"/>
          </a:xfrm>
          <a:prstGeom prst="rect">
            <a:avLst/>
          </a:prstGeom>
          <a:ln w="12700">
            <a:solidFill>
              <a:schemeClr val="accent4">
                <a:lumMod val="50000"/>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800" i="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FFC000">
                    <a:lumMod val="50000"/>
                  </a:srgbClr>
                </a:solidFill>
                <a:effectLst>
                  <a:outerShdw blurRad="38100" dist="38100" dir="2700000" rotWithShape="0">
                    <a:srgbClr val="000000">
                      <a:alpha val="43137"/>
                    </a:srgbClr>
                  </a:outerShdw>
                </a:effectLst>
                <a:uLnTx/>
                <a:uFillTx/>
                <a:latin typeface="Helvetica"/>
                <a:cs typeface="Calibri"/>
                <a:sym typeface="Calibri"/>
              </a:rPr>
              <a:t>Allied Groups</a:t>
            </a:r>
          </a:p>
        </p:txBody>
      </p:sp>
      <p:sp>
        <p:nvSpPr>
          <p:cNvPr id="4" name="Callout: Down Arrow 3">
            <a:extLst>
              <a:ext uri="{FF2B5EF4-FFF2-40B4-BE49-F238E27FC236}">
                <a16:creationId xmlns:a16="http://schemas.microsoft.com/office/drawing/2014/main" id="{30D6CF51-6C71-4560-81EE-D90573FA156D}"/>
              </a:ext>
            </a:extLst>
          </p:cNvPr>
          <p:cNvSpPr/>
          <p:nvPr/>
        </p:nvSpPr>
        <p:spPr>
          <a:xfrm>
            <a:off x="963335" y="155032"/>
            <a:ext cx="3866221" cy="2856754"/>
          </a:xfrm>
          <a:prstGeom prst="downArrowCallout">
            <a:avLst/>
          </a:prstGeom>
          <a:noFill/>
          <a:ln w="12700" cap="flat">
            <a:solidFill>
              <a:schemeClr val="accent1"/>
            </a:solidFill>
            <a:prstDash val="solid"/>
            <a:miter lim="800000"/>
          </a:ln>
          <a:effectLst>
            <a:outerShdw blurRad="50800" dist="38100" dir="16200000"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j-ea"/>
              <a:cs typeface="Calibri"/>
              <a:sym typeface="Calibri"/>
            </a:endParaRPr>
          </a:p>
        </p:txBody>
      </p:sp>
      <p:sp>
        <p:nvSpPr>
          <p:cNvPr id="3" name="TextBox 2">
            <a:extLst>
              <a:ext uri="{FF2B5EF4-FFF2-40B4-BE49-F238E27FC236}">
                <a16:creationId xmlns:a16="http://schemas.microsoft.com/office/drawing/2014/main" id="{DCFC2BAB-5D3E-4CC7-B116-0FE0376C6F2D}"/>
              </a:ext>
            </a:extLst>
          </p:cNvPr>
          <p:cNvSpPr txBox="1"/>
          <p:nvPr/>
        </p:nvSpPr>
        <p:spPr>
          <a:xfrm>
            <a:off x="6438900" y="155032"/>
            <a:ext cx="5170677" cy="923328"/>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Largest federation of unions in the United States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AFGE is a member of the AFLCIO, especially at the regional level</a:t>
            </a:r>
            <a:endPar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endParaRPr>
          </a:p>
        </p:txBody>
      </p:sp>
      <p:sp>
        <p:nvSpPr>
          <p:cNvPr id="7" name="TextBox 6">
            <a:extLst>
              <a:ext uri="{FF2B5EF4-FFF2-40B4-BE49-F238E27FC236}">
                <a16:creationId xmlns:a16="http://schemas.microsoft.com/office/drawing/2014/main" id="{79260999-9C0F-4255-ACF7-53B9DDBA1148}"/>
              </a:ext>
            </a:extLst>
          </p:cNvPr>
          <p:cNvSpPr txBox="1"/>
          <p:nvPr/>
        </p:nvSpPr>
        <p:spPr>
          <a:xfrm>
            <a:off x="1372445" y="75047"/>
            <a:ext cx="30480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00"/>
                </a:solidFill>
                <a:effectLst/>
                <a:uLnTx/>
                <a:uFillTx/>
                <a:latin typeface="Helvetica"/>
                <a:ea typeface="+mj-ea"/>
                <a:cs typeface="Calibri"/>
                <a:sym typeface="Calibri"/>
              </a:rPr>
              <a:t>AFL CIO</a:t>
            </a:r>
          </a:p>
        </p:txBody>
      </p:sp>
      <p:sp>
        <p:nvSpPr>
          <p:cNvPr id="8" name="TextBox 7">
            <a:extLst>
              <a:ext uri="{FF2B5EF4-FFF2-40B4-BE49-F238E27FC236}">
                <a16:creationId xmlns:a16="http://schemas.microsoft.com/office/drawing/2014/main" id="{07CCCE8B-EABF-440A-98A9-C8956E4CF4D6}"/>
              </a:ext>
            </a:extLst>
          </p:cNvPr>
          <p:cNvSpPr txBox="1"/>
          <p:nvPr/>
        </p:nvSpPr>
        <p:spPr>
          <a:xfrm>
            <a:off x="919084" y="768329"/>
            <a:ext cx="38662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j-ea"/>
                <a:cs typeface="Calibri"/>
                <a:sym typeface="Calibri"/>
              </a:rPr>
              <a:t>AMERICAN FEDERATION OF LABOR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CONGRESS OF INDUSTRIAL ORGANIZATIONS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a:ea typeface="+mj-ea"/>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WWW.AFLCIO.ORG</a:t>
            </a:r>
            <a:endParaRPr kumimoji="0" lang="en-US" sz="1600" b="0" i="0" u="none" strike="noStrike" kern="0" cap="none" spc="0" normalizeH="0" baseline="0" noProof="0" dirty="0">
              <a:ln>
                <a:noFill/>
              </a:ln>
              <a:solidFill>
                <a:srgbClr val="000000"/>
              </a:solidFill>
              <a:effectLst/>
              <a:uLnTx/>
              <a:uFillTx/>
              <a:latin typeface="Calibri"/>
              <a:ea typeface="+mj-ea"/>
              <a:cs typeface="Calibri"/>
              <a:sym typeface="Calibri"/>
            </a:endParaRPr>
          </a:p>
        </p:txBody>
      </p:sp>
      <p:sp>
        <p:nvSpPr>
          <p:cNvPr id="9" name="TextBox 8">
            <a:extLst>
              <a:ext uri="{FF2B5EF4-FFF2-40B4-BE49-F238E27FC236}">
                <a16:creationId xmlns:a16="http://schemas.microsoft.com/office/drawing/2014/main" id="{B5B855AB-787E-4BDC-A244-11FBBFC88D15}"/>
              </a:ext>
            </a:extLst>
          </p:cNvPr>
          <p:cNvSpPr txBox="1"/>
          <p:nvPr/>
        </p:nvSpPr>
        <p:spPr>
          <a:xfrm>
            <a:off x="6438900" y="1281709"/>
            <a:ext cx="5114925"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Calibri"/>
                <a:ea typeface="+mj-ea"/>
                <a:cs typeface="Calibri"/>
                <a:sym typeface="Calibri"/>
              </a:rPr>
              <a:t>State Federations, Area Labor Federations, Central Labor Councils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Mobilize around organizing campaigns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Focus on county or city concerns: lobbying, elections, zoning, county/city economic issues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State legislative work; collective local union actions like boycotts, strikes</a:t>
            </a:r>
            <a:r>
              <a:rPr kumimoji="0" lang="en-US" sz="1800" b="0" i="0" u="none" strike="noStrike" kern="0" cap="none" spc="0" normalizeH="0" baseline="0" noProof="0" dirty="0">
                <a:ln>
                  <a:noFill/>
                </a:ln>
                <a:solidFill>
                  <a:srgbClr val="000000"/>
                </a:solidFill>
                <a:effectLst/>
                <a:uLnTx/>
                <a:uFillTx/>
                <a:latin typeface="Calibri"/>
                <a:cs typeface="Calibri"/>
                <a:sym typeface="Calibri"/>
              </a:rPr>
              <a:t> &amp; picketing</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0000"/>
                </a:solidFill>
                <a:effectLst/>
                <a:uLnTx/>
                <a:uFillTx/>
                <a:latin typeface="Calibri"/>
                <a:ea typeface="+mj-ea"/>
                <a:cs typeface="Calibri"/>
                <a:sym typeface="Calibri"/>
              </a:rPr>
              <a:t>Visit AFL website to get connected</a:t>
            </a:r>
            <a:endParaRPr kumimoji="0" lang="en-US" sz="1800" b="1" i="0" u="none" strike="noStrike" kern="0" cap="none" spc="0" normalizeH="0" baseline="0" noProof="0" dirty="0">
              <a:ln>
                <a:noFill/>
              </a:ln>
              <a:solidFill>
                <a:srgbClr val="FF0000"/>
              </a:solidFill>
              <a:effectLst/>
              <a:uLnTx/>
              <a:uFillTx/>
              <a:latin typeface="Calibri"/>
              <a:cs typeface="Calibri"/>
              <a:sym typeface="Calibri"/>
            </a:endParaRPr>
          </a:p>
        </p:txBody>
      </p:sp>
      <p:sp>
        <p:nvSpPr>
          <p:cNvPr id="10" name="TextBox 9">
            <a:extLst>
              <a:ext uri="{FF2B5EF4-FFF2-40B4-BE49-F238E27FC236}">
                <a16:creationId xmlns:a16="http://schemas.microsoft.com/office/drawing/2014/main" id="{B18A9952-FE8B-4748-8318-F7BDE1BFA01B}"/>
              </a:ext>
            </a:extLst>
          </p:cNvPr>
          <p:cNvSpPr txBox="1"/>
          <p:nvPr/>
        </p:nvSpPr>
        <p:spPr>
          <a:xfrm>
            <a:off x="6457460" y="3833048"/>
            <a:ext cx="5361178"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Calibri"/>
                <a:ea typeface="+mj-ea"/>
                <a:cs typeface="Calibri"/>
                <a:sym typeface="Calibri"/>
              </a:rPr>
              <a:t>Constituency Groups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Non-profit, non-partisan organizations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Under-represented groups: </a:t>
            </a:r>
            <a:r>
              <a:rPr kumimoji="0" lang="en-US" sz="1800" b="0" i="0" u="none" strike="noStrike" kern="0" cap="none" spc="0" normalizeH="0" baseline="0" noProof="0" dirty="0">
                <a:ln>
                  <a:noFill/>
                </a:ln>
                <a:solidFill>
                  <a:srgbClr val="000000"/>
                </a:solidFill>
                <a:effectLst/>
                <a:uLnTx/>
                <a:uFillTx/>
                <a:latin typeface="Calibri"/>
                <a:cs typeface="Calibri"/>
                <a:sym typeface="Calibri"/>
              </a:rPr>
              <a:t>increasing membership, voter registrations, mobilizing bodies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Examples: A. Phillip Randolph Institute, Coalition of Labor Union Women, Pride at Work</a:t>
            </a:r>
          </a:p>
        </p:txBody>
      </p:sp>
    </p:spTree>
    <p:extLst>
      <p:ext uri="{BB962C8B-B14F-4D97-AF65-F5344CB8AC3E}">
        <p14:creationId xmlns:p14="http://schemas.microsoft.com/office/powerpoint/2010/main" val="4078586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36"/>
                                        </p:tgtEl>
                                        <p:attrNameLst>
                                          <p:attrName>style.visibility</p:attrName>
                                        </p:attrNameLst>
                                      </p:cBhvr>
                                      <p:to>
                                        <p:strVal val="visible"/>
                                      </p:to>
                                    </p:set>
                                    <p:animEffect transition="in" filter="fade">
                                      <p:cBhvr>
                                        <p:cTn id="29" dur="1000"/>
                                        <p:tgtEl>
                                          <p:spTgt spid="736"/>
                                        </p:tgtEl>
                                      </p:cBhvr>
                                    </p:animEffect>
                                    <p:anim calcmode="lin" valueType="num">
                                      <p:cBhvr>
                                        <p:cTn id="30" dur="1000" fill="hold"/>
                                        <p:tgtEl>
                                          <p:spTgt spid="736"/>
                                        </p:tgtEl>
                                        <p:attrNameLst>
                                          <p:attrName>ppt_x</p:attrName>
                                        </p:attrNameLst>
                                      </p:cBhvr>
                                      <p:tavLst>
                                        <p:tav tm="0">
                                          <p:val>
                                            <p:strVal val="#ppt_x"/>
                                          </p:val>
                                        </p:tav>
                                        <p:tav tm="100000">
                                          <p:val>
                                            <p:strVal val="#ppt_x"/>
                                          </p:val>
                                        </p:tav>
                                      </p:tavLst>
                                    </p:anim>
                                    <p:anim calcmode="lin" valueType="num">
                                      <p:cBhvr>
                                        <p:cTn id="31" dur="1000" fill="hold"/>
                                        <p:tgtEl>
                                          <p:spTgt spid="73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39"/>
                                        </p:tgtEl>
                                        <p:attrNameLst>
                                          <p:attrName>style.visibility</p:attrName>
                                        </p:attrNameLst>
                                      </p:cBhvr>
                                      <p:to>
                                        <p:strVal val="visible"/>
                                      </p:to>
                                    </p:set>
                                    <p:animEffect transition="in" filter="fade">
                                      <p:cBhvr>
                                        <p:cTn id="34" dur="1000"/>
                                        <p:tgtEl>
                                          <p:spTgt spid="739"/>
                                        </p:tgtEl>
                                      </p:cBhvr>
                                    </p:animEffect>
                                    <p:anim calcmode="lin" valueType="num">
                                      <p:cBhvr>
                                        <p:cTn id="35" dur="1000" fill="hold"/>
                                        <p:tgtEl>
                                          <p:spTgt spid="739"/>
                                        </p:tgtEl>
                                        <p:attrNameLst>
                                          <p:attrName>ppt_x</p:attrName>
                                        </p:attrNameLst>
                                      </p:cBhvr>
                                      <p:tavLst>
                                        <p:tav tm="0">
                                          <p:val>
                                            <p:strVal val="#ppt_x"/>
                                          </p:val>
                                        </p:tav>
                                        <p:tav tm="100000">
                                          <p:val>
                                            <p:strVal val="#ppt_x"/>
                                          </p:val>
                                        </p:tav>
                                      </p:tavLst>
                                    </p:anim>
                                    <p:anim calcmode="lin" valueType="num">
                                      <p:cBhvr>
                                        <p:cTn id="36" dur="1000" fill="hold"/>
                                        <p:tgtEl>
                                          <p:spTgt spid="73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38"/>
                                        </p:tgtEl>
                                        <p:attrNameLst>
                                          <p:attrName>style.visibility</p:attrName>
                                        </p:attrNameLst>
                                      </p:cBhvr>
                                      <p:to>
                                        <p:strVal val="visible"/>
                                      </p:to>
                                    </p:set>
                                    <p:animEffect transition="in" filter="fade">
                                      <p:cBhvr>
                                        <p:cTn id="39" dur="1000"/>
                                        <p:tgtEl>
                                          <p:spTgt spid="738"/>
                                        </p:tgtEl>
                                      </p:cBhvr>
                                    </p:animEffect>
                                    <p:anim calcmode="lin" valueType="num">
                                      <p:cBhvr>
                                        <p:cTn id="40" dur="1000" fill="hold"/>
                                        <p:tgtEl>
                                          <p:spTgt spid="738"/>
                                        </p:tgtEl>
                                        <p:attrNameLst>
                                          <p:attrName>ppt_x</p:attrName>
                                        </p:attrNameLst>
                                      </p:cBhvr>
                                      <p:tavLst>
                                        <p:tav tm="0">
                                          <p:val>
                                            <p:strVal val="#ppt_x"/>
                                          </p:val>
                                        </p:tav>
                                        <p:tav tm="100000">
                                          <p:val>
                                            <p:strVal val="#ppt_x"/>
                                          </p:val>
                                        </p:tav>
                                      </p:tavLst>
                                    </p:anim>
                                    <p:anim calcmode="lin" valueType="num">
                                      <p:cBhvr>
                                        <p:cTn id="41" dur="1000" fill="hold"/>
                                        <p:tgtEl>
                                          <p:spTgt spid="7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37"/>
                                        </p:tgtEl>
                                        <p:attrNameLst>
                                          <p:attrName>style.visibility</p:attrName>
                                        </p:attrNameLst>
                                      </p:cBhvr>
                                      <p:to>
                                        <p:strVal val="visible"/>
                                      </p:to>
                                    </p:set>
                                    <p:animEffect transition="in" filter="fade">
                                      <p:cBhvr>
                                        <p:cTn id="51" dur="1000"/>
                                        <p:tgtEl>
                                          <p:spTgt spid="737"/>
                                        </p:tgtEl>
                                      </p:cBhvr>
                                    </p:animEffect>
                                    <p:anim calcmode="lin" valueType="num">
                                      <p:cBhvr>
                                        <p:cTn id="52" dur="1000" fill="hold"/>
                                        <p:tgtEl>
                                          <p:spTgt spid="737"/>
                                        </p:tgtEl>
                                        <p:attrNameLst>
                                          <p:attrName>ppt_x</p:attrName>
                                        </p:attrNameLst>
                                      </p:cBhvr>
                                      <p:tavLst>
                                        <p:tav tm="0">
                                          <p:val>
                                            <p:strVal val="#ppt_x"/>
                                          </p:val>
                                        </p:tav>
                                        <p:tav tm="100000">
                                          <p:val>
                                            <p:strVal val="#ppt_x"/>
                                          </p:val>
                                        </p:tav>
                                      </p:tavLst>
                                    </p:anim>
                                    <p:anim calcmode="lin" valueType="num">
                                      <p:cBhvr>
                                        <p:cTn id="53" dur="1000" fill="hold"/>
                                        <p:tgtEl>
                                          <p:spTgt spid="73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40"/>
                                        </p:tgtEl>
                                        <p:attrNameLst>
                                          <p:attrName>style.visibility</p:attrName>
                                        </p:attrNameLst>
                                      </p:cBhvr>
                                      <p:to>
                                        <p:strVal val="visible"/>
                                      </p:to>
                                    </p:set>
                                    <p:animEffect transition="in" filter="fade">
                                      <p:cBhvr>
                                        <p:cTn id="63" dur="1000"/>
                                        <p:tgtEl>
                                          <p:spTgt spid="740"/>
                                        </p:tgtEl>
                                      </p:cBhvr>
                                    </p:animEffect>
                                    <p:anim calcmode="lin" valueType="num">
                                      <p:cBhvr>
                                        <p:cTn id="64" dur="1000" fill="hold"/>
                                        <p:tgtEl>
                                          <p:spTgt spid="740"/>
                                        </p:tgtEl>
                                        <p:attrNameLst>
                                          <p:attrName>ppt_x</p:attrName>
                                        </p:attrNameLst>
                                      </p:cBhvr>
                                      <p:tavLst>
                                        <p:tav tm="0">
                                          <p:val>
                                            <p:strVal val="#ppt_x"/>
                                          </p:val>
                                        </p:tav>
                                        <p:tav tm="100000">
                                          <p:val>
                                            <p:strVal val="#ppt_x"/>
                                          </p:val>
                                        </p:tav>
                                      </p:tavLst>
                                    </p:anim>
                                    <p:anim calcmode="lin" valueType="num">
                                      <p:cBhvr>
                                        <p:cTn id="65" dur="1000" fill="hold"/>
                                        <p:tgtEl>
                                          <p:spTgt spid="74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735"/>
                                        </p:tgtEl>
                                        <p:attrNameLst>
                                          <p:attrName>style.visibility</p:attrName>
                                        </p:attrNameLst>
                                      </p:cBhvr>
                                      <p:to>
                                        <p:strVal val="visible"/>
                                      </p:to>
                                    </p:set>
                                    <p:animEffect transition="in" filter="fade">
                                      <p:cBhvr>
                                        <p:cTn id="68" dur="1000"/>
                                        <p:tgtEl>
                                          <p:spTgt spid="735"/>
                                        </p:tgtEl>
                                      </p:cBhvr>
                                    </p:animEffect>
                                    <p:anim calcmode="lin" valueType="num">
                                      <p:cBhvr>
                                        <p:cTn id="69" dur="1000" fill="hold"/>
                                        <p:tgtEl>
                                          <p:spTgt spid="735"/>
                                        </p:tgtEl>
                                        <p:attrNameLst>
                                          <p:attrName>ppt_x</p:attrName>
                                        </p:attrNameLst>
                                      </p:cBhvr>
                                      <p:tavLst>
                                        <p:tav tm="0">
                                          <p:val>
                                            <p:strVal val="#ppt_x"/>
                                          </p:val>
                                        </p:tav>
                                        <p:tav tm="100000">
                                          <p:val>
                                            <p:strVal val="#ppt_x"/>
                                          </p:val>
                                        </p:tav>
                                      </p:tavLst>
                                    </p:anim>
                                    <p:anim calcmode="lin" valueType="num">
                                      <p:cBhvr>
                                        <p:cTn id="70" dur="1000" fill="hold"/>
                                        <p:tgtEl>
                                          <p:spTgt spid="7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animBg="1"/>
      <p:bldP spid="736" grpId="0" animBg="1"/>
      <p:bldP spid="737" grpId="0" animBg="1"/>
      <p:bldP spid="738" grpId="0" animBg="1"/>
      <p:bldP spid="739" grpId="0" animBg="1"/>
      <p:bldP spid="740" grpId="0" animBg="1"/>
      <p:bldP spid="4" grpId="0" animBg="1"/>
      <p:bldP spid="3"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7387D996-9955-45F8-B9D2-84FDB24564F1}"/>
              </a:ext>
            </a:extLst>
          </p:cNvPr>
          <p:cNvPicPr>
            <a:picLocks noGrp="1" noChangeAspect="1"/>
          </p:cNvPicPr>
          <p:nvPr>
            <p:ph idx="1"/>
          </p:nvPr>
        </p:nvPicPr>
        <p:blipFill>
          <a:blip r:embed="rId3"/>
          <a:stretch>
            <a:fillRect/>
          </a:stretch>
        </p:blipFill>
        <p:spPr>
          <a:xfrm>
            <a:off x="6096000" y="0"/>
            <a:ext cx="6086193" cy="1917151"/>
          </a:xfrm>
          <a:prstGeom prst="rect">
            <a:avLst/>
          </a:prstGeom>
        </p:spPr>
      </p:pic>
      <p:sp>
        <p:nvSpPr>
          <p:cNvPr id="5" name="TextBox 4">
            <a:extLst>
              <a:ext uri="{FF2B5EF4-FFF2-40B4-BE49-F238E27FC236}">
                <a16:creationId xmlns:a16="http://schemas.microsoft.com/office/drawing/2014/main" id="{2124A871-8933-467B-810C-30528D5D0440}"/>
              </a:ext>
            </a:extLst>
          </p:cNvPr>
          <p:cNvSpPr txBox="1"/>
          <p:nvPr/>
        </p:nvSpPr>
        <p:spPr>
          <a:xfrm>
            <a:off x="877330" y="2273534"/>
            <a:ext cx="10837658"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is a reason for affiliating with the AFL-CIO?</a:t>
            </a:r>
          </a:p>
        </p:txBody>
      </p:sp>
      <p:sp>
        <p:nvSpPr>
          <p:cNvPr id="9" name="TextBox 8">
            <a:extLst>
              <a:ext uri="{FF2B5EF4-FFF2-40B4-BE49-F238E27FC236}">
                <a16:creationId xmlns:a16="http://schemas.microsoft.com/office/drawing/2014/main" id="{B8E5A91B-D016-47F2-9DB9-A94345614A9D}"/>
              </a:ext>
            </a:extLst>
          </p:cNvPr>
          <p:cNvSpPr txBox="1"/>
          <p:nvPr/>
        </p:nvSpPr>
        <p:spPr>
          <a:xfrm>
            <a:off x="877330" y="3399925"/>
            <a:ext cx="10837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2. What happens at the National Convention?</a:t>
            </a:r>
          </a:p>
        </p:txBody>
      </p:sp>
      <p:sp>
        <p:nvSpPr>
          <p:cNvPr id="11" name="TextBox 10">
            <a:extLst>
              <a:ext uri="{FF2B5EF4-FFF2-40B4-BE49-F238E27FC236}">
                <a16:creationId xmlns:a16="http://schemas.microsoft.com/office/drawing/2014/main" id="{0E5093EC-652E-45A7-8D77-0ACA6748C896}"/>
              </a:ext>
            </a:extLst>
          </p:cNvPr>
          <p:cNvSpPr txBox="1"/>
          <p:nvPr/>
        </p:nvSpPr>
        <p:spPr>
          <a:xfrm>
            <a:off x="877330" y="4738271"/>
            <a:ext cx="10837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What three offices are elected at the District level?</a:t>
            </a:r>
          </a:p>
        </p:txBody>
      </p:sp>
    </p:spTree>
    <p:extLst>
      <p:ext uri="{BB962C8B-B14F-4D97-AF65-F5344CB8AC3E}">
        <p14:creationId xmlns:p14="http://schemas.microsoft.com/office/powerpoint/2010/main" val="3060984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44" y="849086"/>
            <a:ext cx="10364755" cy="3687440"/>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AFGE National Constitution</a:t>
            </a:r>
          </a:p>
        </p:txBody>
      </p:sp>
    </p:spTree>
    <p:extLst>
      <p:ext uri="{BB962C8B-B14F-4D97-AF65-F5344CB8AC3E}">
        <p14:creationId xmlns:p14="http://schemas.microsoft.com/office/powerpoint/2010/main" val="674835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rot="306627">
            <a:off x="227413" y="159566"/>
            <a:ext cx="3818160" cy="52764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5746475" y="4203700"/>
            <a:ext cx="6311900" cy="2800767"/>
          </a:xfrm>
          <a:prstGeom prst="rect">
            <a:avLst/>
          </a:prstGeom>
          <a:noFill/>
        </p:spPr>
        <p:txBody>
          <a:bodyPr wrap="square" rtlCol="0">
            <a:spAutoFit/>
          </a:bodyPr>
          <a:lstStyle/>
          <a:p>
            <a:pPr marL="285750" marR="0" lvl="0" indent="-285750" algn="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Membership</a:t>
            </a:r>
          </a:p>
          <a:p>
            <a:pPr marL="285750" marR="0" lvl="0" indent="-285750" algn="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Structure and Governance</a:t>
            </a:r>
          </a:p>
          <a:p>
            <a:pPr marL="285750" marR="0" lvl="0" indent="-285750" algn="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Duties of Officers</a:t>
            </a:r>
          </a:p>
          <a:p>
            <a:pPr marL="285750" marR="0" lvl="0" indent="-285750" algn="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Discipline</a:t>
            </a:r>
          </a:p>
          <a:p>
            <a:pPr marL="285750" marR="0" lvl="0" indent="-285750" algn="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Election of Officers</a:t>
            </a:r>
          </a:p>
          <a:p>
            <a:pPr marL="285750" marR="0" lvl="0" indent="-285750" algn="r"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r"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712A445-8EC3-43A6-8F60-6F3D26F45364}"/>
              </a:ext>
            </a:extLst>
          </p:cNvPr>
          <p:cNvSpPr/>
          <p:nvPr/>
        </p:nvSpPr>
        <p:spPr>
          <a:xfrm>
            <a:off x="4068418" y="116300"/>
            <a:ext cx="7989958" cy="6124754"/>
          </a:xfrm>
          <a:prstGeom prst="rect">
            <a:avLst/>
          </a:prstGeom>
        </p:spPr>
        <p:txBody>
          <a:bodyPr wrap="square">
            <a:spAutoFit/>
          </a:bodyPr>
          <a:lstStyle/>
          <a:p>
            <a:pPr marL="457200" indent="-457200">
              <a:buFont typeface="Arial" panose="020B0604020202020204" pitchFamily="34" charset="0"/>
              <a:buChar char="•"/>
            </a:pPr>
            <a:r>
              <a:rPr lang="en-US" sz="2800" b="1" dirty="0">
                <a:solidFill>
                  <a:schemeClr val="bg1"/>
                </a:solidFill>
              </a:rPr>
              <a:t>sets forth the rules by which the union conducts its business</a:t>
            </a:r>
          </a:p>
          <a:p>
            <a:endParaRPr lang="en-US" sz="2800" b="1" dirty="0">
              <a:solidFill>
                <a:schemeClr val="bg1"/>
              </a:solidFill>
            </a:endParaRPr>
          </a:p>
          <a:p>
            <a:pPr marL="457200" indent="-457200">
              <a:buFont typeface="Arial" panose="020B0604020202020204" pitchFamily="34" charset="0"/>
              <a:buChar char="•"/>
            </a:pPr>
            <a:r>
              <a:rPr lang="en-US" sz="2800" b="1" dirty="0">
                <a:solidFill>
                  <a:schemeClr val="bg1"/>
                </a:solidFill>
              </a:rPr>
              <a:t>THE framework for how this union operates</a:t>
            </a:r>
          </a:p>
          <a:p>
            <a:endParaRPr lang="en-US" sz="2800" b="1" dirty="0">
              <a:solidFill>
                <a:schemeClr val="bg1"/>
              </a:solidFill>
            </a:endParaRPr>
          </a:p>
          <a:p>
            <a:pPr marL="457200" indent="-457200">
              <a:buFont typeface="Arial" panose="020B0604020202020204" pitchFamily="34" charset="0"/>
              <a:buChar char="•"/>
            </a:pPr>
            <a:r>
              <a:rPr lang="en-US" sz="2800" b="1" dirty="0">
                <a:solidFill>
                  <a:schemeClr val="bg1"/>
                </a:solidFill>
              </a:rPr>
              <a:t>Is a living document and changes/ amendments made by democratically elected delegates at the National Convention every 3 years </a:t>
            </a:r>
          </a:p>
          <a:p>
            <a:pPr marL="457200" indent="-457200">
              <a:buFont typeface="Arial" panose="020B0604020202020204" pitchFamily="34" charset="0"/>
              <a:buChar char="•"/>
            </a:pPr>
            <a:endParaRPr lang="en-US" sz="2800" b="1" dirty="0">
              <a:solidFill>
                <a:schemeClr val="bg1"/>
              </a:solidFill>
            </a:endParaRPr>
          </a:p>
          <a:p>
            <a:pPr marL="457200" indent="-457200">
              <a:buFont typeface="Arial" panose="020B0604020202020204" pitchFamily="34" charset="0"/>
              <a:buChar char="•"/>
            </a:pPr>
            <a:r>
              <a:rPr lang="en-US" sz="2800" b="1" dirty="0">
                <a:solidFill>
                  <a:schemeClr val="bg1"/>
                </a:solidFill>
              </a:rPr>
              <a:t>Some things included:  </a:t>
            </a:r>
          </a:p>
          <a:p>
            <a:pPr marL="457200" indent="-457200">
              <a:buFont typeface="Arial" panose="020B0604020202020204" pitchFamily="34" charset="0"/>
              <a:buChar char="•"/>
            </a:pPr>
            <a:endParaRPr lang="en-US" sz="2800" b="1" dirty="0">
              <a:solidFill>
                <a:schemeClr val="bg1"/>
              </a:solidFill>
            </a:endParaRPr>
          </a:p>
          <a:p>
            <a:pPr marL="457200" indent="-457200">
              <a:buFont typeface="Arial" panose="020B0604020202020204" pitchFamily="34" charset="0"/>
              <a:buChar char="•"/>
            </a:pPr>
            <a:endParaRPr lang="en-US" sz="2800" b="1" dirty="0">
              <a:solidFill>
                <a:schemeClr val="bg1"/>
              </a:solidFill>
            </a:endParaRPr>
          </a:p>
          <a:p>
            <a:pPr marL="457200" indent="-457200">
              <a:buFont typeface="Arial" panose="020B0604020202020204" pitchFamily="34" charset="0"/>
              <a:buChar char="•"/>
            </a:pPr>
            <a:endParaRPr lang="en-US" sz="2800" b="1" dirty="0">
              <a:solidFill>
                <a:schemeClr val="bg1"/>
              </a:solidFill>
            </a:endParaRPr>
          </a:p>
          <a:p>
            <a:endParaRPr lang="en-US" sz="2800" b="1" dirty="0">
              <a:solidFill>
                <a:schemeClr val="bg1"/>
              </a:solidFill>
            </a:endParaRPr>
          </a:p>
        </p:txBody>
      </p:sp>
    </p:spTree>
    <p:extLst>
      <p:ext uri="{BB962C8B-B14F-4D97-AF65-F5344CB8AC3E}">
        <p14:creationId xmlns:p14="http://schemas.microsoft.com/office/powerpoint/2010/main" val="353947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8952-970B-4771-816D-C6785BE1076D}"/>
              </a:ext>
            </a:extLst>
          </p:cNvPr>
          <p:cNvSpPr>
            <a:spLocks noGrp="1"/>
          </p:cNvSpPr>
          <p:nvPr>
            <p:ph type="title"/>
          </p:nvPr>
        </p:nvSpPr>
        <p:spPr>
          <a:xfrm>
            <a:off x="-1" y="0"/>
            <a:ext cx="12298017" cy="874643"/>
          </a:xfrm>
          <a:solidFill>
            <a:srgbClr val="002060"/>
          </a:solidFill>
        </p:spPr>
        <p:txBody>
          <a:bodyPr/>
          <a:lstStyle/>
          <a:p>
            <a:pPr algn="ctr"/>
            <a:r>
              <a:rPr lang="en-US" b="1" u="sng" dirty="0">
                <a:solidFill>
                  <a:schemeClr val="bg1"/>
                </a:solidFill>
              </a:rPr>
              <a:t>ACTIVITY TIME: In the Constitution</a:t>
            </a:r>
          </a:p>
        </p:txBody>
      </p:sp>
      <p:sp>
        <p:nvSpPr>
          <p:cNvPr id="3" name="Content Placeholder 2">
            <a:extLst>
              <a:ext uri="{FF2B5EF4-FFF2-40B4-BE49-F238E27FC236}">
                <a16:creationId xmlns:a16="http://schemas.microsoft.com/office/drawing/2014/main" id="{3D294D40-E90D-4CD2-826F-F7F392B2AA89}"/>
              </a:ext>
            </a:extLst>
          </p:cNvPr>
          <p:cNvSpPr>
            <a:spLocks noGrp="1"/>
          </p:cNvSpPr>
          <p:nvPr>
            <p:ph idx="1"/>
          </p:nvPr>
        </p:nvSpPr>
        <p:spPr>
          <a:xfrm>
            <a:off x="0" y="874643"/>
            <a:ext cx="7728284" cy="4351338"/>
          </a:xfrm>
          <a:solidFill>
            <a:schemeClr val="accent1">
              <a:lumMod val="20000"/>
              <a:lumOff val="80000"/>
            </a:schemeClr>
          </a:solidFill>
        </p:spPr>
        <p:txBody>
          <a:bodyPr>
            <a:normAutofit fontScale="77500" lnSpcReduction="20000"/>
          </a:bodyPr>
          <a:lstStyle/>
          <a:p>
            <a:pPr marL="0" indent="0">
              <a:lnSpc>
                <a:spcPct val="200000"/>
              </a:lnSpc>
              <a:buNone/>
            </a:pPr>
            <a:r>
              <a:rPr lang="en-US" b="1" u="sng" dirty="0"/>
              <a:t>DIRECTIONS:</a:t>
            </a:r>
          </a:p>
          <a:p>
            <a:pPr marL="514350" indent="-514350">
              <a:lnSpc>
                <a:spcPct val="200000"/>
              </a:lnSpc>
              <a:buFont typeface="+mj-lt"/>
              <a:buAutoNum type="arabicPeriod"/>
            </a:pPr>
            <a:r>
              <a:rPr lang="en-US" dirty="0"/>
              <a:t>Go to the materials tab</a:t>
            </a:r>
          </a:p>
          <a:p>
            <a:pPr marL="514350" indent="-514350">
              <a:lnSpc>
                <a:spcPct val="200000"/>
              </a:lnSpc>
              <a:buFont typeface="+mj-lt"/>
              <a:buAutoNum type="arabicPeriod"/>
            </a:pPr>
            <a:r>
              <a:rPr lang="en-US" dirty="0"/>
              <a:t>Find the “In the Constitution” worksheet</a:t>
            </a:r>
          </a:p>
          <a:p>
            <a:pPr marL="514350" indent="-514350">
              <a:lnSpc>
                <a:spcPct val="200000"/>
              </a:lnSpc>
              <a:buFont typeface="+mj-lt"/>
              <a:buAutoNum type="arabicPeriod"/>
            </a:pPr>
            <a:r>
              <a:rPr lang="en-US" dirty="0"/>
              <a:t>Find the AFGE national constitution PDF</a:t>
            </a:r>
          </a:p>
          <a:p>
            <a:pPr marL="514350" indent="-514350">
              <a:lnSpc>
                <a:spcPct val="200000"/>
              </a:lnSpc>
              <a:buFont typeface="+mj-lt"/>
              <a:buAutoNum type="arabicPeriod"/>
            </a:pPr>
            <a:r>
              <a:rPr lang="en-US" dirty="0"/>
              <a:t>Using the Constitution PDF answer the questions</a:t>
            </a:r>
          </a:p>
          <a:p>
            <a:pPr marL="514350" indent="-514350">
              <a:lnSpc>
                <a:spcPct val="200000"/>
              </a:lnSpc>
              <a:buFont typeface="+mj-lt"/>
              <a:buAutoNum type="arabicPeriod"/>
            </a:pPr>
            <a:r>
              <a:rPr lang="en-US" dirty="0"/>
              <a:t>Be prepared to share your answers</a:t>
            </a:r>
          </a:p>
          <a:p>
            <a:pPr marL="0" indent="0">
              <a:buNone/>
            </a:pPr>
            <a:endParaRPr lang="en-US" dirty="0"/>
          </a:p>
          <a:p>
            <a:endParaRPr lang="en-US" dirty="0"/>
          </a:p>
        </p:txBody>
      </p:sp>
      <p:pic>
        <p:nvPicPr>
          <p:cNvPr id="4" name="Picture 3">
            <a:extLst>
              <a:ext uri="{FF2B5EF4-FFF2-40B4-BE49-F238E27FC236}">
                <a16:creationId xmlns:a16="http://schemas.microsoft.com/office/drawing/2014/main" id="{C74E8481-E1DB-4B2D-A0A4-886F14BF3DF3}"/>
              </a:ext>
            </a:extLst>
          </p:cNvPr>
          <p:cNvPicPr>
            <a:picLocks noChangeAspect="1"/>
          </p:cNvPicPr>
          <p:nvPr/>
        </p:nvPicPr>
        <p:blipFill>
          <a:blip r:embed="rId3"/>
          <a:stretch>
            <a:fillRect/>
          </a:stretch>
        </p:blipFill>
        <p:spPr>
          <a:xfrm>
            <a:off x="7235687" y="874642"/>
            <a:ext cx="4956314" cy="5844209"/>
          </a:xfrm>
          <a:prstGeom prst="rect">
            <a:avLst/>
          </a:prstGeom>
        </p:spPr>
      </p:pic>
      <p:pic>
        <p:nvPicPr>
          <p:cNvPr id="6" name="Picture 5">
            <a:extLst>
              <a:ext uri="{FF2B5EF4-FFF2-40B4-BE49-F238E27FC236}">
                <a16:creationId xmlns:a16="http://schemas.microsoft.com/office/drawing/2014/main" id="{E7A63F01-D9AF-471E-A51C-81CA885DD96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9295591">
            <a:off x="8489436" y="2439910"/>
            <a:ext cx="2448817" cy="2448817"/>
          </a:xfrm>
          <a:prstGeom prst="rect">
            <a:avLst/>
          </a:prstGeom>
        </p:spPr>
      </p:pic>
    </p:spTree>
    <p:extLst>
      <p:ext uri="{BB962C8B-B14F-4D97-AF65-F5344CB8AC3E}">
        <p14:creationId xmlns:p14="http://schemas.microsoft.com/office/powerpoint/2010/main" val="1249049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D0239-B720-4929-9ECF-36B37E5812BE}"/>
              </a:ext>
            </a:extLst>
          </p:cNvPr>
          <p:cNvSpPr>
            <a:spLocks noGrp="1"/>
          </p:cNvSpPr>
          <p:nvPr>
            <p:ph idx="1"/>
          </p:nvPr>
        </p:nvSpPr>
        <p:spPr>
          <a:xfrm>
            <a:off x="194686" y="-153902"/>
            <a:ext cx="11802627" cy="6826007"/>
          </a:xfrm>
        </p:spPr>
        <p:txBody>
          <a:bodyPr>
            <a:normAutofit fontScale="40000" lnSpcReduction="20000"/>
          </a:bodyPr>
          <a:lstStyle/>
          <a:p>
            <a:endParaRPr lang="en-US" sz="5500" dirty="0"/>
          </a:p>
          <a:p>
            <a:pPr marL="0" indent="0">
              <a:buNone/>
            </a:pPr>
            <a:r>
              <a:rPr lang="en-US" sz="5500" b="1" dirty="0"/>
              <a:t>How many Articles are there in the Constitution? </a:t>
            </a:r>
          </a:p>
          <a:p>
            <a:pPr marL="0" indent="0">
              <a:buNone/>
            </a:pPr>
            <a:r>
              <a:rPr lang="en-US" sz="5500" dirty="0"/>
              <a:t>	</a:t>
            </a:r>
            <a:r>
              <a:rPr lang="en-US" sz="5500" dirty="0">
                <a:solidFill>
                  <a:schemeClr val="accent6">
                    <a:lumMod val="50000"/>
                  </a:schemeClr>
                </a:solidFill>
              </a:rPr>
              <a:t>29 (See Table of Contents)</a:t>
            </a:r>
          </a:p>
          <a:p>
            <a:pPr marL="0" indent="0">
              <a:buNone/>
            </a:pPr>
            <a:r>
              <a:rPr lang="en-US" sz="5500" b="1" dirty="0"/>
              <a:t>Where can you find information about rules of conduct for elections?</a:t>
            </a:r>
          </a:p>
          <a:p>
            <a:pPr marL="0" indent="0">
              <a:buNone/>
            </a:pPr>
            <a:r>
              <a:rPr lang="en-US" sz="5500" dirty="0"/>
              <a:t>	</a:t>
            </a:r>
            <a:r>
              <a:rPr lang="en-US" sz="5500" dirty="0">
                <a:solidFill>
                  <a:schemeClr val="accent6">
                    <a:lumMod val="50000"/>
                  </a:schemeClr>
                </a:solidFill>
              </a:rPr>
              <a:t>Appendix A (See Table of Contents)</a:t>
            </a:r>
          </a:p>
          <a:p>
            <a:endParaRPr lang="en-US" sz="5500" b="1" dirty="0"/>
          </a:p>
          <a:p>
            <a:pPr marL="0" indent="0">
              <a:buNone/>
            </a:pPr>
            <a:r>
              <a:rPr lang="en-US" sz="5500" b="1" dirty="0"/>
              <a:t>Who can be an AFGE member? (Hint: See Article III)</a:t>
            </a:r>
          </a:p>
          <a:p>
            <a:pPr marL="0" indent="0">
              <a:buNone/>
            </a:pPr>
            <a:r>
              <a:rPr lang="en-US" sz="5500" b="1" dirty="0"/>
              <a:t>	</a:t>
            </a:r>
            <a:r>
              <a:rPr lang="en-US" sz="5500" dirty="0">
                <a:solidFill>
                  <a:schemeClr val="accent6">
                    <a:lumMod val="50000"/>
                  </a:schemeClr>
                </a:solidFill>
              </a:rPr>
              <a:t>SECTION 1(a). All persons of the following classes, without regard to race, creed, color, national origin, sex, age, political affiliation, disability, marital status, sexual orientation, or preferential or </a:t>
            </a:r>
            <a:r>
              <a:rPr lang="en-US" sz="5500" dirty="0" err="1">
                <a:solidFill>
                  <a:schemeClr val="accent6">
                    <a:lumMod val="50000"/>
                  </a:schemeClr>
                </a:solidFill>
              </a:rPr>
              <a:t>nonpreferential</a:t>
            </a:r>
            <a:r>
              <a:rPr lang="en-US" sz="5500" dirty="0">
                <a:solidFill>
                  <a:schemeClr val="accent6">
                    <a:lumMod val="50000"/>
                  </a:schemeClr>
                </a:solidFill>
              </a:rPr>
              <a:t> civil service status, excepting those over whom jurisdiction has been granted to other national or international unions by the AFL-CIO, and excepting officers of unions not affiliated with the AFL-CIO, shall be eligible for full membership in this Federation. </a:t>
            </a:r>
            <a:endParaRPr lang="en-US" sz="5500" b="1" dirty="0">
              <a:solidFill>
                <a:schemeClr val="accent6">
                  <a:lumMod val="50000"/>
                </a:schemeClr>
              </a:solidFill>
            </a:endParaRPr>
          </a:p>
          <a:p>
            <a:pPr marL="0" indent="0">
              <a:buNone/>
            </a:pPr>
            <a:endParaRPr lang="en-US" sz="5500" b="1" dirty="0"/>
          </a:p>
          <a:p>
            <a:pPr marL="0" indent="0">
              <a:buNone/>
            </a:pPr>
            <a:r>
              <a:rPr lang="en-US" sz="5500" b="1" dirty="0"/>
              <a:t>What is AFGE’s “true and legitimate source of all authority and….final court of appeal”? (Hint: See Article V Section 2)</a:t>
            </a:r>
          </a:p>
          <a:p>
            <a:pPr marL="0" indent="0">
              <a:buNone/>
            </a:pPr>
            <a:r>
              <a:rPr lang="en-US" sz="5500" b="1" dirty="0"/>
              <a:t>	</a:t>
            </a:r>
            <a:r>
              <a:rPr lang="en-US" sz="5500" dirty="0">
                <a:solidFill>
                  <a:schemeClr val="accent6">
                    <a:lumMod val="50000"/>
                  </a:schemeClr>
                </a:solidFill>
              </a:rPr>
              <a:t>National Convention</a:t>
            </a:r>
          </a:p>
          <a:p>
            <a:pPr marL="0" indent="0">
              <a:buNone/>
            </a:pPr>
            <a:endParaRPr lang="en-US" sz="5500" b="1" dirty="0"/>
          </a:p>
          <a:p>
            <a:pPr marL="0" indent="0">
              <a:buNone/>
            </a:pPr>
            <a:r>
              <a:rPr lang="en-US" sz="5500" b="1" dirty="0"/>
              <a:t>How many years must a member be employed in the Federal Government to run for National Office with AFGE? (Hint: See Article VII, Section 1a)</a:t>
            </a:r>
          </a:p>
          <a:p>
            <a:pPr marL="0" indent="0">
              <a:buNone/>
            </a:pPr>
            <a:r>
              <a:rPr lang="en-US" sz="5500" b="1" dirty="0"/>
              <a:t>	</a:t>
            </a:r>
            <a:r>
              <a:rPr lang="en-US" sz="5500" dirty="0">
                <a:solidFill>
                  <a:schemeClr val="accent6">
                    <a:lumMod val="50000"/>
                  </a:schemeClr>
                </a:solidFill>
              </a:rPr>
              <a:t>Three consecutive years in good standing</a:t>
            </a:r>
          </a:p>
          <a:p>
            <a:endParaRPr lang="en-US" dirty="0"/>
          </a:p>
        </p:txBody>
      </p:sp>
    </p:spTree>
    <p:extLst>
      <p:ext uri="{BB962C8B-B14F-4D97-AF65-F5344CB8AC3E}">
        <p14:creationId xmlns:p14="http://schemas.microsoft.com/office/powerpoint/2010/main" val="232452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 calcmode="lin" valueType="num">
                                      <p:cBhvr additive="base">
                                        <p:cTn id="6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6D2F0B-B4DA-496E-8929-526BDF4B0474}"/>
              </a:ext>
            </a:extLst>
          </p:cNvPr>
          <p:cNvSpPr>
            <a:spLocks noGrp="1"/>
          </p:cNvSpPr>
          <p:nvPr>
            <p:ph idx="1"/>
          </p:nvPr>
        </p:nvSpPr>
        <p:spPr>
          <a:xfrm>
            <a:off x="179614" y="176770"/>
            <a:ext cx="11832772" cy="6681230"/>
          </a:xfrm>
        </p:spPr>
        <p:txBody>
          <a:bodyPr>
            <a:normAutofit/>
          </a:bodyPr>
          <a:lstStyle/>
          <a:p>
            <a:pPr marL="0" lvl="0" indent="0">
              <a:buNone/>
            </a:pPr>
            <a:r>
              <a:rPr lang="en-US" sz="2000" b="1" dirty="0"/>
              <a:t>Who has the power to impose trusteeship? </a:t>
            </a:r>
          </a:p>
          <a:p>
            <a:pPr marL="0" lvl="0" indent="0">
              <a:buNone/>
            </a:pPr>
            <a:r>
              <a:rPr lang="en-US" sz="2000" b="1" dirty="0"/>
              <a:t>	</a:t>
            </a:r>
            <a:r>
              <a:rPr lang="en-US" sz="2000" dirty="0">
                <a:solidFill>
                  <a:schemeClr val="accent6">
                    <a:lumMod val="50000"/>
                  </a:schemeClr>
                </a:solidFill>
              </a:rPr>
              <a:t>National President</a:t>
            </a:r>
            <a:endParaRPr lang="en-US" sz="2000" b="1" dirty="0">
              <a:solidFill>
                <a:schemeClr val="accent6">
                  <a:lumMod val="50000"/>
                </a:schemeClr>
              </a:solidFill>
            </a:endParaRPr>
          </a:p>
          <a:p>
            <a:pPr marL="0" lvl="0" indent="0">
              <a:buNone/>
            </a:pPr>
            <a:r>
              <a:rPr lang="en-US" sz="2000" b="1" dirty="0"/>
              <a:t>Who assumes the Office of National President in the event of a vacancy in that office between National Conventions? (Hint: See Article IX, Section 10)</a:t>
            </a:r>
          </a:p>
          <a:p>
            <a:pPr marL="0" indent="0">
              <a:buNone/>
            </a:pPr>
            <a:r>
              <a:rPr lang="en-US" sz="2000" b="1" dirty="0"/>
              <a:t>	</a:t>
            </a:r>
            <a:r>
              <a:rPr lang="en-US" sz="2000" dirty="0">
                <a:solidFill>
                  <a:schemeClr val="accent6">
                    <a:lumMod val="50000"/>
                  </a:schemeClr>
                </a:solidFill>
              </a:rPr>
              <a:t>National Secretary Treasurer</a:t>
            </a:r>
            <a:endParaRPr lang="en-US" sz="2000" b="1" dirty="0">
              <a:solidFill>
                <a:schemeClr val="accent6">
                  <a:lumMod val="50000"/>
                </a:schemeClr>
              </a:solidFill>
            </a:endParaRPr>
          </a:p>
          <a:p>
            <a:pPr marL="0" lvl="0" indent="0">
              <a:buNone/>
            </a:pPr>
            <a:r>
              <a:rPr lang="en-US" sz="2000" b="1" dirty="0"/>
              <a:t>How much can a local executive board spend without prior approval of the membership of their local? (Hint: Article XIX, Section III)</a:t>
            </a:r>
          </a:p>
          <a:p>
            <a:pPr marL="0" indent="0">
              <a:buNone/>
            </a:pPr>
            <a:r>
              <a:rPr lang="en-US" sz="2000" b="1" dirty="0"/>
              <a:t>	</a:t>
            </a:r>
            <a:r>
              <a:rPr lang="en-US" sz="2000" dirty="0">
                <a:solidFill>
                  <a:schemeClr val="accent6">
                    <a:lumMod val="50000"/>
                  </a:schemeClr>
                </a:solidFill>
              </a:rPr>
              <a:t>$500</a:t>
            </a:r>
          </a:p>
          <a:p>
            <a:pPr marL="0" lvl="0" indent="0">
              <a:buNone/>
            </a:pPr>
            <a:r>
              <a:rPr lang="en-US" sz="2000" b="1" dirty="0"/>
              <a:t>What is the per capita tax as of January 1, 2015? (Hint: See Article XIX)</a:t>
            </a:r>
          </a:p>
          <a:p>
            <a:pPr marL="0" indent="0">
              <a:buNone/>
            </a:pPr>
            <a:r>
              <a:rPr lang="en-US" sz="2000" b="1" dirty="0"/>
              <a:t>	</a:t>
            </a:r>
            <a:r>
              <a:rPr lang="en-US" sz="2000" dirty="0">
                <a:solidFill>
                  <a:schemeClr val="accent6">
                    <a:lumMod val="50000"/>
                  </a:schemeClr>
                </a:solidFill>
              </a:rPr>
              <a:t>$20.91 Uninsured Locals</a:t>
            </a:r>
          </a:p>
          <a:p>
            <a:pPr marL="0" indent="0">
              <a:buNone/>
            </a:pPr>
            <a:r>
              <a:rPr lang="en-US" sz="2000" dirty="0">
                <a:solidFill>
                  <a:schemeClr val="accent6">
                    <a:lumMod val="50000"/>
                  </a:schemeClr>
                </a:solidFill>
              </a:rPr>
              <a:t>	$21.96 Insured Locals</a:t>
            </a:r>
            <a:endParaRPr lang="en-US" sz="2000" b="1" dirty="0">
              <a:solidFill>
                <a:schemeClr val="accent6">
                  <a:lumMod val="50000"/>
                </a:schemeClr>
              </a:solidFill>
            </a:endParaRPr>
          </a:p>
          <a:p>
            <a:pPr marL="0" lvl="0" indent="0">
              <a:buNone/>
            </a:pPr>
            <a:r>
              <a:rPr lang="en-US" sz="2000" b="1" dirty="0"/>
              <a:t>Do Councils pay per capita tax? (Hint: Article XXI)</a:t>
            </a:r>
          </a:p>
          <a:p>
            <a:pPr marL="0" lvl="0" indent="0">
              <a:buNone/>
            </a:pPr>
            <a:r>
              <a:rPr lang="en-US" sz="2000" b="1" dirty="0"/>
              <a:t>	</a:t>
            </a:r>
            <a:r>
              <a:rPr lang="en-US" sz="2000" dirty="0">
                <a:solidFill>
                  <a:schemeClr val="accent6">
                    <a:lumMod val="50000"/>
                  </a:schemeClr>
                </a:solidFill>
              </a:rPr>
              <a:t>No</a:t>
            </a:r>
          </a:p>
          <a:p>
            <a:pPr marL="0" lvl="0" indent="0">
              <a:buNone/>
            </a:pPr>
            <a:r>
              <a:rPr lang="en-US" sz="2000" b="1" dirty="0"/>
              <a:t>How must amendments to the AFGE National Constitution be submitted to be considered by a National Convention? (Hint: See Article XXVIII)</a:t>
            </a:r>
          </a:p>
          <a:p>
            <a:pPr marL="0" lvl="0" indent="0">
              <a:buNone/>
            </a:pPr>
            <a:r>
              <a:rPr lang="en-US" sz="2000" b="1" dirty="0"/>
              <a:t>	</a:t>
            </a:r>
            <a:r>
              <a:rPr lang="en-US" sz="2000" dirty="0">
                <a:solidFill>
                  <a:schemeClr val="accent6">
                    <a:lumMod val="50000"/>
                  </a:schemeClr>
                </a:solidFill>
              </a:rPr>
              <a:t>Submitted to NST, 60 days before Convention.</a:t>
            </a:r>
          </a:p>
          <a:p>
            <a:pPr marL="0" lvl="0" indent="0">
              <a:buNone/>
            </a:pPr>
            <a:r>
              <a:rPr lang="en-US" sz="2000" dirty="0">
                <a:solidFill>
                  <a:schemeClr val="accent6">
                    <a:lumMod val="50000"/>
                  </a:schemeClr>
                </a:solidFill>
              </a:rPr>
              <a:t>	2/3 vote brought to the floor</a:t>
            </a:r>
          </a:p>
          <a:p>
            <a:pPr marL="0" indent="0">
              <a:buNone/>
            </a:pPr>
            <a:endParaRPr lang="en-US" dirty="0"/>
          </a:p>
        </p:txBody>
      </p:sp>
    </p:spTree>
    <p:extLst>
      <p:ext uri="{BB962C8B-B14F-4D97-AF65-F5344CB8AC3E}">
        <p14:creationId xmlns:p14="http://schemas.microsoft.com/office/powerpoint/2010/main" val="90556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9016" y="2388066"/>
            <a:ext cx="8498971" cy="1460195"/>
          </a:xfrm>
        </p:spPr>
        <p:txBody>
          <a:bodyPr>
            <a:noAutofit/>
          </a:bodyPr>
          <a:lstStyle/>
          <a:p>
            <a:r>
              <a:rPr lang="en-US" sz="7200" dirty="0">
                <a:solidFill>
                  <a:srgbClr val="003399"/>
                </a:solidFill>
                <a:latin typeface="+mn-lt"/>
                <a:cs typeface="Arial" panose="020B0604020202020204" pitchFamily="34" charset="0"/>
              </a:rPr>
              <a:t>LEGAL FRAMEWORK</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for </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Local Leadership</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762" t="1963" r="25397" b="6626"/>
          <a:stretch/>
        </p:blipFill>
        <p:spPr>
          <a:xfrm>
            <a:off x="1062356" y="4286053"/>
            <a:ext cx="2043451" cy="173293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590" t="44122" b="8208"/>
          <a:stretch/>
        </p:blipFill>
        <p:spPr>
          <a:xfrm>
            <a:off x="3971357" y="4278870"/>
            <a:ext cx="2021170" cy="1739981"/>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82" t="10005" r="-382" b="33338"/>
          <a:stretch/>
        </p:blipFill>
        <p:spPr>
          <a:xfrm>
            <a:off x="9753700" y="4286053"/>
            <a:ext cx="2034287" cy="1729276"/>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3835" t="9905" r="17270"/>
          <a:stretch/>
        </p:blipFill>
        <p:spPr>
          <a:xfrm>
            <a:off x="6865886" y="4281748"/>
            <a:ext cx="2022266" cy="1733581"/>
          </a:xfrm>
          <a:prstGeom prst="rect">
            <a:avLst/>
          </a:prstGeom>
        </p:spPr>
      </p:pic>
    </p:spTree>
    <p:extLst>
      <p:ext uri="{BB962C8B-B14F-4D97-AF65-F5344CB8AC3E}">
        <p14:creationId xmlns:p14="http://schemas.microsoft.com/office/powerpoint/2010/main" val="727962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28002" name="Title 1"/>
          <p:cNvSpPr>
            <a:spLocks noGrp="1"/>
          </p:cNvSpPr>
          <p:nvPr>
            <p:ph type="title"/>
          </p:nvPr>
        </p:nvSpPr>
        <p:spPr>
          <a:xfrm>
            <a:off x="-407670" y="0"/>
            <a:ext cx="13007340" cy="1143000"/>
          </a:xfrm>
          <a:solidFill>
            <a:schemeClr val="accent3">
              <a:lumMod val="75000"/>
            </a:schemeClr>
          </a:solidFill>
        </p:spPr>
        <p:txBody>
          <a:bodyPr/>
          <a:lstStyle/>
          <a:p>
            <a:pPr eaLnBrk="1" hangingPunct="1"/>
            <a:r>
              <a:rPr lang="en-US" altLang="en-US" sz="7200" b="1" dirty="0">
                <a:latin typeface="Calibri" panose="020F0502020204030204" pitchFamily="34" charset="0"/>
              </a:rPr>
              <a:t>   </a:t>
            </a:r>
            <a:r>
              <a:rPr lang="en-US" altLang="en-US" sz="5400" b="1" dirty="0">
                <a:solidFill>
                  <a:schemeClr val="bg1"/>
                </a:solidFill>
                <a:latin typeface="Calibri" panose="020F0502020204030204" pitchFamily="34" charset="0"/>
              </a:rPr>
              <a:t>Relevant Laws </a:t>
            </a:r>
            <a:br>
              <a:rPr lang="en-US" altLang="en-US" sz="4000" dirty="0"/>
            </a:br>
            <a:endParaRPr lang="en-US" altLang="en-US" sz="2800" dirty="0"/>
          </a:p>
        </p:txBody>
      </p:sp>
      <p:sp>
        <p:nvSpPr>
          <p:cNvPr id="12291" name="Content Placeholder 2"/>
          <p:cNvSpPr>
            <a:spLocks noGrp="1"/>
          </p:cNvSpPr>
          <p:nvPr>
            <p:ph idx="1"/>
          </p:nvPr>
        </p:nvSpPr>
        <p:spPr>
          <a:xfrm>
            <a:off x="73890" y="471054"/>
            <a:ext cx="12118110" cy="6386946"/>
          </a:xfrm>
        </p:spPr>
        <p:txBody>
          <a:bodyPr/>
          <a:lstStyle/>
          <a:p>
            <a:pPr marL="914400" lvl="1" indent="-457200">
              <a:buFont typeface="+mj-lt"/>
              <a:buAutoNum type="arabicPeriod"/>
              <a:defRPr/>
            </a:pPr>
            <a:endParaRPr lang="en-US" sz="3200" b="1" dirty="0">
              <a:solidFill>
                <a:schemeClr val="bg1"/>
              </a:solidFill>
              <a:latin typeface="Calibri" panose="020F0502020204030204" pitchFamily="34" charset="0"/>
            </a:endParaRPr>
          </a:p>
          <a:p>
            <a:pPr marL="457200" lvl="1" indent="0">
              <a:buNone/>
              <a:defRPr/>
            </a:pPr>
            <a:r>
              <a:rPr lang="en-US" sz="4000" b="1" dirty="0">
                <a:solidFill>
                  <a:prstClr val="white"/>
                </a:solidFill>
                <a:latin typeface="Calibri" panose="020F0502020204030204" pitchFamily="34" charset="0"/>
              </a:rPr>
              <a:t>1. Labor Management Reporting and Disclosure Act	of 1959 (LMRDA)</a:t>
            </a:r>
          </a:p>
          <a:p>
            <a:pPr marL="457200" lvl="1" indent="0">
              <a:buNone/>
              <a:defRPr/>
            </a:pPr>
            <a:endParaRPr lang="en-US" sz="4000" b="1" dirty="0">
              <a:solidFill>
                <a:prstClr val="white"/>
              </a:solidFill>
              <a:latin typeface="Calibri" panose="020F0502020204030204" pitchFamily="34" charset="0"/>
            </a:endParaRPr>
          </a:p>
          <a:p>
            <a:pPr marL="457200" lvl="1" indent="0">
              <a:lnSpc>
                <a:spcPct val="150000"/>
              </a:lnSpc>
              <a:buNone/>
              <a:defRPr/>
            </a:pPr>
            <a:r>
              <a:rPr lang="en-US" sz="4000" b="1" dirty="0">
                <a:solidFill>
                  <a:schemeClr val="accent3"/>
                </a:solidFill>
                <a:latin typeface="Calibri" panose="020F0502020204030204" pitchFamily="34" charset="0"/>
              </a:rPr>
              <a:t>2. The Statute | 5 USC Chapter 71</a:t>
            </a:r>
          </a:p>
          <a:p>
            <a:pPr marL="457200" lvl="1" indent="0">
              <a:lnSpc>
                <a:spcPct val="150000"/>
              </a:lnSpc>
              <a:buNone/>
              <a:defRPr/>
            </a:pPr>
            <a:endParaRPr lang="en-US" sz="4000" b="1" dirty="0">
              <a:solidFill>
                <a:schemeClr val="accent3"/>
              </a:solidFill>
              <a:latin typeface="Calibri" panose="020F0502020204030204" pitchFamily="34" charset="0"/>
            </a:endParaRPr>
          </a:p>
          <a:p>
            <a:pPr marL="457200" lvl="1" indent="0">
              <a:buNone/>
              <a:defRPr/>
            </a:pPr>
            <a:r>
              <a:rPr lang="en-US" sz="4000" b="1" dirty="0">
                <a:solidFill>
                  <a:schemeClr val="bg1"/>
                </a:solidFill>
                <a:latin typeface="Calibri" panose="020F0502020204030204" pitchFamily="34" charset="0"/>
              </a:rPr>
              <a:t>3. Civil Service Reform Act of 1978 (CSRA) | Standard	of Conduct for Labor Organizations</a:t>
            </a:r>
          </a:p>
          <a:p>
            <a:pPr>
              <a:buFont typeface="Arial" charset="0"/>
              <a:buNone/>
              <a:defRPr/>
            </a:pPr>
            <a:endParaRPr lang="en-US" dirty="0">
              <a:latin typeface="Calibri" panose="020F0502020204030204" pitchFamily="34" charset="0"/>
            </a:endParaRPr>
          </a:p>
          <a:p>
            <a:pPr>
              <a:buFont typeface="Arial" charset="0"/>
              <a:buNone/>
              <a:defRPr/>
            </a:pPr>
            <a:endParaRPr lang="en-US" dirty="0">
              <a:latin typeface="Calibri" panose="020F0502020204030204" pitchFamily="34" charset="0"/>
            </a:endParaRPr>
          </a:p>
        </p:txBody>
      </p:sp>
      <p:sp>
        <p:nvSpPr>
          <p:cNvPr id="1280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A2D46D-96F3-4E10-8B62-30CB4C2C723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16012456"/>
      </p:ext>
    </p:extLst>
  </p:cSld>
  <p:clrMapOvr>
    <a:masterClrMapping/>
  </p:clrMapOvr>
  <p:transition spd="slow">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p:cNvSpPr>
          <p:nvPr>
            <p:ph type="body" sz="half" idx="1"/>
          </p:nvPr>
        </p:nvSpPr>
        <p:spPr>
          <a:xfrm>
            <a:off x="688201" y="381386"/>
            <a:ext cx="8322345" cy="5653019"/>
          </a:xfrm>
          <a:prstGeom prst="rect">
            <a:avLst/>
          </a:prstGeom>
        </p:spPr>
        <p:txBody>
          <a:bodyPr>
            <a:normAutofit/>
          </a:bodyPr>
          <a:lstStyle/>
          <a:p>
            <a:pPr>
              <a:lnSpc>
                <a:spcPct val="120000"/>
              </a:lnSpc>
            </a:pPr>
            <a:endParaRPr lang="en-US" dirty="0">
              <a:solidFill>
                <a:schemeClr val="tx1"/>
              </a:solidFill>
            </a:endParaRPr>
          </a:p>
          <a:p>
            <a:pPr>
              <a:lnSpc>
                <a:spcPct val="120000"/>
              </a:lnSpc>
            </a:pPr>
            <a:r>
              <a:rPr lang="en-US" b="1" dirty="0"/>
              <a:t>AFGE Structure and Governance</a:t>
            </a:r>
          </a:p>
          <a:p>
            <a:pPr>
              <a:lnSpc>
                <a:spcPct val="120000"/>
              </a:lnSpc>
            </a:pPr>
            <a:r>
              <a:rPr lang="en-US" b="1" dirty="0"/>
              <a:t>Big Enough to Win</a:t>
            </a:r>
          </a:p>
          <a:p>
            <a:pPr>
              <a:lnSpc>
                <a:spcPct val="120000"/>
              </a:lnSpc>
            </a:pPr>
            <a:r>
              <a:rPr lang="en-US" b="1" dirty="0"/>
              <a:t>AFGE Constitution </a:t>
            </a:r>
          </a:p>
          <a:p>
            <a:pPr>
              <a:lnSpc>
                <a:spcPct val="120000"/>
              </a:lnSpc>
            </a:pPr>
            <a:r>
              <a:rPr lang="en-US" b="1" dirty="0"/>
              <a:t>Your role as an AFGE Leader</a:t>
            </a:r>
          </a:p>
          <a:p>
            <a:pPr>
              <a:lnSpc>
                <a:spcPct val="120000"/>
              </a:lnSpc>
            </a:pPr>
            <a:r>
              <a:rPr lang="en-US" b="1" dirty="0"/>
              <a:t>Legal Framework/Relevant Laws</a:t>
            </a:r>
          </a:p>
          <a:p>
            <a:pPr>
              <a:lnSpc>
                <a:spcPct val="120000"/>
              </a:lnSpc>
            </a:pPr>
            <a:r>
              <a:rPr lang="en-US" b="1" dirty="0"/>
              <a:t>Fiduciary Responsibilities as a Leader</a:t>
            </a:r>
          </a:p>
          <a:p>
            <a:pPr>
              <a:lnSpc>
                <a:spcPct val="120000"/>
              </a:lnSpc>
            </a:pPr>
            <a:r>
              <a:rPr lang="en-US" b="1" dirty="0"/>
              <a:t>Hatch Act</a:t>
            </a:r>
          </a:p>
          <a:p>
            <a:r>
              <a:rPr lang="en-US" b="1" dirty="0"/>
              <a:t>Resources</a:t>
            </a:r>
          </a:p>
          <a:p>
            <a:pPr marL="0" indent="0">
              <a:buNone/>
            </a:pPr>
            <a:endParaRPr dirty="0"/>
          </a:p>
        </p:txBody>
      </p:sp>
      <p:sp>
        <p:nvSpPr>
          <p:cNvPr id="639" name="Shape 639"/>
          <p:cNvSpPr>
            <a:spLocks noGrp="1"/>
          </p:cNvSpPr>
          <p:nvPr>
            <p:ph type="title"/>
          </p:nvPr>
        </p:nvSpPr>
        <p:spPr>
          <a:xfrm rot="1068298">
            <a:off x="5410800" y="1089876"/>
            <a:ext cx="6837028" cy="1325564"/>
          </a:xfrm>
          <a:prstGeom prst="rect">
            <a:avLst/>
          </a:prstGeom>
        </p:spPr>
        <p:txBody>
          <a:bodyPr/>
          <a:lstStyle/>
          <a:p>
            <a:r>
              <a:rPr lang="en-US" u="sng" dirty="0">
                <a:highlight>
                  <a:srgbClr val="FFFF00"/>
                </a:highlight>
              </a:rPr>
              <a:t>Topics on Today’s Agenda</a:t>
            </a:r>
            <a:endParaRPr u="sng" dirty="0">
              <a:highlight>
                <a:srgbClr val="FFFF00"/>
              </a:highlight>
            </a:endParaRPr>
          </a:p>
        </p:txBody>
      </p:sp>
      <p:sp>
        <p:nvSpPr>
          <p:cNvPr id="3" name="Text Placeholder 2">
            <a:extLst>
              <a:ext uri="{FF2B5EF4-FFF2-40B4-BE49-F238E27FC236}">
                <a16:creationId xmlns:a16="http://schemas.microsoft.com/office/drawing/2014/main" id="{E2C31FAE-968E-4DB4-BE4B-41F0B95021DC}"/>
              </a:ext>
            </a:extLst>
          </p:cNvPr>
          <p:cNvSpPr>
            <a:spLocks noGrp="1"/>
          </p:cNvSpPr>
          <p:nvPr>
            <p:ph type="body" sz="quarter" idx="13"/>
          </p:nvPr>
        </p:nvSpPr>
        <p:spPr/>
        <p:txBody>
          <a:bodyPr>
            <a:normAutofit fontScale="47500" lnSpcReduction="20000"/>
          </a:bodyPr>
          <a:lstStyle/>
          <a:p>
            <a:endParaRPr lang="en-US"/>
          </a:p>
        </p:txBody>
      </p:sp>
    </p:spTree>
    <p:custDataLst>
      <p:tags r:id="rId1"/>
    </p:custDataLst>
    <p:extLst>
      <p:ext uri="{BB962C8B-B14F-4D97-AF65-F5344CB8AC3E}">
        <p14:creationId xmlns:p14="http://schemas.microsoft.com/office/powerpoint/2010/main" val="916210953"/>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2260600" y="358776"/>
            <a:ext cx="8229600" cy="1143000"/>
          </a:xfrm>
        </p:spPr>
        <p:txBody>
          <a:bodyPr/>
          <a:lstStyle/>
          <a:p>
            <a:pPr eaLnBrk="1" hangingPunct="1"/>
            <a:r>
              <a:rPr lang="en-US" altLang="en-US" sz="4000" dirty="0"/>
              <a:t>Enforcement/Accountability</a:t>
            </a:r>
            <a:br>
              <a:rPr lang="en-US" altLang="en-US" sz="4000" dirty="0"/>
            </a:br>
            <a:endParaRPr lang="en-US" altLang="en-US" sz="2800" dirty="0"/>
          </a:p>
        </p:txBody>
      </p:sp>
      <p:sp>
        <p:nvSpPr>
          <p:cNvPr id="13315" name="Content Placeholder 2"/>
          <p:cNvSpPr>
            <a:spLocks noGrp="1"/>
          </p:cNvSpPr>
          <p:nvPr>
            <p:ph idx="1"/>
          </p:nvPr>
        </p:nvSpPr>
        <p:spPr>
          <a:xfrm>
            <a:off x="233265" y="1240519"/>
            <a:ext cx="11349135" cy="5337563"/>
          </a:xfrm>
        </p:spPr>
        <p:txBody>
          <a:bodyPr/>
          <a:lstStyle/>
          <a:p>
            <a:pPr lvl="1">
              <a:buFont typeface="Arial" charset="0"/>
              <a:buChar char="–"/>
              <a:defRPr/>
            </a:pPr>
            <a:r>
              <a:rPr lang="en-US" b="1" dirty="0">
                <a:solidFill>
                  <a:schemeClr val="bg1"/>
                </a:solidFill>
                <a:latin typeface="Calibri" panose="020F0502020204030204" pitchFamily="34" charset="0"/>
              </a:rPr>
              <a:t>Department of Labor (DOL), Office of Labor-Management Standards (OLMS) </a:t>
            </a:r>
            <a:r>
              <a:rPr lang="en-US" b="1" dirty="0">
                <a:solidFill>
                  <a:srgbClr val="FFC000"/>
                </a:solidFill>
                <a:latin typeface="Calibri" panose="020F0502020204030204" pitchFamily="34" charset="0"/>
              </a:rPr>
              <a:t>manage civil service of Fed Gov</a:t>
            </a:r>
            <a:endParaRPr lang="en-US" b="1" dirty="0">
              <a:solidFill>
                <a:schemeClr val="bg1"/>
              </a:solidFill>
              <a:latin typeface="Calibri" panose="020F0502020204030204" pitchFamily="34" charset="0"/>
            </a:endParaRPr>
          </a:p>
          <a:p>
            <a:pPr marL="457200" lvl="1" indent="0">
              <a:buNone/>
              <a:defRPr/>
            </a:pPr>
            <a:endParaRPr lang="en-US" b="1" dirty="0">
              <a:solidFill>
                <a:schemeClr val="bg1"/>
              </a:solidFill>
              <a:latin typeface="Calibri" panose="020F0502020204030204" pitchFamily="34" charset="0"/>
            </a:endParaRPr>
          </a:p>
          <a:p>
            <a:pPr lvl="1">
              <a:buFont typeface="Arial" charset="0"/>
              <a:buChar char="–"/>
              <a:defRPr/>
            </a:pPr>
            <a:r>
              <a:rPr lang="en-US" b="1" dirty="0">
                <a:solidFill>
                  <a:schemeClr val="bg1"/>
                </a:solidFill>
                <a:latin typeface="Calibri" panose="020F0502020204030204" pitchFamily="34" charset="0"/>
              </a:rPr>
              <a:t>Federal Labor Relations Authority (FLRA) </a:t>
            </a:r>
            <a:r>
              <a:rPr lang="en-US" b="1" dirty="0">
                <a:solidFill>
                  <a:srgbClr val="FFC000"/>
                </a:solidFill>
                <a:latin typeface="Calibri" panose="020F0502020204030204" pitchFamily="34" charset="0"/>
              </a:rPr>
              <a:t>independent Gov agency that governs labor relations between the fed gov and its employees</a:t>
            </a:r>
          </a:p>
          <a:p>
            <a:pPr marL="457200" lvl="1" indent="0">
              <a:buNone/>
              <a:defRPr/>
            </a:pPr>
            <a:endParaRPr lang="en-US" b="1" dirty="0">
              <a:solidFill>
                <a:srgbClr val="FFC000"/>
              </a:solidFill>
              <a:latin typeface="Calibri" panose="020F0502020204030204" pitchFamily="34" charset="0"/>
            </a:endParaRPr>
          </a:p>
          <a:p>
            <a:pPr lvl="1">
              <a:buFont typeface="Arial" charset="0"/>
              <a:buChar char="–"/>
              <a:defRPr/>
            </a:pPr>
            <a:r>
              <a:rPr lang="en-US" b="1" dirty="0">
                <a:solidFill>
                  <a:schemeClr val="bg1"/>
                </a:solidFill>
                <a:latin typeface="Calibri" panose="020F0502020204030204" pitchFamily="34" charset="0"/>
              </a:rPr>
              <a:t>Merit Systems Protection Board (MSPB) </a:t>
            </a:r>
            <a:r>
              <a:rPr lang="en-US" b="1" dirty="0">
                <a:solidFill>
                  <a:srgbClr val="FFC000"/>
                </a:solidFill>
                <a:latin typeface="Calibri" panose="020F0502020204030204" pitchFamily="34" charset="0"/>
              </a:rPr>
              <a:t>protect against partisan political and other prohibited personnel practices and to ensure adequate protection for federal employees against abuses by agency management.</a:t>
            </a:r>
          </a:p>
          <a:p>
            <a:pPr lvl="1">
              <a:buFont typeface="Arial" charset="0"/>
              <a:buChar char="–"/>
              <a:defRPr/>
            </a:pPr>
            <a:endParaRPr lang="en-US" b="1" dirty="0">
              <a:solidFill>
                <a:srgbClr val="FFC000"/>
              </a:solidFill>
              <a:latin typeface="Calibri" panose="020F0502020204030204" pitchFamily="34" charset="0"/>
            </a:endParaRPr>
          </a:p>
          <a:p>
            <a:pPr lvl="1">
              <a:buFont typeface="Arial" charset="0"/>
              <a:buChar char="–"/>
              <a:defRPr/>
            </a:pPr>
            <a:endParaRPr lang="en-US" dirty="0">
              <a:solidFill>
                <a:schemeClr val="bg1"/>
              </a:solidFill>
              <a:latin typeface="Calibri" panose="020F0502020204030204" pitchFamily="34" charset="0"/>
            </a:endParaRPr>
          </a:p>
          <a:p>
            <a:pPr marL="457200" lvl="1" indent="0">
              <a:buNone/>
              <a:defRPr/>
            </a:pPr>
            <a:endParaRPr lang="en-US" dirty="0">
              <a:solidFill>
                <a:schemeClr val="bg1"/>
              </a:solidFill>
              <a:latin typeface="Calibri" panose="020F0502020204030204" pitchFamily="34" charset="0"/>
            </a:endParaRPr>
          </a:p>
          <a:p>
            <a:pPr lvl="1">
              <a:buFont typeface="Arial" charset="0"/>
              <a:buChar char="–"/>
              <a:defRPr/>
            </a:pPr>
            <a:r>
              <a:rPr lang="en-US" dirty="0">
                <a:solidFill>
                  <a:schemeClr val="bg1"/>
                </a:solidFill>
                <a:latin typeface="Calibri" panose="020F0502020204030204" pitchFamily="34" charset="0"/>
              </a:rPr>
              <a:t>and for DC Government employees only</a:t>
            </a:r>
          </a:p>
          <a:p>
            <a:pPr lvl="2">
              <a:buFont typeface="Arial" charset="0"/>
              <a:buChar char="•"/>
              <a:defRPr/>
            </a:pPr>
            <a:r>
              <a:rPr lang="en-US" dirty="0">
                <a:solidFill>
                  <a:schemeClr val="bg1"/>
                </a:solidFill>
                <a:latin typeface="Calibri" panose="020F0502020204030204" pitchFamily="34" charset="0"/>
              </a:rPr>
              <a:t>Public Employee Relations Board (PERB)</a:t>
            </a:r>
          </a:p>
          <a:p>
            <a:pPr>
              <a:buFont typeface="Arial" charset="0"/>
              <a:buNone/>
              <a:defRPr/>
            </a:pPr>
            <a:endParaRPr lang="en-US" dirty="0"/>
          </a:p>
          <a:p>
            <a:pPr>
              <a:buFont typeface="Arial" charset="0"/>
              <a:buNone/>
              <a:defRPr/>
            </a:pPr>
            <a:endParaRPr lang="en-US" dirty="0"/>
          </a:p>
        </p:txBody>
      </p:sp>
      <p:sp>
        <p:nvSpPr>
          <p:cNvPr id="1300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DB9604-E7A6-4ABC-A244-1C0E37580E7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5993939"/>
      </p:ext>
    </p:extLst>
  </p:cSld>
  <p:clrMapOvr>
    <a:masterClrMapping/>
  </p:clrMapOvr>
  <p:transition spd="slow">
    <p:circl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9381" y="1585280"/>
            <a:ext cx="10364755" cy="3687440"/>
          </a:xfrm>
          <a:effectLst>
            <a:outerShdw blurRad="50800" dist="38100" dir="2700000" algn="tl" rotWithShape="0">
              <a:prstClr val="black">
                <a:alpha val="40000"/>
              </a:prstClr>
            </a:outerShdw>
          </a:effectLst>
        </p:spPr>
        <p:txBody>
          <a:bodyPr>
            <a:noAutofit/>
          </a:bodyPr>
          <a:lstStyle/>
          <a:p>
            <a:pPr algn="ctr"/>
            <a:r>
              <a:rPr lang="en-US" sz="6000" dirty="0">
                <a:solidFill>
                  <a:schemeClr val="bg1"/>
                </a:solidFill>
                <a:latin typeface="Arial Black" panose="020B0A04020102020204" pitchFamily="34" charset="0"/>
              </a:rPr>
              <a:t>LABOR MANAGEMENT RELATIONS</a:t>
            </a:r>
            <a:br>
              <a:rPr lang="en-US" sz="6000" dirty="0">
                <a:solidFill>
                  <a:schemeClr val="bg1"/>
                </a:solidFill>
                <a:latin typeface="Arial Black" panose="020B0A04020102020204" pitchFamily="34" charset="0"/>
              </a:rPr>
            </a:br>
            <a:r>
              <a:rPr lang="en-US" sz="6000" dirty="0">
                <a:solidFill>
                  <a:schemeClr val="bg1"/>
                </a:solidFill>
                <a:latin typeface="Arial Black" panose="020B0A04020102020204" pitchFamily="34" charset="0"/>
              </a:rPr>
              <a:t>DISCLOSURE ACT OF 1959</a:t>
            </a:r>
            <a:br>
              <a:rPr lang="en-US" sz="6000" dirty="0">
                <a:solidFill>
                  <a:schemeClr val="bg1"/>
                </a:solidFill>
                <a:latin typeface="Arial Black" panose="020B0A04020102020204" pitchFamily="34" charset="0"/>
              </a:rPr>
            </a:br>
            <a:r>
              <a:rPr lang="en-US" sz="6000" dirty="0">
                <a:solidFill>
                  <a:schemeClr val="bg1"/>
                </a:solidFill>
                <a:latin typeface="Arial Black" panose="020B0A04020102020204" pitchFamily="34" charset="0"/>
              </a:rPr>
              <a:t>LMRDA</a:t>
            </a:r>
          </a:p>
        </p:txBody>
      </p:sp>
    </p:spTree>
    <p:extLst>
      <p:ext uri="{BB962C8B-B14F-4D97-AF65-F5344CB8AC3E}">
        <p14:creationId xmlns:p14="http://schemas.microsoft.com/office/powerpoint/2010/main" val="2496517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10375" y="-456980"/>
            <a:ext cx="9265343" cy="1666944"/>
          </a:xfrm>
        </p:spPr>
        <p:txBody>
          <a:bodyPr/>
          <a:lstStyle/>
          <a:p>
            <a:pPr marL="914400" lvl="1" indent="-457200">
              <a:buFont typeface="+mj-lt"/>
              <a:buAutoNum type="arabicPeriod"/>
              <a:defRPr/>
            </a:pPr>
            <a:endParaRPr lang="en-US" sz="3200" b="1" u="sng" dirty="0">
              <a:solidFill>
                <a:schemeClr val="bg1"/>
              </a:solidFill>
              <a:latin typeface="Calibri" panose="020F0502020204030204" pitchFamily="34" charset="0"/>
            </a:endParaRPr>
          </a:p>
          <a:p>
            <a:pPr marL="457200" lvl="1" indent="0">
              <a:buNone/>
              <a:defRPr/>
            </a:pPr>
            <a:r>
              <a:rPr lang="en-US" sz="3200" b="1" u="sng" dirty="0">
                <a:solidFill>
                  <a:prstClr val="white"/>
                </a:solidFill>
                <a:latin typeface="Calibri" panose="020F0502020204030204" pitchFamily="34" charset="0"/>
              </a:rPr>
              <a:t>Labor Management Reporting and Disclosure Act of 1959 (LMRDA)</a:t>
            </a:r>
            <a:endParaRPr lang="en-US" sz="3200" dirty="0">
              <a:latin typeface="Calibri" panose="020F0502020204030204" pitchFamily="34" charset="0"/>
            </a:endParaRPr>
          </a:p>
          <a:p>
            <a:pPr>
              <a:buFont typeface="Arial" charset="0"/>
              <a:buNone/>
              <a:defRPr/>
            </a:pPr>
            <a:endParaRPr lang="en-US" dirty="0">
              <a:latin typeface="Calibri" panose="020F0502020204030204" pitchFamily="34" charset="0"/>
            </a:endParaRPr>
          </a:p>
        </p:txBody>
      </p:sp>
      <p:sp>
        <p:nvSpPr>
          <p:cNvPr id="1280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A2D46D-96F3-4E10-8B62-30CB4C2C723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253D469E-202F-4295-937F-96869B8FFE3B}"/>
              </a:ext>
            </a:extLst>
          </p:cNvPr>
          <p:cNvPicPr>
            <a:picLocks noChangeAspect="1"/>
          </p:cNvPicPr>
          <p:nvPr/>
        </p:nvPicPr>
        <p:blipFill>
          <a:blip r:embed="rId3"/>
          <a:stretch>
            <a:fillRect/>
          </a:stretch>
        </p:blipFill>
        <p:spPr>
          <a:xfrm rot="16200000">
            <a:off x="-2476678" y="4620885"/>
            <a:ext cx="5989677" cy="1457070"/>
          </a:xfrm>
          <a:prstGeom prst="rect">
            <a:avLst/>
          </a:prstGeom>
        </p:spPr>
      </p:pic>
      <p:sp>
        <p:nvSpPr>
          <p:cNvPr id="2" name="TextBox 1">
            <a:extLst>
              <a:ext uri="{FF2B5EF4-FFF2-40B4-BE49-F238E27FC236}">
                <a16:creationId xmlns:a16="http://schemas.microsoft.com/office/drawing/2014/main" id="{A03076D6-ED3D-41CF-8808-8D8567D7DC47}"/>
              </a:ext>
            </a:extLst>
          </p:cNvPr>
          <p:cNvSpPr txBox="1"/>
          <p:nvPr/>
        </p:nvSpPr>
        <p:spPr>
          <a:xfrm>
            <a:off x="1320800" y="1394691"/>
            <a:ext cx="10752044" cy="5632311"/>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FFC000"/>
                </a:solidFill>
                <a:latin typeface="Calibri" panose="020F0502020204030204" pitchFamily="34" charset="0"/>
                <a:cs typeface="Calibri" panose="020F0502020204030204" pitchFamily="34" charset="0"/>
              </a:rPr>
              <a:t>Federal law requires labor unions to operate with internal democracy and fiscal integrity. </a:t>
            </a:r>
          </a:p>
          <a:p>
            <a:pPr lvl="2"/>
            <a:r>
              <a:rPr lang="en-US" sz="2000" i="1" dirty="0">
                <a:solidFill>
                  <a:srgbClr val="FFC000"/>
                </a:solidFill>
                <a:latin typeface="Calibri" panose="020F0502020204030204" pitchFamily="34" charset="0"/>
                <a:cs typeface="Calibri" panose="020F0502020204030204" pitchFamily="34" charset="0"/>
              </a:rPr>
              <a:t>requires unions to meet strong standards of responsibility and ethical conduct, and it protects members against abuse by union officials. The main focus of the LMRDA is unions in the private sector</a:t>
            </a:r>
          </a:p>
          <a:p>
            <a:pPr lvl="1"/>
            <a:endParaRPr lang="en-US" sz="2000" b="1" dirty="0">
              <a:solidFill>
                <a:srgbClr val="FFC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chemeClr val="bg1"/>
                </a:solidFill>
                <a:latin typeface="Calibri" panose="020F0502020204030204" pitchFamily="34" charset="0"/>
                <a:cs typeface="Calibri" panose="020F0502020204030204" pitchFamily="34" charset="0"/>
              </a:rPr>
              <a:t>Established in 1959</a:t>
            </a:r>
          </a:p>
          <a:p>
            <a:pPr lvl="1"/>
            <a:r>
              <a:rPr lang="en-US" sz="2000" i="1" dirty="0">
                <a:solidFill>
                  <a:schemeClr val="bg1"/>
                </a:solidFill>
                <a:latin typeface="Calibri" panose="020F0502020204030204" pitchFamily="34" charset="0"/>
                <a:cs typeface="Calibri" panose="020F0502020204030204" pitchFamily="34" charset="0"/>
              </a:rPr>
              <a:t>What was happening during this time in history?</a:t>
            </a:r>
          </a:p>
          <a:p>
            <a:pPr lvl="1"/>
            <a:endParaRPr lang="en-US" sz="2000" b="1"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rgbClr val="FFC000"/>
                </a:solidFill>
                <a:latin typeface="Calibri" panose="020F0502020204030204" pitchFamily="34" charset="0"/>
                <a:cs typeface="Calibri" panose="020F0502020204030204" pitchFamily="34" charset="0"/>
              </a:rPr>
              <a:t>Established to regulate labor unions’ internal affairs, and their relationships  with employers/the agencies</a:t>
            </a:r>
          </a:p>
          <a:p>
            <a:endParaRPr lang="en-US" sz="2000" b="1" dirty="0">
              <a:solidFill>
                <a:srgbClr val="FFC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chemeClr val="bg1"/>
                </a:solidFill>
                <a:latin typeface="Calibri" panose="020F0502020204030204" pitchFamily="34" charset="0"/>
                <a:cs typeface="Calibri" panose="020F0502020204030204" pitchFamily="34" charset="0"/>
              </a:rPr>
              <a:t>Established the rules that govern the behavior of unions: guarantee certain rights to union members, and impose certain responsibilities on union officers</a:t>
            </a:r>
          </a:p>
          <a:p>
            <a:endParaRPr lang="en-US" sz="2000" b="1"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rgbClr val="FFC000"/>
                </a:solidFill>
                <a:latin typeface="Calibri" panose="020F0502020204030204" pitchFamily="34" charset="0"/>
                <a:cs typeface="Calibri" panose="020F0502020204030204" pitchFamily="34" charset="0"/>
              </a:rPr>
              <a:t>OLMS enforces many of the LMRDA provisions. Some of the provisions in the LMRDA can only be enforced by union members through private suit in court. </a:t>
            </a:r>
          </a:p>
          <a:p>
            <a:pPr marL="285750" indent="-285750">
              <a:buFont typeface="Arial" panose="020B0604020202020204" pitchFamily="34" charset="0"/>
              <a:buChar char="•"/>
            </a:pPr>
            <a:endParaRPr lang="en-US" sz="2000" b="1"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p>
        </p:txBody>
      </p:sp>
      <p:sp>
        <p:nvSpPr>
          <p:cNvPr id="3" name="TextBox 2">
            <a:extLst>
              <a:ext uri="{FF2B5EF4-FFF2-40B4-BE49-F238E27FC236}">
                <a16:creationId xmlns:a16="http://schemas.microsoft.com/office/drawing/2014/main" id="{E8156F07-A40B-4E2B-A0BA-4857A1B404EE}"/>
              </a:ext>
            </a:extLst>
          </p:cNvPr>
          <p:cNvSpPr txBox="1"/>
          <p:nvPr/>
        </p:nvSpPr>
        <p:spPr>
          <a:xfrm>
            <a:off x="1023176" y="30646"/>
            <a:ext cx="11049668" cy="7017306"/>
          </a:xfrm>
          <a:prstGeom prst="rect">
            <a:avLst/>
          </a:prstGeom>
          <a:solidFill>
            <a:srgbClr val="FFC000"/>
          </a:solidFill>
          <a:effectLst>
            <a:outerShdw blurRad="76200" dir="13500000" sy="23000" kx="1200000" algn="br" rotWithShape="0">
              <a:prstClr val="black">
                <a:alpha val="20000"/>
              </a:prstClr>
            </a:outerShdw>
          </a:effectLst>
        </p:spPr>
        <p:txBody>
          <a:bodyPr wrap="square" rtlCol="0">
            <a:spAutoFit/>
          </a:bodyPr>
          <a:lstStyle/>
          <a:p>
            <a:pPr algn="ctr"/>
            <a:r>
              <a:rPr lang="en-US" b="1" u="sng" dirty="0">
                <a:solidFill>
                  <a:schemeClr val="tx2"/>
                </a:solidFill>
                <a:latin typeface="helvetica neue"/>
                <a:hlinkClick r:id="rId4">
                  <a:extLst>
                    <a:ext uri="{A12FA001-AC4F-418D-AE19-62706E023703}">
                      <ahyp:hlinkClr xmlns:ahyp="http://schemas.microsoft.com/office/drawing/2018/hyperlinkcolor" val="tx"/>
                    </a:ext>
                  </a:extLst>
                </a:hlinkClick>
              </a:rPr>
              <a:t>Responsibilities of Officers</a:t>
            </a:r>
          </a:p>
          <a:p>
            <a:endParaRPr lang="en-US" b="1" dirty="0">
              <a:solidFill>
                <a:schemeClr val="tx2"/>
              </a:solidFill>
              <a:latin typeface="helvetica neue"/>
              <a:hlinkClick r:id="rId4">
                <a:extLst>
                  <a:ext uri="{A12FA001-AC4F-418D-AE19-62706E023703}">
                    <ahyp:hlinkClr xmlns:ahyp="http://schemas.microsoft.com/office/drawing/2018/hyperlinkcolor" val="tx"/>
                  </a:ext>
                </a:extLst>
              </a:hlinkClick>
            </a:endParaRPr>
          </a:p>
          <a:p>
            <a:r>
              <a:rPr lang="en-US" b="1" dirty="0">
                <a:solidFill>
                  <a:schemeClr val="tx2"/>
                </a:solidFill>
                <a:latin typeface="helvetica neue"/>
                <a:hlinkClick r:id="rId4">
                  <a:extLst>
                    <a:ext uri="{A12FA001-AC4F-418D-AE19-62706E023703}">
                      <ahyp:hlinkClr xmlns:ahyp="http://schemas.microsoft.com/office/drawing/2018/hyperlinkcolor" val="tx"/>
                    </a:ext>
                  </a:extLst>
                </a:hlinkClick>
              </a:rPr>
              <a:t>Bonding</a:t>
            </a:r>
            <a:r>
              <a:rPr lang="en-US" b="1" u="sng" dirty="0">
                <a:solidFill>
                  <a:schemeClr val="tx2"/>
                </a:solidFill>
                <a:latin typeface="helvetica neue"/>
              </a:rPr>
              <a:t>.</a:t>
            </a:r>
            <a:r>
              <a:rPr lang="en-US" dirty="0">
                <a:solidFill>
                  <a:schemeClr val="tx2"/>
                </a:solidFill>
                <a:latin typeface="helvetica neue"/>
              </a:rPr>
              <a:t> Entities must obtain a bond to protect the union’s assets in case of embezzlement or other internal crimes. Unions with less than $5,000 in total annual receipts are exempt from bonding.</a:t>
            </a:r>
          </a:p>
          <a:p>
            <a:endParaRPr lang="en-US" dirty="0">
              <a:solidFill>
                <a:schemeClr val="tx2"/>
              </a:solidFill>
              <a:latin typeface="helvetica neue"/>
            </a:endParaRPr>
          </a:p>
          <a:p>
            <a:r>
              <a:rPr lang="en-US" b="1" dirty="0">
                <a:solidFill>
                  <a:schemeClr val="tx2"/>
                </a:solidFill>
                <a:latin typeface="helvetica neue"/>
                <a:hlinkClick r:id="rId5">
                  <a:extLst>
                    <a:ext uri="{A12FA001-AC4F-418D-AE19-62706E023703}">
                      <ahyp:hlinkClr xmlns:ahyp="http://schemas.microsoft.com/office/drawing/2018/hyperlinkcolor" val="tx"/>
                    </a:ext>
                  </a:extLst>
                </a:hlinkClick>
              </a:rPr>
              <a:t>Elections</a:t>
            </a:r>
            <a:r>
              <a:rPr lang="en-US" dirty="0">
                <a:solidFill>
                  <a:schemeClr val="tx2"/>
                </a:solidFill>
                <a:latin typeface="helvetica neue"/>
              </a:rPr>
              <a:t>. Covers nominations, ballot secrecy, and other election procedures. The standards apply to union officer elections. They also apply to elections for delegates to conventions at which union officers are elected or dues are voted on. </a:t>
            </a:r>
          </a:p>
          <a:p>
            <a:endParaRPr lang="en-US" dirty="0">
              <a:solidFill>
                <a:schemeClr val="tx2"/>
              </a:solidFill>
              <a:latin typeface="helvetica neue"/>
            </a:endParaRPr>
          </a:p>
          <a:p>
            <a:r>
              <a:rPr lang="en-US" b="1" dirty="0">
                <a:solidFill>
                  <a:schemeClr val="tx2"/>
                </a:solidFill>
                <a:latin typeface="helvetica neue"/>
                <a:hlinkClick r:id="rId6">
                  <a:extLst>
                    <a:ext uri="{A12FA001-AC4F-418D-AE19-62706E023703}">
                      <ahyp:hlinkClr xmlns:ahyp="http://schemas.microsoft.com/office/drawing/2018/hyperlinkcolor" val="tx"/>
                    </a:ext>
                  </a:extLst>
                </a:hlinkClick>
              </a:rPr>
              <a:t>Reporting</a:t>
            </a:r>
            <a:r>
              <a:rPr lang="en-US" b="1" dirty="0">
                <a:solidFill>
                  <a:schemeClr val="tx2"/>
                </a:solidFill>
                <a:latin typeface="helvetica neue"/>
              </a:rPr>
              <a:t>.</a:t>
            </a:r>
            <a:r>
              <a:rPr lang="en-US" dirty="0">
                <a:solidFill>
                  <a:schemeClr val="tx2"/>
                </a:solidFill>
                <a:latin typeface="helvetica neue"/>
              </a:rPr>
              <a:t> Required to file certain reports with the DOL to document governance and financial integrity.  General information on these reporting requirements and on fiscal controls for unions is on the DOL website. The reports are public information and the DOL posts them (as well as a variety of other union information) on its website</a:t>
            </a:r>
          </a:p>
          <a:p>
            <a:endParaRPr lang="en-US" dirty="0">
              <a:solidFill>
                <a:schemeClr val="tx2"/>
              </a:solidFill>
              <a:latin typeface="helvetica neue"/>
            </a:endParaRPr>
          </a:p>
          <a:p>
            <a:r>
              <a:rPr lang="en-US" b="1" u="sng" dirty="0">
                <a:solidFill>
                  <a:schemeClr val="tx2"/>
                </a:solidFill>
                <a:latin typeface="helvetica neue"/>
              </a:rPr>
              <a:t>Record Keeping</a:t>
            </a:r>
            <a:r>
              <a:rPr lang="en-US" b="1" dirty="0">
                <a:solidFill>
                  <a:schemeClr val="tx2"/>
                </a:solidFill>
                <a:latin typeface="helvetica neue"/>
              </a:rPr>
              <a:t>. </a:t>
            </a:r>
            <a:r>
              <a:rPr lang="en-US" dirty="0">
                <a:solidFill>
                  <a:schemeClr val="tx2"/>
                </a:solidFill>
                <a:latin typeface="helvetica neue"/>
              </a:rPr>
              <a:t>Must maintain for 5 years the records on which their annual LM-2,-3, or -4 reports are based. Examples of these records include:</a:t>
            </a:r>
          </a:p>
          <a:p>
            <a:pPr lvl="2">
              <a:buFont typeface="Arial" panose="020B0604020202020204" pitchFamily="34" charset="0"/>
              <a:buChar char="•"/>
            </a:pPr>
            <a:r>
              <a:rPr lang="en-US" dirty="0">
                <a:solidFill>
                  <a:schemeClr val="tx2"/>
                </a:solidFill>
                <a:latin typeface="helvetica neue"/>
              </a:rPr>
              <a:t>Credit card statements and itemized receipts for each credit card charge</a:t>
            </a:r>
          </a:p>
          <a:p>
            <a:pPr lvl="2">
              <a:buFont typeface="Arial" panose="020B0604020202020204" pitchFamily="34" charset="0"/>
              <a:buChar char="•"/>
            </a:pPr>
            <a:r>
              <a:rPr lang="en-US" dirty="0">
                <a:solidFill>
                  <a:schemeClr val="tx2"/>
                </a:solidFill>
                <a:latin typeface="helvetica neue"/>
              </a:rPr>
              <a:t>Copies of bank deposit slips and bank credit and debit memos </a:t>
            </a:r>
          </a:p>
          <a:p>
            <a:pPr lvl="2">
              <a:buFont typeface="Arial" panose="020B0604020202020204" pitchFamily="34" charset="0"/>
              <a:buChar char="•"/>
            </a:pPr>
            <a:r>
              <a:rPr lang="en-US" dirty="0">
                <a:solidFill>
                  <a:schemeClr val="tx2"/>
                </a:solidFill>
                <a:latin typeface="helvetica neue"/>
              </a:rPr>
              <a:t>Vouchers for union expenditures</a:t>
            </a:r>
          </a:p>
          <a:p>
            <a:pPr lvl="2">
              <a:buFont typeface="Arial" panose="020B0604020202020204" pitchFamily="34" charset="0"/>
              <a:buChar char="•"/>
            </a:pPr>
            <a:r>
              <a:rPr lang="en-US" dirty="0">
                <a:solidFill>
                  <a:schemeClr val="tx2"/>
                </a:solidFill>
                <a:latin typeface="helvetica neue"/>
              </a:rPr>
              <a:t>Internal union financial reports and statements</a:t>
            </a:r>
          </a:p>
          <a:p>
            <a:pPr lvl="2">
              <a:buFont typeface="Arial" panose="020B0604020202020204" pitchFamily="34" charset="0"/>
              <a:buChar char="•"/>
            </a:pPr>
            <a:r>
              <a:rPr lang="en-US" dirty="0">
                <a:solidFill>
                  <a:schemeClr val="tx2"/>
                </a:solidFill>
                <a:latin typeface="helvetica neue"/>
              </a:rPr>
              <a:t>Minutes of all membership and executive board meetings</a:t>
            </a:r>
          </a:p>
          <a:p>
            <a:pPr lvl="2">
              <a:buFont typeface="Arial" panose="020B0604020202020204" pitchFamily="34" charset="0"/>
              <a:buChar char="•"/>
            </a:pPr>
            <a:r>
              <a:rPr lang="en-US" dirty="0">
                <a:solidFill>
                  <a:schemeClr val="tx2"/>
                </a:solidFill>
                <a:latin typeface="helvetica neue"/>
              </a:rPr>
              <a:t>Fixed assets inventory</a:t>
            </a:r>
          </a:p>
          <a:p>
            <a:pPr marL="1657350" lvl="3" indent="-285750">
              <a:buFont typeface="Arial" panose="020B0604020202020204" pitchFamily="34" charset="0"/>
              <a:buChar char="•"/>
            </a:pPr>
            <a:r>
              <a:rPr lang="en-US" dirty="0">
                <a:solidFill>
                  <a:schemeClr val="tx2"/>
                </a:solidFill>
                <a:latin typeface="helvetica neue"/>
              </a:rPr>
              <a:t>Election ballots and materials must be kept for 1 year.</a:t>
            </a:r>
          </a:p>
          <a:p>
            <a:r>
              <a:rPr lang="en-US" dirty="0">
                <a:solidFill>
                  <a:schemeClr val="tx2"/>
                </a:solidFill>
                <a:latin typeface="helvetica neue"/>
              </a:rPr>
              <a:t>DOL advice on recordkeeping requirements is on the DOL website</a:t>
            </a:r>
          </a:p>
          <a:p>
            <a:endParaRPr lang="en-US" b="1" u="sng" dirty="0">
              <a:solidFill>
                <a:schemeClr val="tx2"/>
              </a:solidFill>
              <a:latin typeface="helvetica neue"/>
            </a:endParaRPr>
          </a:p>
        </p:txBody>
      </p:sp>
    </p:spTree>
    <p:extLst>
      <p:ext uri="{BB962C8B-B14F-4D97-AF65-F5344CB8AC3E}">
        <p14:creationId xmlns:p14="http://schemas.microsoft.com/office/powerpoint/2010/main" val="355651842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 calcmode="lin" valueType="num">
                                      <p:cBhvr additive="base">
                                        <p:cTn id="4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0" y="-833472"/>
            <a:ext cx="11582400" cy="1666944"/>
          </a:xfrm>
        </p:spPr>
        <p:txBody>
          <a:bodyPr/>
          <a:lstStyle/>
          <a:p>
            <a:pPr marL="914400" lvl="1" indent="-457200">
              <a:buFont typeface="+mj-lt"/>
              <a:buAutoNum type="arabicPeriod"/>
              <a:defRPr/>
            </a:pPr>
            <a:endParaRPr lang="en-US" sz="3200" b="1" u="sng" dirty="0">
              <a:solidFill>
                <a:schemeClr val="bg1"/>
              </a:solidFill>
              <a:latin typeface="Calibri" panose="020F0502020204030204" pitchFamily="34" charset="0"/>
            </a:endParaRPr>
          </a:p>
          <a:p>
            <a:pPr marL="457200" lvl="1" indent="0">
              <a:lnSpc>
                <a:spcPct val="150000"/>
              </a:lnSpc>
              <a:buNone/>
              <a:defRPr/>
            </a:pPr>
            <a:r>
              <a:rPr lang="en-US" sz="4000" b="1" u="sng" dirty="0">
                <a:solidFill>
                  <a:prstClr val="white"/>
                </a:solidFill>
                <a:latin typeface="Calibri" panose="020F0502020204030204" pitchFamily="34" charset="0"/>
              </a:rPr>
              <a:t>Labor Management Reporting and Disclosure Act of 1959 (LMRDA)</a:t>
            </a:r>
          </a:p>
          <a:p>
            <a:pPr>
              <a:buFont typeface="Arial" charset="0"/>
              <a:buNone/>
              <a:defRPr/>
            </a:pPr>
            <a:endParaRPr lang="en-US" dirty="0">
              <a:latin typeface="Calibri" panose="020F0502020204030204" pitchFamily="34" charset="0"/>
            </a:endParaRPr>
          </a:p>
          <a:p>
            <a:pPr>
              <a:buFont typeface="Arial" charset="0"/>
              <a:buNone/>
              <a:defRPr/>
            </a:pPr>
            <a:endParaRPr lang="en-US" dirty="0">
              <a:latin typeface="Calibri" panose="020F0502020204030204" pitchFamily="34" charset="0"/>
            </a:endParaRPr>
          </a:p>
        </p:txBody>
      </p:sp>
      <p:sp>
        <p:nvSpPr>
          <p:cNvPr id="1280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A2D46D-96F3-4E10-8B62-30CB4C2C723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253D469E-202F-4295-937F-96869B8FFE3B}"/>
              </a:ext>
            </a:extLst>
          </p:cNvPr>
          <p:cNvPicPr>
            <a:picLocks noChangeAspect="1"/>
          </p:cNvPicPr>
          <p:nvPr/>
        </p:nvPicPr>
        <p:blipFill>
          <a:blip r:embed="rId3"/>
          <a:stretch>
            <a:fillRect/>
          </a:stretch>
        </p:blipFill>
        <p:spPr>
          <a:xfrm rot="16200000">
            <a:off x="-2476678" y="4620885"/>
            <a:ext cx="5989677" cy="1457070"/>
          </a:xfrm>
          <a:prstGeom prst="rect">
            <a:avLst/>
          </a:prstGeom>
        </p:spPr>
      </p:pic>
      <p:sp>
        <p:nvSpPr>
          <p:cNvPr id="4" name="TextBox 3">
            <a:extLst>
              <a:ext uri="{FF2B5EF4-FFF2-40B4-BE49-F238E27FC236}">
                <a16:creationId xmlns:a16="http://schemas.microsoft.com/office/drawing/2014/main" id="{0DACA527-6043-46AE-8DF5-BB651CE98AD7}"/>
              </a:ext>
            </a:extLst>
          </p:cNvPr>
          <p:cNvSpPr txBox="1"/>
          <p:nvPr/>
        </p:nvSpPr>
        <p:spPr>
          <a:xfrm>
            <a:off x="948690" y="1827829"/>
            <a:ext cx="11140440"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rPr>
              <a:t>Protects the rights of union members and ensures freedom and democracy by ensuring members and officers voices are heard, and certain protections are in place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srgbClr val="FFD965"/>
                </a:solidFill>
                <a:effectLst/>
                <a:uLnTx/>
                <a:uFillTx/>
                <a:latin typeface="Trebuchet MS" panose="020B0603020202020204"/>
                <a:ea typeface="+mn-ea"/>
                <a:cs typeface="+mn-cs"/>
              </a:rPr>
              <a:t>Bill of Rights in Title I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rPr>
              <a:t>Provide for the reporting and disclosure of certain financial transactions and administrative practices of labor organizations and employers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rPr>
              <a:t>Prevent abuses in the administration of trusteeships by labor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rPr>
              <a:t>Provide standards with respect to the election of officers of labor organizations, and for other purposes.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endParaRPr>
          </a:p>
        </p:txBody>
      </p:sp>
      <p:sp>
        <p:nvSpPr>
          <p:cNvPr id="2" name="Double Bracket 1">
            <a:extLst>
              <a:ext uri="{FF2B5EF4-FFF2-40B4-BE49-F238E27FC236}">
                <a16:creationId xmlns:a16="http://schemas.microsoft.com/office/drawing/2014/main" id="{59DE637B-A844-4CB3-905C-CEC79C83B16F}"/>
              </a:ext>
            </a:extLst>
          </p:cNvPr>
          <p:cNvSpPr/>
          <p:nvPr/>
        </p:nvSpPr>
        <p:spPr>
          <a:xfrm>
            <a:off x="3702205" y="136524"/>
            <a:ext cx="8386925" cy="6584952"/>
          </a:xfrm>
          <a:prstGeom prst="bracketPair">
            <a:avLst/>
          </a:prstGeom>
          <a:solidFill>
            <a:schemeClr val="tx1">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C333F56E-D3A5-44CE-96AF-7EA99A54D31E}"/>
              </a:ext>
            </a:extLst>
          </p:cNvPr>
          <p:cNvSpPr txBox="1"/>
          <p:nvPr/>
        </p:nvSpPr>
        <p:spPr>
          <a:xfrm>
            <a:off x="3847171" y="205046"/>
            <a:ext cx="8241959" cy="6186309"/>
          </a:xfrm>
          <a:prstGeom prst="rect">
            <a:avLst/>
          </a:prstGeom>
          <a:noFill/>
        </p:spPr>
        <p:txBody>
          <a:bodyPr wrap="square" rtlCol="0">
            <a:spAutoFit/>
          </a:bodyPr>
          <a:lstStyle/>
          <a:p>
            <a:pPr algn="ctr"/>
            <a:r>
              <a:rPr lang="en-US" b="1" dirty="0">
                <a:solidFill>
                  <a:srgbClr val="000000"/>
                </a:solidFill>
                <a:latin typeface="Candara" panose="020E0502030303020204" pitchFamily="34" charset="0"/>
                <a:cs typeface="Calibri" panose="020F0502020204030204" pitchFamily="34" charset="0"/>
              </a:rPr>
              <a:t>Union Member Rights</a:t>
            </a:r>
          </a:p>
          <a:p>
            <a:pPr algn="ctr"/>
            <a:r>
              <a:rPr lang="en-US" b="1" dirty="0">
                <a:solidFill>
                  <a:srgbClr val="000000"/>
                </a:solidFill>
                <a:latin typeface="Candara" panose="020E0502030303020204" pitchFamily="34" charset="0"/>
                <a:cs typeface="Calibri" panose="020F0502020204030204" pitchFamily="34" charset="0"/>
              </a:rPr>
              <a:t>Bill of Rights - Union members have:</a:t>
            </a:r>
          </a:p>
          <a:p>
            <a:pPr algn="ctr"/>
            <a:endParaRPr lang="en-US" b="1" dirty="0">
              <a:solidFill>
                <a:srgbClr val="000000"/>
              </a:solidFill>
              <a:latin typeface="Candara" panose="020E0502030303020204" pitchFamily="34" charset="0"/>
              <a:cs typeface="Calibri" panose="020F0502020204030204" pitchFamily="34" charset="0"/>
            </a:endParaRPr>
          </a:p>
          <a:p>
            <a:pPr>
              <a:buFont typeface="Arial" panose="020B0604020202020204" pitchFamily="34" charset="0"/>
              <a:buChar char="•"/>
            </a:pPr>
            <a:r>
              <a:rPr lang="en-US" b="1" dirty="0">
                <a:solidFill>
                  <a:srgbClr val="000000"/>
                </a:solidFill>
                <a:latin typeface="Candara" panose="020E0502030303020204" pitchFamily="34" charset="0"/>
                <a:cs typeface="Calibri" panose="020F0502020204030204" pitchFamily="34" charset="0"/>
              </a:rPr>
              <a:t>equal rights to participate in union activities</a:t>
            </a:r>
            <a:br>
              <a:rPr lang="en-US" b="1" dirty="0">
                <a:solidFill>
                  <a:srgbClr val="000000"/>
                </a:solidFill>
                <a:latin typeface="Candara" panose="020E0502030303020204" pitchFamily="34" charset="0"/>
                <a:cs typeface="Calibri" panose="020F0502020204030204" pitchFamily="34" charset="0"/>
              </a:rPr>
            </a:br>
            <a:endParaRPr lang="en-US" b="1" dirty="0">
              <a:solidFill>
                <a:srgbClr val="000000"/>
              </a:solidFill>
              <a:latin typeface="Candara" panose="020E0502030303020204" pitchFamily="34" charset="0"/>
              <a:cs typeface="Calibri" panose="020F0502020204030204" pitchFamily="34" charset="0"/>
            </a:endParaRPr>
          </a:p>
          <a:p>
            <a:pPr>
              <a:buFont typeface="Arial" panose="020B0604020202020204" pitchFamily="34" charset="0"/>
              <a:buChar char="•"/>
            </a:pPr>
            <a:r>
              <a:rPr lang="en-US" b="1" dirty="0">
                <a:solidFill>
                  <a:srgbClr val="000000"/>
                </a:solidFill>
                <a:latin typeface="Candara" panose="020E0502030303020204" pitchFamily="34" charset="0"/>
                <a:cs typeface="Calibri" panose="020F0502020204030204" pitchFamily="34" charset="0"/>
              </a:rPr>
              <a:t>freedom of speech and assembly </a:t>
            </a:r>
            <a:br>
              <a:rPr lang="en-US" b="1" dirty="0">
                <a:solidFill>
                  <a:srgbClr val="000000"/>
                </a:solidFill>
                <a:latin typeface="Candara" panose="020E0502030303020204" pitchFamily="34" charset="0"/>
                <a:cs typeface="Calibri" panose="020F0502020204030204" pitchFamily="34" charset="0"/>
              </a:rPr>
            </a:br>
            <a:endParaRPr lang="en-US" b="1" dirty="0">
              <a:solidFill>
                <a:srgbClr val="000000"/>
              </a:solidFill>
              <a:latin typeface="Candara" panose="020E0502030303020204" pitchFamily="34" charset="0"/>
              <a:cs typeface="Calibri" panose="020F0502020204030204" pitchFamily="34" charset="0"/>
            </a:endParaRPr>
          </a:p>
          <a:p>
            <a:pPr>
              <a:buFont typeface="Arial" panose="020B0604020202020204" pitchFamily="34" charset="0"/>
              <a:buChar char="•"/>
            </a:pPr>
            <a:r>
              <a:rPr lang="en-US" b="1" dirty="0">
                <a:solidFill>
                  <a:srgbClr val="000000"/>
                </a:solidFill>
                <a:latin typeface="Candara" panose="020E0502030303020204" pitchFamily="34" charset="0"/>
                <a:cs typeface="Calibri" panose="020F0502020204030204" pitchFamily="34" charset="0"/>
              </a:rPr>
              <a:t>voice in setting rates of dues, fees, and assessments </a:t>
            </a:r>
            <a:br>
              <a:rPr lang="en-US" b="1" dirty="0">
                <a:solidFill>
                  <a:srgbClr val="000000"/>
                </a:solidFill>
                <a:latin typeface="Candara" panose="020E0502030303020204" pitchFamily="34" charset="0"/>
                <a:cs typeface="Calibri" panose="020F0502020204030204" pitchFamily="34" charset="0"/>
              </a:rPr>
            </a:br>
            <a:endParaRPr lang="en-US" b="1" dirty="0">
              <a:solidFill>
                <a:srgbClr val="000000"/>
              </a:solidFill>
              <a:latin typeface="Candara" panose="020E0502030303020204" pitchFamily="34" charset="0"/>
              <a:cs typeface="Calibri" panose="020F0502020204030204" pitchFamily="34" charset="0"/>
            </a:endParaRPr>
          </a:p>
          <a:p>
            <a:pPr>
              <a:buFont typeface="Arial" panose="020B0604020202020204" pitchFamily="34" charset="0"/>
              <a:buChar char="•"/>
            </a:pPr>
            <a:r>
              <a:rPr lang="en-US" b="1" dirty="0">
                <a:solidFill>
                  <a:srgbClr val="000000"/>
                </a:solidFill>
                <a:latin typeface="Candara" panose="020E0502030303020204" pitchFamily="34" charset="0"/>
                <a:cs typeface="Calibri" panose="020F0502020204030204" pitchFamily="34" charset="0"/>
              </a:rPr>
              <a:t>protection of the right to sue</a:t>
            </a:r>
            <a:br>
              <a:rPr lang="en-US" b="1" dirty="0">
                <a:solidFill>
                  <a:srgbClr val="000000"/>
                </a:solidFill>
                <a:latin typeface="Candara" panose="020E0502030303020204" pitchFamily="34" charset="0"/>
                <a:cs typeface="Calibri" panose="020F0502020204030204" pitchFamily="34" charset="0"/>
              </a:rPr>
            </a:br>
            <a:endParaRPr lang="en-US" b="1" dirty="0">
              <a:solidFill>
                <a:srgbClr val="000000"/>
              </a:solidFill>
              <a:latin typeface="Candara" panose="020E0502030303020204" pitchFamily="34" charset="0"/>
              <a:cs typeface="Calibri" panose="020F0502020204030204" pitchFamily="34" charset="0"/>
            </a:endParaRPr>
          </a:p>
          <a:p>
            <a:pPr>
              <a:buFont typeface="Arial" panose="020B0604020202020204" pitchFamily="34" charset="0"/>
              <a:buChar char="•"/>
            </a:pPr>
            <a:r>
              <a:rPr lang="en-US" b="1" dirty="0">
                <a:solidFill>
                  <a:srgbClr val="000000"/>
                </a:solidFill>
                <a:latin typeface="Candara" panose="020E0502030303020204" pitchFamily="34" charset="0"/>
                <a:cs typeface="Calibri" panose="020F0502020204030204" pitchFamily="34" charset="0"/>
              </a:rPr>
              <a:t>safeguards against improper discipline</a:t>
            </a:r>
          </a:p>
          <a:p>
            <a:endParaRPr lang="en-US" b="1" dirty="0">
              <a:solidFill>
                <a:srgbClr val="000000"/>
              </a:solidFill>
              <a:latin typeface="Candara" panose="020E0502030303020204" pitchFamily="34" charset="0"/>
              <a:cs typeface="Calibri" panose="020F0502020204030204" pitchFamily="34" charset="0"/>
            </a:endParaRPr>
          </a:p>
          <a:p>
            <a:r>
              <a:rPr lang="en-US" b="1" dirty="0">
                <a:solidFill>
                  <a:srgbClr val="000000"/>
                </a:solidFill>
                <a:latin typeface="Candara" panose="020E0502030303020204" pitchFamily="34" charset="0"/>
                <a:cs typeface="Calibri" panose="020F0502020204030204" pitchFamily="34" charset="0"/>
              </a:rPr>
              <a:t>Copies of Collective Bargaining Agreements - </a:t>
            </a:r>
            <a:r>
              <a:rPr lang="en-US" dirty="0">
                <a:solidFill>
                  <a:srgbClr val="000000"/>
                </a:solidFill>
                <a:latin typeface="Candara" panose="020E0502030303020204" pitchFamily="34" charset="0"/>
                <a:cs typeface="Calibri" panose="020F0502020204030204" pitchFamily="34" charset="0"/>
              </a:rPr>
              <a:t>Union members and nonunion employees have the right to receive or inspect copies of collective bargaining agreements.</a:t>
            </a:r>
            <a:endParaRPr lang="en-US" b="1" dirty="0">
              <a:solidFill>
                <a:srgbClr val="000000"/>
              </a:solidFill>
              <a:latin typeface="Candara" panose="020E0502030303020204" pitchFamily="34" charset="0"/>
              <a:cs typeface="Calibri" panose="020F0502020204030204" pitchFamily="34" charset="0"/>
            </a:endParaRPr>
          </a:p>
          <a:p>
            <a:endParaRPr lang="en-US" b="1" dirty="0">
              <a:solidFill>
                <a:srgbClr val="000000"/>
              </a:solidFill>
              <a:latin typeface="Candara" panose="020E0502030303020204" pitchFamily="34" charset="0"/>
              <a:cs typeface="Calibri" panose="020F0502020204030204" pitchFamily="34" charset="0"/>
            </a:endParaRPr>
          </a:p>
          <a:p>
            <a:r>
              <a:rPr lang="en-US" b="1" dirty="0">
                <a:solidFill>
                  <a:srgbClr val="000000"/>
                </a:solidFill>
                <a:latin typeface="Candara" panose="020E0502030303020204" pitchFamily="34" charset="0"/>
                <a:cs typeface="Calibri" panose="020F0502020204030204" pitchFamily="34" charset="0"/>
              </a:rPr>
              <a:t>Reports - </a:t>
            </a:r>
            <a:r>
              <a:rPr lang="en-US" dirty="0">
                <a:solidFill>
                  <a:srgbClr val="000000"/>
                </a:solidFill>
                <a:latin typeface="Candara" panose="020E0502030303020204" pitchFamily="34" charset="0"/>
                <a:cs typeface="Calibri" panose="020F0502020204030204" pitchFamily="34" charset="0"/>
              </a:rPr>
              <a:t>Unions are required to file an initial information report (Form LM-1), copies of constitutions and bylaws, and an annual financial report (Form LM-2/3/4) with OLMS. Unions must make the reports available to members and permit members to examine supporting records for just cause. The reports are public information.</a:t>
            </a:r>
          </a:p>
        </p:txBody>
      </p:sp>
    </p:spTree>
    <p:extLst>
      <p:ext uri="{BB962C8B-B14F-4D97-AF65-F5344CB8AC3E}">
        <p14:creationId xmlns:p14="http://schemas.microsoft.com/office/powerpoint/2010/main" val="210663487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61519" y="-696948"/>
            <a:ext cx="11887200" cy="1666944"/>
          </a:xfrm>
        </p:spPr>
        <p:txBody>
          <a:bodyPr/>
          <a:lstStyle/>
          <a:p>
            <a:pPr marL="914400" lvl="1" indent="-457200">
              <a:buFont typeface="+mj-lt"/>
              <a:buAutoNum type="arabicPeriod"/>
              <a:defRPr/>
            </a:pPr>
            <a:endParaRPr lang="en-US" sz="3200" b="1" dirty="0">
              <a:solidFill>
                <a:schemeClr val="bg1"/>
              </a:solidFill>
              <a:latin typeface="Calibri" panose="020F0502020204030204" pitchFamily="34" charset="0"/>
            </a:endParaRPr>
          </a:p>
          <a:p>
            <a:pPr marL="457200" lvl="1" indent="0">
              <a:lnSpc>
                <a:spcPct val="150000"/>
              </a:lnSpc>
              <a:buNone/>
              <a:defRPr/>
            </a:pPr>
            <a:r>
              <a:rPr lang="en-US" sz="3200" b="1" u="sng" dirty="0">
                <a:solidFill>
                  <a:prstClr val="white"/>
                </a:solidFill>
                <a:latin typeface="Calibri" panose="020F0502020204030204" pitchFamily="34" charset="0"/>
              </a:rPr>
              <a:t>Labor Management Reporting and Disclosure Act of 1959 (LMRDA)</a:t>
            </a:r>
          </a:p>
          <a:p>
            <a:pPr>
              <a:buFont typeface="Arial" charset="0"/>
              <a:buNone/>
              <a:defRPr/>
            </a:pPr>
            <a:endParaRPr lang="en-US" dirty="0">
              <a:latin typeface="Calibri" panose="020F0502020204030204" pitchFamily="34" charset="0"/>
            </a:endParaRPr>
          </a:p>
          <a:p>
            <a:pPr>
              <a:buFont typeface="Arial" charset="0"/>
              <a:buNone/>
              <a:defRPr/>
            </a:pPr>
            <a:endParaRPr lang="en-US" dirty="0">
              <a:latin typeface="Calibri" panose="020F0502020204030204" pitchFamily="34" charset="0"/>
            </a:endParaRPr>
          </a:p>
        </p:txBody>
      </p:sp>
      <p:sp>
        <p:nvSpPr>
          <p:cNvPr id="1280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A2D46D-96F3-4E10-8B62-30CB4C2C723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0DACA527-6043-46AE-8DF5-BB651CE98AD7}"/>
              </a:ext>
            </a:extLst>
          </p:cNvPr>
          <p:cNvSpPr txBox="1"/>
          <p:nvPr/>
        </p:nvSpPr>
        <p:spPr>
          <a:xfrm>
            <a:off x="1090599" y="833236"/>
            <a:ext cx="10919264" cy="59896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Title I: Bill of Rights (just covered in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Title II: Financial Reporting Requirements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guarantees the disclosure to union members of information regarding the financial condition of the unions and its officials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Title III: Trusteeships-controls on the use of trusteeships/prevents abuse (will go more into later)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Title IV: Elections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Title V: Safeguards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declares that union officers occupy positions of trust; requires them to hold and use money and property of the union solely for the benefit of the members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Title VI: </a:t>
            </a:r>
            <a:r>
              <a:rPr kumimoji="0" lang="en-US" sz="2000" b="0" i="0" u="none" strike="noStrike" kern="1200" cap="none" spc="0" normalizeH="0" baseline="0" noProof="0" dirty="0" err="1">
                <a:ln>
                  <a:noFill/>
                </a:ln>
                <a:solidFill>
                  <a:srgbClr val="FFD965"/>
                </a:solidFill>
                <a:effectLst/>
                <a:uLnTx/>
                <a:uFillTx/>
                <a:latin typeface="Trebuchet MS" panose="020B0603020202020204"/>
                <a:ea typeface="+mn-ea"/>
                <a:cs typeface="+mn-cs"/>
              </a:rPr>
              <a:t>Misc</a:t>
            </a:r>
            <a:r>
              <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rPr>
              <a:t>: grants the Secretary of Labor express power to investigate, inspect records, and to question persons in order to determine whether any provision of the LMRDA has been violated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D965"/>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E94C5F7C-1BE4-4D9A-A5DB-6FC2044B2BF2}"/>
              </a:ext>
            </a:extLst>
          </p:cNvPr>
          <p:cNvPicPr>
            <a:picLocks noChangeAspect="1"/>
          </p:cNvPicPr>
          <p:nvPr/>
        </p:nvPicPr>
        <p:blipFill>
          <a:blip r:embed="rId3"/>
          <a:stretch>
            <a:fillRect/>
          </a:stretch>
        </p:blipFill>
        <p:spPr>
          <a:xfrm rot="16200000">
            <a:off x="-2476678" y="4620885"/>
            <a:ext cx="5989677" cy="1457070"/>
          </a:xfrm>
          <a:prstGeom prst="rect">
            <a:avLst/>
          </a:prstGeom>
        </p:spPr>
      </p:pic>
      <p:sp>
        <p:nvSpPr>
          <p:cNvPr id="3" name="TextBox 2">
            <a:extLst>
              <a:ext uri="{FF2B5EF4-FFF2-40B4-BE49-F238E27FC236}">
                <a16:creationId xmlns:a16="http://schemas.microsoft.com/office/drawing/2014/main" id="{B7B6978A-AAE3-4385-9BDE-0D1D29D92682}"/>
              </a:ext>
            </a:extLst>
          </p:cNvPr>
          <p:cNvSpPr txBox="1"/>
          <p:nvPr/>
        </p:nvSpPr>
        <p:spPr>
          <a:xfrm>
            <a:off x="2442116" y="136524"/>
            <a:ext cx="9749883" cy="6740307"/>
          </a:xfrm>
          <a:prstGeom prst="rect">
            <a:avLst/>
          </a:prstGeom>
          <a:solidFill>
            <a:srgbClr val="002060"/>
          </a:solidFill>
        </p:spPr>
        <p:txBody>
          <a:bodyPr wrap="square" rtlCol="0">
            <a:spAutoFit/>
          </a:bodyPr>
          <a:lstStyle/>
          <a:p>
            <a:pPr algn="ctr"/>
            <a:r>
              <a:rPr lang="en-US" dirty="0">
                <a:solidFill>
                  <a:schemeClr val="bg1"/>
                </a:solidFill>
                <a:latin typeface="Tahoma" panose="020B0604030504040204" pitchFamily="34" charset="0"/>
              </a:rPr>
              <a:t>Officer Elections - Union members have the right to</a:t>
            </a:r>
          </a:p>
          <a:p>
            <a:pPr algn="ctr"/>
            <a:endParaRPr lang="en-US" dirty="0">
              <a:solidFill>
                <a:schemeClr val="bg1"/>
              </a:solidFill>
              <a:latin typeface="Tahoma" panose="020B0604030504040204" pitchFamily="34" charset="0"/>
            </a:endParaRPr>
          </a:p>
          <a:p>
            <a:pPr>
              <a:buFont typeface="Arial" panose="020B0604020202020204" pitchFamily="34" charset="0"/>
              <a:buChar char="•"/>
            </a:pPr>
            <a:r>
              <a:rPr lang="en-US" dirty="0">
                <a:solidFill>
                  <a:schemeClr val="bg1"/>
                </a:solidFill>
                <a:latin typeface="Tahoma" panose="020B0604030504040204" pitchFamily="34" charset="0"/>
              </a:rPr>
              <a:t>nominate candidates for office</a:t>
            </a:r>
          </a:p>
          <a:p>
            <a:pPr>
              <a:buFont typeface="Arial" panose="020B0604020202020204" pitchFamily="34" charset="0"/>
              <a:buChar char="•"/>
            </a:pPr>
            <a:r>
              <a:rPr lang="en-US" dirty="0">
                <a:solidFill>
                  <a:schemeClr val="bg1"/>
                </a:solidFill>
                <a:latin typeface="Tahoma" panose="020B0604030504040204" pitchFamily="34" charset="0"/>
              </a:rPr>
              <a:t>run for office</a:t>
            </a:r>
          </a:p>
          <a:p>
            <a:pPr>
              <a:buFont typeface="Arial" panose="020B0604020202020204" pitchFamily="34" charset="0"/>
              <a:buChar char="•"/>
            </a:pPr>
            <a:r>
              <a:rPr lang="en-US" dirty="0">
                <a:solidFill>
                  <a:schemeClr val="bg1"/>
                </a:solidFill>
                <a:latin typeface="Tahoma" panose="020B0604030504040204" pitchFamily="34" charset="0"/>
              </a:rPr>
              <a:t>cast a secret ballot</a:t>
            </a:r>
          </a:p>
          <a:p>
            <a:pPr>
              <a:buFont typeface="Arial" panose="020B0604020202020204" pitchFamily="34" charset="0"/>
              <a:buChar char="•"/>
            </a:pPr>
            <a:r>
              <a:rPr lang="en-US" dirty="0">
                <a:solidFill>
                  <a:schemeClr val="bg1"/>
                </a:solidFill>
                <a:latin typeface="Tahoma" panose="020B0604030504040204" pitchFamily="34" charset="0"/>
              </a:rPr>
              <a:t>protest the conduct of an election</a:t>
            </a:r>
          </a:p>
          <a:p>
            <a:pPr>
              <a:buFont typeface="Arial" panose="020B0604020202020204" pitchFamily="34" charset="0"/>
              <a:buChar char="•"/>
            </a:pPr>
            <a:endParaRPr lang="en-US" dirty="0">
              <a:solidFill>
                <a:schemeClr val="bg1"/>
              </a:solidFill>
              <a:latin typeface="Tahoma" panose="020B0604030504040204" pitchFamily="34" charset="0"/>
            </a:endParaRPr>
          </a:p>
          <a:p>
            <a:pPr algn="ctr"/>
            <a:r>
              <a:rPr lang="en-US" sz="1600" dirty="0">
                <a:solidFill>
                  <a:schemeClr val="bg1"/>
                </a:solidFill>
                <a:latin typeface="Tahoma" panose="020B0604030504040204" pitchFamily="34" charset="0"/>
              </a:rPr>
              <a:t>Officer Elections - Unions must:</a:t>
            </a:r>
          </a:p>
          <a:p>
            <a:pPr algn="ctr"/>
            <a:endParaRPr lang="en-US" sz="1600" dirty="0">
              <a:solidFill>
                <a:schemeClr val="bg1"/>
              </a:solidFill>
              <a:latin typeface="Tahoma" panose="020B0604030504040204" pitchFamily="34" charset="0"/>
            </a:endParaRPr>
          </a:p>
          <a:p>
            <a:pPr>
              <a:buFont typeface="Arial" panose="020B0604020202020204" pitchFamily="34" charset="0"/>
              <a:buChar char="•"/>
            </a:pPr>
            <a:r>
              <a:rPr lang="en-US" sz="1600" dirty="0">
                <a:solidFill>
                  <a:schemeClr val="bg1"/>
                </a:solidFill>
                <a:latin typeface="Tahoma" panose="020B0604030504040204" pitchFamily="34" charset="0"/>
              </a:rPr>
              <a:t>hold elections of officers of local unions by secret ballot at least every three years</a:t>
            </a:r>
          </a:p>
          <a:p>
            <a:endParaRPr lang="en-US" sz="1600" dirty="0">
              <a:solidFill>
                <a:schemeClr val="bg1"/>
              </a:solidFill>
              <a:latin typeface="Tahoma" panose="020B0604030504040204" pitchFamily="34" charset="0"/>
            </a:endParaRPr>
          </a:p>
          <a:p>
            <a:pPr>
              <a:buFont typeface="Arial" panose="020B0604020202020204" pitchFamily="34" charset="0"/>
              <a:buChar char="•"/>
            </a:pPr>
            <a:r>
              <a:rPr lang="en-US" sz="1600" dirty="0">
                <a:solidFill>
                  <a:schemeClr val="bg1"/>
                </a:solidFill>
                <a:latin typeface="Tahoma" panose="020B0604030504040204" pitchFamily="34" charset="0"/>
              </a:rPr>
              <a:t>conduct regular elections in accordance with their constitution and bylaws and preserve all records for one year</a:t>
            </a:r>
          </a:p>
          <a:p>
            <a:endParaRPr lang="en-US" sz="1600" dirty="0">
              <a:solidFill>
                <a:schemeClr val="bg1"/>
              </a:solidFill>
              <a:latin typeface="Tahoma" panose="020B0604030504040204" pitchFamily="34" charset="0"/>
            </a:endParaRPr>
          </a:p>
          <a:p>
            <a:pPr>
              <a:buFont typeface="Arial" panose="020B0604020202020204" pitchFamily="34" charset="0"/>
              <a:buChar char="•"/>
            </a:pPr>
            <a:r>
              <a:rPr lang="en-US" sz="1600" dirty="0">
                <a:solidFill>
                  <a:schemeClr val="bg1"/>
                </a:solidFill>
                <a:latin typeface="Tahoma" panose="020B0604030504040204" pitchFamily="34" charset="0"/>
              </a:rPr>
              <a:t>mail a notice of election to every member at least 15 days prior to the election</a:t>
            </a:r>
          </a:p>
          <a:p>
            <a:endParaRPr lang="en-US" sz="1600" dirty="0">
              <a:solidFill>
                <a:schemeClr val="bg1"/>
              </a:solidFill>
              <a:latin typeface="Tahoma" panose="020B0604030504040204" pitchFamily="34" charset="0"/>
            </a:endParaRPr>
          </a:p>
          <a:p>
            <a:pPr>
              <a:buFont typeface="Arial" panose="020B0604020202020204" pitchFamily="34" charset="0"/>
              <a:buChar char="•"/>
            </a:pPr>
            <a:r>
              <a:rPr lang="en-US" sz="1600" dirty="0">
                <a:solidFill>
                  <a:schemeClr val="bg1"/>
                </a:solidFill>
                <a:latin typeface="Tahoma" panose="020B0604030504040204" pitchFamily="34" charset="0"/>
              </a:rPr>
              <a:t>comply with a candidate's request to distribute campaign material</a:t>
            </a:r>
          </a:p>
          <a:p>
            <a:endParaRPr lang="en-US" sz="1600" dirty="0">
              <a:solidFill>
                <a:schemeClr val="bg1"/>
              </a:solidFill>
              <a:latin typeface="Tahoma" panose="020B0604030504040204" pitchFamily="34" charset="0"/>
            </a:endParaRPr>
          </a:p>
          <a:p>
            <a:pPr>
              <a:buFont typeface="Arial" panose="020B0604020202020204" pitchFamily="34" charset="0"/>
              <a:buChar char="•"/>
            </a:pPr>
            <a:r>
              <a:rPr lang="en-US" sz="1600" dirty="0">
                <a:solidFill>
                  <a:schemeClr val="bg1"/>
                </a:solidFill>
                <a:latin typeface="Tahoma" panose="020B0604030504040204" pitchFamily="34" charset="0"/>
              </a:rPr>
              <a:t>not use union funds or resources to promote any candidate (nor may employer funds or resources be used)</a:t>
            </a:r>
          </a:p>
          <a:p>
            <a:pPr>
              <a:buFont typeface="Arial" panose="020B0604020202020204" pitchFamily="34" charset="0"/>
              <a:buChar char="•"/>
            </a:pPr>
            <a:r>
              <a:rPr lang="en-US" sz="1600" dirty="0">
                <a:solidFill>
                  <a:schemeClr val="bg1"/>
                </a:solidFill>
                <a:latin typeface="Tahoma" panose="020B0604030504040204" pitchFamily="34" charset="0"/>
              </a:rPr>
              <a:t>permit candidates to have election observers</a:t>
            </a:r>
          </a:p>
          <a:p>
            <a:endParaRPr lang="en-US" sz="1600" dirty="0">
              <a:solidFill>
                <a:schemeClr val="bg1"/>
              </a:solidFill>
              <a:latin typeface="Tahoma" panose="020B0604030504040204" pitchFamily="34" charset="0"/>
            </a:endParaRPr>
          </a:p>
          <a:p>
            <a:pPr>
              <a:buFont typeface="Arial" panose="020B0604020202020204" pitchFamily="34" charset="0"/>
              <a:buChar char="•"/>
            </a:pPr>
            <a:r>
              <a:rPr lang="en-US" sz="1600" dirty="0">
                <a:solidFill>
                  <a:schemeClr val="bg1"/>
                </a:solidFill>
                <a:latin typeface="Tahoma" panose="020B0604030504040204" pitchFamily="34" charset="0"/>
              </a:rPr>
              <a:t>allow candidates to inspect the union's membership list once within 30 days prior to the election</a:t>
            </a:r>
          </a:p>
          <a:p>
            <a:r>
              <a:rPr lang="en-US" sz="1600" dirty="0">
                <a:solidFill>
                  <a:schemeClr val="bg1"/>
                </a:solidFill>
                <a:latin typeface="Tahoma" panose="020B0604030504040204" pitchFamily="34" charset="0"/>
              </a:rPr>
              <a:t>Restrictions on Holding Office - A person convicted of certain crimes may not serve as a union officer, employee, or other representative of a union for up to 13 years</a:t>
            </a:r>
          </a:p>
          <a:p>
            <a:endParaRPr lang="en-US" dirty="0">
              <a:solidFill>
                <a:srgbClr val="000000"/>
              </a:solidFill>
              <a:latin typeface="Tahoma" panose="020B0604030504040204" pitchFamily="34" charset="0"/>
            </a:endParaRPr>
          </a:p>
        </p:txBody>
      </p:sp>
    </p:spTree>
    <p:extLst>
      <p:ext uri="{BB962C8B-B14F-4D97-AF65-F5344CB8AC3E}">
        <p14:creationId xmlns:p14="http://schemas.microsoft.com/office/powerpoint/2010/main" val="99269264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1000" fill="hold"/>
                                        <p:tgtEl>
                                          <p:spTgt spid="3"/>
                                        </p:tgtEl>
                                        <p:attrNameLst>
                                          <p:attrName>ppt_w</p:attrName>
                                        </p:attrNameLst>
                                      </p:cBhvr>
                                      <p:tavLst>
                                        <p:tav tm="0">
                                          <p:val>
                                            <p:fltVal val="0"/>
                                          </p:val>
                                        </p:tav>
                                        <p:tav tm="100000">
                                          <p:val>
                                            <p:strVal val="#ppt_w"/>
                                          </p:val>
                                        </p:tav>
                                      </p:tavLst>
                                    </p:anim>
                                    <p:anim calcmode="lin" valueType="num">
                                      <p:cBhvr>
                                        <p:cTn id="44" dur="1000" fill="hold"/>
                                        <p:tgtEl>
                                          <p:spTgt spid="3"/>
                                        </p:tgtEl>
                                        <p:attrNameLst>
                                          <p:attrName>ppt_h</p:attrName>
                                        </p:attrNameLst>
                                      </p:cBhvr>
                                      <p:tavLst>
                                        <p:tav tm="0">
                                          <p:val>
                                            <p:fltVal val="0"/>
                                          </p:val>
                                        </p:tav>
                                        <p:tav tm="100000">
                                          <p:val>
                                            <p:strVal val="#ppt_h"/>
                                          </p:val>
                                        </p:tav>
                                      </p:tavLst>
                                    </p:anim>
                                    <p:anim calcmode="lin" valueType="num">
                                      <p:cBhvr>
                                        <p:cTn id="45" dur="1000" fill="hold"/>
                                        <p:tgtEl>
                                          <p:spTgt spid="3"/>
                                        </p:tgtEl>
                                        <p:attrNameLst>
                                          <p:attrName>style.rotation</p:attrName>
                                        </p:attrNameLst>
                                      </p:cBhvr>
                                      <p:tavLst>
                                        <p:tav tm="0">
                                          <p:val>
                                            <p:fltVal val="90"/>
                                          </p:val>
                                        </p:tav>
                                        <p:tav tm="100000">
                                          <p:val>
                                            <p:fltVal val="0"/>
                                          </p:val>
                                        </p:tav>
                                      </p:tavLst>
                                    </p:anim>
                                    <p:animEffect transition="in" filter="fade">
                                      <p:cBhvr>
                                        <p:cTn id="46" dur="10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anim calcmode="lin" valueType="num">
                                      <p:cBhvr additive="base">
                                        <p:cTn id="5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 calcmode="lin" valueType="num">
                                      <p:cBhvr additive="base">
                                        <p:cTn id="5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anim calcmode="lin" valueType="num">
                                      <p:cBhvr additive="base">
                                        <p:cTn id="6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44" y="849085"/>
            <a:ext cx="10364755" cy="5033921"/>
          </a:xfrm>
          <a:effectLst>
            <a:outerShdw blurRad="50800" dist="38100" dir="2700000" algn="tl" rotWithShape="0">
              <a:prstClr val="black">
                <a:alpha val="40000"/>
              </a:prstClr>
            </a:outerShdw>
          </a:effectLst>
        </p:spPr>
        <p:txBody>
          <a:bodyPr>
            <a:normAutofit/>
          </a:bodyPr>
          <a:lstStyle/>
          <a:p>
            <a:pPr algn="ctr"/>
            <a:r>
              <a:rPr lang="en-US" sz="4000" dirty="0">
                <a:solidFill>
                  <a:schemeClr val="bg1"/>
                </a:solidFill>
                <a:latin typeface="Arial Black" panose="020B0A04020102020204" pitchFamily="34" charset="0"/>
              </a:rPr>
              <a:t>CIVIL SERVICE REFORM ACT OF 1978</a:t>
            </a:r>
            <a:br>
              <a:rPr lang="en-US" sz="4000" dirty="0">
                <a:solidFill>
                  <a:schemeClr val="bg1"/>
                </a:solidFill>
                <a:latin typeface="Arial Black" panose="020B0A04020102020204" pitchFamily="34" charset="0"/>
              </a:rPr>
            </a:br>
            <a:r>
              <a:rPr lang="en-US" sz="4000" dirty="0">
                <a:solidFill>
                  <a:schemeClr val="bg1"/>
                </a:solidFill>
                <a:latin typeface="Arial Black" panose="020B0A04020102020204" pitchFamily="34" charset="0"/>
              </a:rPr>
              <a:t>Code of Federal Regulations| Standards of Conduct Regulations</a:t>
            </a:r>
          </a:p>
        </p:txBody>
      </p:sp>
    </p:spTree>
    <p:extLst>
      <p:ext uri="{BB962C8B-B14F-4D97-AF65-F5344CB8AC3E}">
        <p14:creationId xmlns:p14="http://schemas.microsoft.com/office/powerpoint/2010/main" val="2022519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4515" name="Content Placeholder 2"/>
          <p:cNvSpPr>
            <a:spLocks noGrp="1"/>
          </p:cNvSpPr>
          <p:nvPr>
            <p:ph idx="1"/>
          </p:nvPr>
        </p:nvSpPr>
        <p:spPr bwMode="auto">
          <a:xfrm>
            <a:off x="-191714" y="859744"/>
            <a:ext cx="12101216" cy="19881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lgn="ctr"/>
            <a:r>
              <a:rPr lang="en-US" altLang="en-US" sz="2400" b="1" i="1" dirty="0">
                <a:solidFill>
                  <a:schemeClr val="accent3"/>
                </a:solidFill>
                <a:latin typeface="Calibri" panose="020F0502020204030204" pitchFamily="34" charset="0"/>
              </a:rPr>
              <a:t>Promote democracy and financial integrity in private-sector labor organizations (Federal Government Employees)</a:t>
            </a:r>
          </a:p>
          <a:p>
            <a:pPr lvl="1" algn="ctr"/>
            <a:endParaRPr lang="en-US" altLang="en-US" sz="2400" b="1" i="1" dirty="0">
              <a:solidFill>
                <a:schemeClr val="accent3"/>
              </a:solidFill>
              <a:latin typeface="Calibri" panose="020F0502020204030204" pitchFamily="34" charset="0"/>
            </a:endParaRPr>
          </a:p>
          <a:p>
            <a:pPr marL="457200" lvl="1" indent="0" algn="ctr">
              <a:buNone/>
            </a:pPr>
            <a:endParaRPr lang="en-US" altLang="en-US" sz="2400" b="1" i="1" dirty="0">
              <a:solidFill>
                <a:schemeClr val="bg1"/>
              </a:solidFill>
              <a:latin typeface="Calibri" panose="020F0502020204030204" pitchFamily="34" charset="0"/>
            </a:endParaRPr>
          </a:p>
        </p:txBody>
      </p:sp>
      <p:sp>
        <p:nvSpPr>
          <p:cNvPr id="645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7730C7-66BC-4D9C-923A-22D651D8668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6380DA42-E1CA-4DDF-99C9-0D2D7F71119A}"/>
              </a:ext>
            </a:extLst>
          </p:cNvPr>
          <p:cNvPicPr>
            <a:picLocks noChangeAspect="1"/>
          </p:cNvPicPr>
          <p:nvPr/>
        </p:nvPicPr>
        <p:blipFill>
          <a:blip r:embed="rId3"/>
          <a:stretch>
            <a:fillRect/>
          </a:stretch>
        </p:blipFill>
        <p:spPr>
          <a:xfrm rot="16200000">
            <a:off x="-2458017" y="4406282"/>
            <a:ext cx="5989677" cy="1457070"/>
          </a:xfrm>
          <a:prstGeom prst="rect">
            <a:avLst/>
          </a:prstGeom>
        </p:spPr>
      </p:pic>
      <p:sp>
        <p:nvSpPr>
          <p:cNvPr id="3" name="TextBox 2">
            <a:extLst>
              <a:ext uri="{FF2B5EF4-FFF2-40B4-BE49-F238E27FC236}">
                <a16:creationId xmlns:a16="http://schemas.microsoft.com/office/drawing/2014/main" id="{91D7F49B-BC73-4088-9812-53FB8FE24C36}"/>
              </a:ext>
            </a:extLst>
          </p:cNvPr>
          <p:cNvSpPr txBox="1"/>
          <p:nvPr/>
        </p:nvSpPr>
        <p:spPr>
          <a:xfrm>
            <a:off x="1491342" y="1593940"/>
            <a:ext cx="10091058" cy="5355312"/>
          </a:xfrm>
          <a:prstGeom prst="rect">
            <a:avLst/>
          </a:prstGeom>
          <a:solidFill>
            <a:schemeClr val="accent1">
              <a:lumMod val="20000"/>
              <a:lumOff val="80000"/>
            </a:schemeClr>
          </a:solidFill>
        </p:spPr>
        <p:txBody>
          <a:bodyPr wrap="square" rtlCol="0">
            <a:spAutoFit/>
          </a:bodyPr>
          <a:lstStyle/>
          <a:p>
            <a:pPr marL="285750" indent="-285750">
              <a:lnSpc>
                <a:spcPct val="150000"/>
              </a:lnSpc>
              <a:buFont typeface="Arial" panose="020B0604020202020204" pitchFamily="34" charset="0"/>
              <a:buChar char="•"/>
            </a:pPr>
            <a:r>
              <a:rPr lang="en-US" b="1" dirty="0">
                <a:solidFill>
                  <a:schemeClr val="bg2">
                    <a:lumMod val="10000"/>
                  </a:schemeClr>
                </a:solidFill>
              </a:rPr>
              <a:t>Applies to labor organizations which represents employees in most agencies of the executive branch of the Federal Government</a:t>
            </a:r>
          </a:p>
          <a:p>
            <a:pPr>
              <a:lnSpc>
                <a:spcPct val="150000"/>
              </a:lnSpc>
            </a:pPr>
            <a:endParaRPr lang="en-US" b="1" dirty="0">
              <a:solidFill>
                <a:schemeClr val="bg2">
                  <a:lumMod val="10000"/>
                </a:schemeClr>
              </a:solidFill>
            </a:endParaRPr>
          </a:p>
          <a:p>
            <a:pPr marL="285750" indent="-285750">
              <a:lnSpc>
                <a:spcPct val="150000"/>
              </a:lnSpc>
              <a:buFont typeface="Arial" panose="020B0604020202020204" pitchFamily="34" charset="0"/>
              <a:buChar char="•"/>
            </a:pPr>
            <a:r>
              <a:rPr lang="en-US" b="1" dirty="0">
                <a:solidFill>
                  <a:schemeClr val="bg2">
                    <a:lumMod val="10000"/>
                  </a:schemeClr>
                </a:solidFill>
              </a:rPr>
              <a:t>Established in response to the Watergate Scandal</a:t>
            </a:r>
          </a:p>
          <a:p>
            <a:pPr>
              <a:lnSpc>
                <a:spcPct val="150000"/>
              </a:lnSpc>
            </a:pPr>
            <a:endParaRPr lang="en-US" b="1" dirty="0">
              <a:solidFill>
                <a:schemeClr val="bg2">
                  <a:lumMod val="10000"/>
                </a:schemeClr>
              </a:solidFill>
            </a:endParaRPr>
          </a:p>
          <a:p>
            <a:pPr marL="285750" indent="-285750">
              <a:lnSpc>
                <a:spcPct val="150000"/>
              </a:lnSpc>
              <a:buFont typeface="Arial" panose="020B0604020202020204" pitchFamily="34" charset="0"/>
              <a:buChar char="•"/>
            </a:pPr>
            <a:r>
              <a:rPr lang="en-US" b="1" dirty="0">
                <a:solidFill>
                  <a:schemeClr val="tx2"/>
                </a:solidFill>
              </a:rPr>
              <a:t>Standard of Conduct for Labor Organizations| Section 7120 of Title VII of the CSRA</a:t>
            </a:r>
          </a:p>
          <a:p>
            <a:pPr marL="742950" lvl="1" indent="-285750">
              <a:lnSpc>
                <a:spcPct val="150000"/>
              </a:lnSpc>
              <a:buFont typeface="Arial" panose="020B0604020202020204" pitchFamily="34" charset="0"/>
              <a:buChar char="•"/>
            </a:pPr>
            <a:r>
              <a:rPr lang="en-US" b="1" dirty="0">
                <a:solidFill>
                  <a:schemeClr val="tx2"/>
                </a:solidFill>
              </a:rPr>
              <a:t>The Department of Labor's regulations that implement the standards of conduct provisions are found in the Code of Federal Regulations at </a:t>
            </a:r>
            <a:r>
              <a:rPr lang="en-US" b="1" u="sng" dirty="0">
                <a:solidFill>
                  <a:schemeClr val="tx2"/>
                </a:solidFill>
              </a:rPr>
              <a:t>29 CFR Parts 457-459</a:t>
            </a:r>
          </a:p>
          <a:p>
            <a:pPr>
              <a:lnSpc>
                <a:spcPct val="150000"/>
              </a:lnSpc>
            </a:pPr>
            <a:endParaRPr lang="en-US" b="1" dirty="0">
              <a:solidFill>
                <a:schemeClr val="tx2"/>
              </a:solidFill>
            </a:endParaRPr>
          </a:p>
          <a:p>
            <a:pPr marL="285750" indent="-285750">
              <a:lnSpc>
                <a:spcPct val="150000"/>
              </a:lnSpc>
              <a:buFont typeface="Arial" panose="020B0604020202020204" pitchFamily="34" charset="0"/>
              <a:buChar char="•"/>
            </a:pPr>
            <a:r>
              <a:rPr lang="en-US" b="1" dirty="0">
                <a:solidFill>
                  <a:schemeClr val="bg2">
                    <a:lumMod val="10000"/>
                  </a:schemeClr>
                </a:solidFill>
              </a:rPr>
              <a:t>The Act abolished the U.S. Civil Service Commission and distributed its functions primarily among three new agencies: the Office of Personnel Management (OPM), the Merit Systems Protection Board (MSPB), and the Federal Labor Relations Authority (FLRA)</a:t>
            </a:r>
          </a:p>
          <a:p>
            <a:r>
              <a:rPr lang="en-US" b="1" dirty="0">
                <a:solidFill>
                  <a:schemeClr val="bg2">
                    <a:lumMod val="10000"/>
                  </a:schemeClr>
                </a:solidFill>
              </a:rPr>
              <a:t>	</a:t>
            </a:r>
          </a:p>
        </p:txBody>
      </p:sp>
      <p:sp>
        <p:nvSpPr>
          <p:cNvPr id="4" name="Rectangle 3">
            <a:extLst>
              <a:ext uri="{FF2B5EF4-FFF2-40B4-BE49-F238E27FC236}">
                <a16:creationId xmlns:a16="http://schemas.microsoft.com/office/drawing/2014/main" id="{106D698F-9A5F-472D-AA3B-01C676F4CF80}"/>
              </a:ext>
            </a:extLst>
          </p:cNvPr>
          <p:cNvSpPr/>
          <p:nvPr/>
        </p:nvSpPr>
        <p:spPr>
          <a:xfrm>
            <a:off x="536821" y="122826"/>
            <a:ext cx="10881184" cy="830997"/>
          </a:xfrm>
          <a:prstGeom prst="rect">
            <a:avLst/>
          </a:prstGeom>
        </p:spPr>
        <p:txBody>
          <a:bodyPr wrap="none">
            <a:spAutoFit/>
          </a:bodyPr>
          <a:lstStyle/>
          <a:p>
            <a:r>
              <a:rPr lang="en-US" sz="4800" b="1" u="sng" dirty="0">
                <a:solidFill>
                  <a:schemeClr val="bg1"/>
                </a:solidFill>
              </a:rPr>
              <a:t>CSRA, Civil Service Reform Act, 1978</a:t>
            </a:r>
            <a:endParaRPr lang="en-US" sz="4800" b="1" dirty="0">
              <a:solidFill>
                <a:schemeClr val="bg1"/>
              </a:solidFill>
            </a:endParaRPr>
          </a:p>
        </p:txBody>
      </p:sp>
    </p:spTree>
    <p:extLst>
      <p:ext uri="{BB962C8B-B14F-4D97-AF65-F5344CB8AC3E}">
        <p14:creationId xmlns:p14="http://schemas.microsoft.com/office/powerpoint/2010/main" val="250686957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1000"/>
                                        <p:tgtEl>
                                          <p:spTgt spid="64515">
                                            <p:txEl>
                                              <p:pRg st="0" end="0"/>
                                            </p:txEl>
                                          </p:spTgt>
                                        </p:tgtEl>
                                      </p:cBhvr>
                                    </p:animEffect>
                                    <p:anim calcmode="lin" valueType="num">
                                      <p:cBhvr>
                                        <p:cTn id="8" dur="10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45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a:xfrm>
            <a:off x="649605" y="-183505"/>
            <a:ext cx="10892790" cy="1143000"/>
          </a:xfrm>
        </p:spPr>
        <p:txBody>
          <a:bodyPr/>
          <a:lstStyle/>
          <a:p>
            <a:pPr eaLnBrk="1" hangingPunct="1"/>
            <a:r>
              <a:rPr lang="en-US" altLang="en-US" sz="3200" u="sng" dirty="0">
                <a:solidFill>
                  <a:schemeClr val="bg1"/>
                </a:solidFill>
                <a:latin typeface="Calibri" panose="020F0502020204030204" pitchFamily="34" charset="0"/>
              </a:rPr>
              <a:t>29 CFR IV, Subchapter B, Parts 457-459 (Standards of Conduct)</a:t>
            </a:r>
          </a:p>
        </p:txBody>
      </p:sp>
      <p:sp>
        <p:nvSpPr>
          <p:cNvPr id="64515" name="Content Placeholder 2"/>
          <p:cNvSpPr>
            <a:spLocks noGrp="1"/>
          </p:cNvSpPr>
          <p:nvPr>
            <p:ph idx="1"/>
          </p:nvPr>
        </p:nvSpPr>
        <p:spPr bwMode="auto">
          <a:xfrm>
            <a:off x="451104" y="624528"/>
            <a:ext cx="11631168" cy="22286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sz="2000" b="1" i="1" dirty="0">
                <a:solidFill>
                  <a:schemeClr val="accent3"/>
                </a:solidFill>
                <a:latin typeface="Calibri" panose="020F0502020204030204" pitchFamily="34" charset="0"/>
              </a:rPr>
              <a:t>Designed to implement the standards of conduct for labor organizations in the Federal sector set forth in title VII of the Civil Service Reform Act of 1978 …</a:t>
            </a:r>
          </a:p>
          <a:p>
            <a:pPr marL="457200" lvl="1" indent="0">
              <a:buNone/>
            </a:pPr>
            <a:endParaRPr lang="en-US" altLang="en-US" sz="2000" b="1" i="1" dirty="0">
              <a:solidFill>
                <a:schemeClr val="accent3"/>
              </a:solidFill>
              <a:latin typeface="Calibri" panose="020F0502020204030204" pitchFamily="34" charset="0"/>
            </a:endParaRPr>
          </a:p>
          <a:p>
            <a:pPr lvl="1"/>
            <a:r>
              <a:rPr lang="en-US" altLang="en-US" sz="2000" b="1" i="1" dirty="0">
                <a:solidFill>
                  <a:schemeClr val="accent3"/>
                </a:solidFill>
                <a:latin typeface="Calibri" panose="020F0502020204030204" pitchFamily="34" charset="0"/>
              </a:rPr>
              <a:t>Provides procedures and basic principles for Director of Labor to utilize in enforcing the standards of conduct required of labor organizations composed of Federal government employees that are covered by the Statute, LMRDA and CSRA</a:t>
            </a:r>
          </a:p>
          <a:p>
            <a:pPr lvl="1"/>
            <a:endParaRPr lang="en-US" altLang="en-US" sz="2400" b="1" i="1" dirty="0">
              <a:solidFill>
                <a:schemeClr val="accent3"/>
              </a:solidFill>
              <a:latin typeface="Calibri" panose="020F0502020204030204" pitchFamily="34" charset="0"/>
            </a:endParaRPr>
          </a:p>
          <a:p>
            <a:pPr marL="457200" lvl="1" indent="0">
              <a:buNone/>
            </a:pPr>
            <a:endParaRPr lang="en-US" altLang="en-US" sz="2400" b="1" i="1" dirty="0">
              <a:solidFill>
                <a:schemeClr val="bg1"/>
              </a:solidFill>
              <a:latin typeface="Calibri" panose="020F0502020204030204" pitchFamily="34" charset="0"/>
            </a:endParaRPr>
          </a:p>
        </p:txBody>
      </p:sp>
      <p:sp>
        <p:nvSpPr>
          <p:cNvPr id="645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7730C7-66BC-4D9C-923A-22D651D8668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6380DA42-E1CA-4DDF-99C9-0D2D7F71119A}"/>
              </a:ext>
            </a:extLst>
          </p:cNvPr>
          <p:cNvPicPr>
            <a:picLocks noChangeAspect="1"/>
          </p:cNvPicPr>
          <p:nvPr/>
        </p:nvPicPr>
        <p:blipFill>
          <a:blip r:embed="rId3"/>
          <a:stretch>
            <a:fillRect/>
          </a:stretch>
        </p:blipFill>
        <p:spPr>
          <a:xfrm rot="16200000">
            <a:off x="-2458017" y="4406282"/>
            <a:ext cx="5989677" cy="1457070"/>
          </a:xfrm>
          <a:prstGeom prst="rect">
            <a:avLst/>
          </a:prstGeom>
        </p:spPr>
      </p:pic>
      <p:sp>
        <p:nvSpPr>
          <p:cNvPr id="2" name="Rectangle 1">
            <a:extLst>
              <a:ext uri="{FF2B5EF4-FFF2-40B4-BE49-F238E27FC236}">
                <a16:creationId xmlns:a16="http://schemas.microsoft.com/office/drawing/2014/main" id="{164F544F-4EEC-4524-8457-D5D0B1FC1156}"/>
              </a:ext>
            </a:extLst>
          </p:cNvPr>
          <p:cNvSpPr/>
          <p:nvPr/>
        </p:nvSpPr>
        <p:spPr>
          <a:xfrm>
            <a:off x="1250372" y="3061038"/>
            <a:ext cx="4845628" cy="323165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rPr>
              <a:t>Union Member Rights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rPr>
              <a:t>Reporting Requirements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rPr>
              <a:t>Union Officer Elections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rPr>
              <a:t>Trusteeship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ltLang="en-US" sz="2000" b="1" dirty="0">
              <a:solidFill>
                <a:prstClr val="white"/>
              </a:solidFill>
              <a:latin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rPr>
              <a:t>Bonding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ltLang="en-US" sz="2400" b="1" dirty="0">
              <a:solidFill>
                <a:prstClr val="white"/>
              </a:solidFill>
              <a:latin typeface="Calibri" panose="020F0502020204030204" pitchFamily="34" charset="0"/>
            </a:endParaRPr>
          </a:p>
        </p:txBody>
      </p:sp>
      <p:sp>
        <p:nvSpPr>
          <p:cNvPr id="7" name="Rectangle 6">
            <a:extLst>
              <a:ext uri="{FF2B5EF4-FFF2-40B4-BE49-F238E27FC236}">
                <a16:creationId xmlns:a16="http://schemas.microsoft.com/office/drawing/2014/main" id="{55D59EBB-DAA9-48DD-B46B-5A81521899C5}"/>
              </a:ext>
            </a:extLst>
          </p:cNvPr>
          <p:cNvSpPr/>
          <p:nvPr/>
        </p:nvSpPr>
        <p:spPr>
          <a:xfrm>
            <a:off x="4845628" y="3061038"/>
            <a:ext cx="6096000" cy="3477875"/>
          </a:xfrm>
          <a:prstGeom prst="rect">
            <a:avLst/>
          </a:prstGeom>
        </p:spPr>
        <p:txBody>
          <a:bodyPr>
            <a:spAutoFit/>
          </a:bodyPr>
          <a:lstStyle/>
          <a:p>
            <a:pPr lvl="1">
              <a:defRPr/>
            </a:pPr>
            <a:r>
              <a:rPr lang="en-US" altLang="en-US" sz="2000" b="1" dirty="0">
                <a:solidFill>
                  <a:prstClr val="white"/>
                </a:solidFill>
                <a:latin typeface="Calibri" panose="020F0502020204030204" pitchFamily="34" charset="0"/>
              </a:rPr>
              <a:t>Removal of Officers/Discipline</a:t>
            </a:r>
          </a:p>
          <a:p>
            <a:pPr lvl="1">
              <a:defRPr/>
            </a:pPr>
            <a:endParaRPr lang="en-US" altLang="en-US" sz="2000" b="1" dirty="0">
              <a:solidFill>
                <a:prstClr val="white"/>
              </a:solidFill>
              <a:latin typeface="Calibri" panose="020F0502020204030204" pitchFamily="34" charset="0"/>
            </a:endParaRPr>
          </a:p>
          <a:p>
            <a:pPr lvl="1">
              <a:defRPr/>
            </a:pPr>
            <a:r>
              <a:rPr lang="en-US" altLang="en-US" sz="2000" b="1" dirty="0">
                <a:solidFill>
                  <a:prstClr val="white"/>
                </a:solidFill>
                <a:latin typeface="Calibri" panose="020F0502020204030204" pitchFamily="34" charset="0"/>
              </a:rPr>
              <a:t>Prohibitions against certain discipline</a:t>
            </a:r>
          </a:p>
          <a:p>
            <a:pPr lvl="1">
              <a:defRPr/>
            </a:pPr>
            <a:endParaRPr lang="en-US" altLang="en-US" sz="2000" b="1" dirty="0">
              <a:solidFill>
                <a:prstClr val="white"/>
              </a:solidFill>
              <a:latin typeface="Calibri" panose="020F0502020204030204" pitchFamily="34" charset="0"/>
            </a:endParaRPr>
          </a:p>
          <a:p>
            <a:pPr lvl="1">
              <a:defRPr/>
            </a:pPr>
            <a:r>
              <a:rPr lang="en-US" altLang="en-US" sz="2000" b="1" dirty="0">
                <a:solidFill>
                  <a:prstClr val="white"/>
                </a:solidFill>
                <a:latin typeface="Calibri" panose="020F0502020204030204" pitchFamily="34" charset="0"/>
              </a:rPr>
              <a:t>Compliance/Enforcement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rPr>
              <a:t>Procedures</a:t>
            </a:r>
            <a:r>
              <a:rPr kumimoji="0" lang="en-US" altLang="en-US" sz="2000" b="1" i="0" u="none" strike="noStrike" kern="1200" cap="none" spc="0" normalizeH="0" noProof="0" dirty="0">
                <a:ln>
                  <a:noFill/>
                </a:ln>
                <a:solidFill>
                  <a:prstClr val="white"/>
                </a:solidFill>
                <a:effectLst/>
                <a:uLnTx/>
                <a:uFillTx/>
                <a:latin typeface="Calibri" panose="020F0502020204030204" pitchFamily="34" charset="0"/>
              </a:rPr>
              <a:t> regarding the Member’s Bill of Rights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ltLang="en-US" sz="2000" b="1" baseline="0" dirty="0">
              <a:solidFill>
                <a:prstClr val="white"/>
              </a:solidFill>
              <a:latin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noProof="0" dirty="0">
                <a:ln>
                  <a:noFill/>
                </a:ln>
                <a:solidFill>
                  <a:prstClr val="white"/>
                </a:solidFill>
                <a:effectLst/>
                <a:uLnTx/>
                <a:uFillTx/>
                <a:latin typeface="Calibri" panose="020F0502020204030204" pitchFamily="34" charset="0"/>
              </a:rPr>
              <a:t>Hearing Procedures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ltLang="en-US" sz="2000" b="1" baseline="0" dirty="0">
              <a:solidFill>
                <a:prstClr val="white"/>
              </a:solidFill>
              <a:latin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noProof="0" dirty="0">
                <a:ln>
                  <a:noFill/>
                </a:ln>
                <a:solidFill>
                  <a:prstClr val="white"/>
                </a:solidFill>
                <a:effectLst/>
                <a:uLnTx/>
                <a:uFillTx/>
                <a:latin typeface="Calibri" panose="020F0502020204030204" pitchFamily="34" charset="0"/>
              </a:rPr>
              <a:t>Complaint Procedures</a:t>
            </a:r>
            <a:endPar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3" name="TextBox 2">
            <a:extLst>
              <a:ext uri="{FF2B5EF4-FFF2-40B4-BE49-F238E27FC236}">
                <a16:creationId xmlns:a16="http://schemas.microsoft.com/office/drawing/2014/main" id="{4732AA31-2273-4D64-96BC-533D7288B8A1}"/>
              </a:ext>
            </a:extLst>
          </p:cNvPr>
          <p:cNvSpPr txBox="1"/>
          <p:nvPr/>
        </p:nvSpPr>
        <p:spPr>
          <a:xfrm>
            <a:off x="4221862" y="1373198"/>
            <a:ext cx="6632448" cy="1818447"/>
          </a:xfrm>
          <a:prstGeom prst="rect">
            <a:avLst/>
          </a:prstGeom>
          <a:solidFill>
            <a:schemeClr val="tx1"/>
          </a:solidFill>
        </p:spPr>
        <p:txBody>
          <a:bodyPr wrap="square" rtlCol="0">
            <a:spAutoFit/>
          </a:bodyPr>
          <a:lstStyle/>
          <a:p>
            <a:pPr>
              <a:spcBef>
                <a:spcPts val="1000"/>
              </a:spcBef>
              <a:spcAft>
                <a:spcPts val="500"/>
              </a:spcAft>
            </a:pPr>
            <a:r>
              <a:rPr lang="en-US" b="1" dirty="0">
                <a:solidFill>
                  <a:srgbClr val="000000"/>
                </a:solidFill>
                <a:latin typeface="Open Sans"/>
              </a:rPr>
              <a:t>§458.37   Prohibition of certain discipline.</a:t>
            </a:r>
          </a:p>
          <a:p>
            <a:r>
              <a:rPr lang="en-US" dirty="0">
                <a:solidFill>
                  <a:srgbClr val="000000"/>
                </a:solidFill>
                <a:latin typeface="Open Sans"/>
              </a:rPr>
              <a:t>No labor organization or any officer, agent, shop steward, or other representative or any employee thereof shall fine, suspend, expel, or otherwise discipline any of its members for exercising any right to which he is entitled under the provisions of the CSRA or FSA or this subchapter.</a:t>
            </a:r>
          </a:p>
        </p:txBody>
      </p:sp>
      <p:sp>
        <p:nvSpPr>
          <p:cNvPr id="4" name="TextBox 3">
            <a:extLst>
              <a:ext uri="{FF2B5EF4-FFF2-40B4-BE49-F238E27FC236}">
                <a16:creationId xmlns:a16="http://schemas.microsoft.com/office/drawing/2014/main" id="{D65EC696-EF1A-4DAE-AD39-596BBAF8F0C6}"/>
              </a:ext>
            </a:extLst>
          </p:cNvPr>
          <p:cNvSpPr txBox="1"/>
          <p:nvPr/>
        </p:nvSpPr>
        <p:spPr>
          <a:xfrm>
            <a:off x="813732" y="864066"/>
            <a:ext cx="7239699" cy="2308324"/>
          </a:xfrm>
          <a:prstGeom prst="rect">
            <a:avLst/>
          </a:prstGeom>
          <a:solidFill>
            <a:srgbClr val="FFC000"/>
          </a:solidFill>
        </p:spPr>
        <p:txBody>
          <a:bodyPr wrap="square" rtlCol="0">
            <a:spAutoFit/>
          </a:bodyPr>
          <a:lstStyle/>
          <a:p>
            <a:r>
              <a:rPr lang="en-US" b="1" dirty="0">
                <a:solidFill>
                  <a:schemeClr val="tx2">
                    <a:lumMod val="50000"/>
                  </a:schemeClr>
                </a:solidFill>
              </a:rPr>
              <a:t>458.30	Removal of elected officers</a:t>
            </a:r>
          </a:p>
          <a:p>
            <a:endParaRPr lang="en-US" b="1" dirty="0">
              <a:solidFill>
                <a:schemeClr val="tx2">
                  <a:lumMod val="50000"/>
                </a:schemeClr>
              </a:solidFill>
            </a:endParaRPr>
          </a:p>
          <a:p>
            <a:r>
              <a:rPr lang="en-US" b="1" dirty="0">
                <a:solidFill>
                  <a:schemeClr val="tx2">
                    <a:lumMod val="50000"/>
                  </a:schemeClr>
                </a:solidFill>
              </a:rPr>
              <a:t>When an elected officer of a local labor organization is charged with serious misconduct and the constitution and bylaws of such organization do not provide an adequate procedure meeting the standards of § 417.2(b) of this chapter for removal of such officer, the labor organization shall follow a procedure which meets those standards.</a:t>
            </a:r>
          </a:p>
        </p:txBody>
      </p:sp>
      <p:sp>
        <p:nvSpPr>
          <p:cNvPr id="8" name="TextBox 7">
            <a:extLst>
              <a:ext uri="{FF2B5EF4-FFF2-40B4-BE49-F238E27FC236}">
                <a16:creationId xmlns:a16="http://schemas.microsoft.com/office/drawing/2014/main" id="{BAC3255A-9AE3-473C-8B6D-A205DFAC81A3}"/>
              </a:ext>
            </a:extLst>
          </p:cNvPr>
          <p:cNvSpPr txBox="1"/>
          <p:nvPr/>
        </p:nvSpPr>
        <p:spPr>
          <a:xfrm>
            <a:off x="4741905" y="4768625"/>
            <a:ext cx="7340367" cy="2031325"/>
          </a:xfrm>
          <a:prstGeom prst="rect">
            <a:avLst/>
          </a:prstGeom>
          <a:solidFill>
            <a:schemeClr val="tx1"/>
          </a:solidFill>
        </p:spPr>
        <p:txBody>
          <a:bodyPr wrap="square" rtlCol="0">
            <a:spAutoFit/>
          </a:bodyPr>
          <a:lstStyle/>
          <a:p>
            <a:r>
              <a:rPr lang="en-US" sz="1400" b="1" dirty="0">
                <a:solidFill>
                  <a:srgbClr val="333333"/>
                </a:solidFill>
                <a:latin typeface="Verdana" panose="020B0604030504040204" pitchFamily="34" charset="0"/>
              </a:rPr>
              <a:t>(5)</a:t>
            </a:r>
            <a:r>
              <a:rPr lang="en-US" sz="1400" dirty="0">
                <a:solidFill>
                  <a:srgbClr val="333333"/>
                </a:solidFill>
                <a:latin typeface="Verdana" panose="020B0604030504040204" pitchFamily="34" charset="0"/>
              </a:rPr>
              <a:t> If such accused officer(s) is found guilty, he may be removed by a procedure which includes:</a:t>
            </a:r>
          </a:p>
          <a:p>
            <a:r>
              <a:rPr lang="en-US" sz="1400" b="1" dirty="0">
                <a:solidFill>
                  <a:srgbClr val="333333"/>
                </a:solidFill>
                <a:latin typeface="Verdana" panose="020B0604030504040204" pitchFamily="34" charset="0"/>
              </a:rPr>
              <a:t>(</a:t>
            </a:r>
            <a:r>
              <a:rPr lang="en-US" sz="1400" b="1" dirty="0" err="1">
                <a:solidFill>
                  <a:srgbClr val="333333"/>
                </a:solidFill>
                <a:latin typeface="Verdana" panose="020B0604030504040204" pitchFamily="34" charset="0"/>
              </a:rPr>
              <a:t>i</a:t>
            </a:r>
            <a:r>
              <a:rPr lang="en-US" sz="1400" b="1" dirty="0">
                <a:solidFill>
                  <a:srgbClr val="333333"/>
                </a:solidFill>
                <a:latin typeface="Verdana" panose="020B0604030504040204" pitchFamily="34" charset="0"/>
              </a:rPr>
              <a:t>)</a:t>
            </a:r>
            <a:r>
              <a:rPr lang="en-US" sz="1400" dirty="0">
                <a:solidFill>
                  <a:srgbClr val="333333"/>
                </a:solidFill>
                <a:latin typeface="Verdana" panose="020B0604030504040204" pitchFamily="34" charset="0"/>
              </a:rPr>
              <a:t> A secret ballot vote of the members at an appropriately called meeting, or</a:t>
            </a:r>
          </a:p>
          <a:p>
            <a:r>
              <a:rPr lang="en-US" sz="1400" b="1" dirty="0">
                <a:solidFill>
                  <a:srgbClr val="333333"/>
                </a:solidFill>
                <a:latin typeface="Verdana" panose="020B0604030504040204" pitchFamily="34" charset="0"/>
              </a:rPr>
              <a:t>(ii)</a:t>
            </a:r>
            <a:r>
              <a:rPr lang="en-US" sz="1400" dirty="0">
                <a:solidFill>
                  <a:srgbClr val="333333"/>
                </a:solidFill>
                <a:latin typeface="Verdana" panose="020B0604030504040204" pitchFamily="34" charset="0"/>
              </a:rPr>
              <a:t> A vote of a trial committee or other duly authorized body, subject to appeal and review by the members voting by a secret ballot at an appropriately called meeting.</a:t>
            </a:r>
          </a:p>
          <a:p>
            <a:r>
              <a:rPr lang="en-US" sz="1400" b="1" dirty="0">
                <a:solidFill>
                  <a:srgbClr val="333333"/>
                </a:solidFill>
                <a:latin typeface="Verdana" panose="020B0604030504040204" pitchFamily="34" charset="0"/>
              </a:rPr>
              <a:t>(6)</a:t>
            </a:r>
            <a:r>
              <a:rPr lang="en-US" sz="1400" dirty="0">
                <a:solidFill>
                  <a:srgbClr val="333333"/>
                </a:solidFill>
                <a:latin typeface="Verdana" panose="020B0604030504040204" pitchFamily="34" charset="0"/>
              </a:rPr>
              <a:t> Within a reasonable time after the charges of serious misconduct are filed with the labor organization final disposition (including appellate procedures) is made of the charges.</a:t>
            </a:r>
          </a:p>
        </p:txBody>
      </p:sp>
    </p:spTree>
    <p:extLst>
      <p:ext uri="{BB962C8B-B14F-4D97-AF65-F5344CB8AC3E}">
        <p14:creationId xmlns:p14="http://schemas.microsoft.com/office/powerpoint/2010/main" val="40378357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ppt_w</p:attrName>
                                        </p:attrNameLst>
                                      </p:cBhvr>
                                      <p:tavLst>
                                        <p:tav tm="0" fmla="#ppt_w*sin(2.5*pi*$)">
                                          <p:val>
                                            <p:fltVal val="0"/>
                                          </p:val>
                                        </p:tav>
                                        <p:tav tm="100000">
                                          <p:val>
                                            <p:fltVal val="1"/>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animBg="1"/>
      <p:bldP spid="4"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72938" y="1585280"/>
            <a:ext cx="10364755" cy="3687440"/>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5 USC chapter 71|</a:t>
            </a:r>
            <a:br>
              <a:rPr lang="en-US" sz="8000" dirty="0">
                <a:solidFill>
                  <a:schemeClr val="bg1"/>
                </a:solidFill>
                <a:latin typeface="Arial Black" panose="020B0A04020102020204" pitchFamily="34" charset="0"/>
              </a:rPr>
            </a:br>
            <a:r>
              <a:rPr lang="en-US" sz="8000" dirty="0">
                <a:solidFill>
                  <a:schemeClr val="bg1"/>
                </a:solidFill>
                <a:latin typeface="Arial Black" panose="020B0A04020102020204" pitchFamily="34" charset="0"/>
              </a:rPr>
              <a:t>THE STATUTE</a:t>
            </a:r>
          </a:p>
        </p:txBody>
      </p:sp>
    </p:spTree>
    <p:extLst>
      <p:ext uri="{BB962C8B-B14F-4D97-AF65-F5344CB8AC3E}">
        <p14:creationId xmlns:p14="http://schemas.microsoft.com/office/powerpoint/2010/main" val="540009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727200" y="357128"/>
            <a:ext cx="9296400" cy="1143000"/>
          </a:xfrm>
        </p:spPr>
        <p:txBody>
          <a:bodyPr/>
          <a:lstStyle/>
          <a:p>
            <a:pPr eaLnBrk="1" hangingPunct="1"/>
            <a:r>
              <a:rPr lang="en-US" altLang="en-US" sz="5400" u="sng" dirty="0">
                <a:solidFill>
                  <a:schemeClr val="bg1"/>
                </a:solidFill>
                <a:latin typeface="Calibri" panose="020F0502020204030204" pitchFamily="34" charset="0"/>
              </a:rPr>
              <a:t>5 USC Chapter 71 (The Statute)</a:t>
            </a:r>
            <a:br>
              <a:rPr lang="en-US" altLang="en-US" sz="5400" u="sng" dirty="0"/>
            </a:br>
            <a:endParaRPr lang="en-US" altLang="en-US" sz="5400" u="sng" dirty="0"/>
          </a:p>
        </p:txBody>
      </p:sp>
      <p:sp>
        <p:nvSpPr>
          <p:cNvPr id="13315" name="Content Placeholder 2"/>
          <p:cNvSpPr>
            <a:spLocks noGrp="1"/>
          </p:cNvSpPr>
          <p:nvPr>
            <p:ph idx="1"/>
          </p:nvPr>
        </p:nvSpPr>
        <p:spPr>
          <a:xfrm>
            <a:off x="2260600" y="1501776"/>
            <a:ext cx="8229600" cy="4525963"/>
          </a:xfrm>
        </p:spPr>
        <p:txBody>
          <a:bodyPr/>
          <a:lstStyle/>
          <a:p>
            <a:pPr>
              <a:buFont typeface="Arial" charset="0"/>
              <a:buNone/>
              <a:defRPr/>
            </a:pPr>
            <a:endParaRPr lang="en-US" dirty="0"/>
          </a:p>
          <a:p>
            <a:pPr>
              <a:buFont typeface="Arial" charset="0"/>
              <a:buNone/>
              <a:defRPr/>
            </a:pPr>
            <a:endParaRPr lang="en-US" dirty="0"/>
          </a:p>
        </p:txBody>
      </p:sp>
      <p:sp>
        <p:nvSpPr>
          <p:cNvPr id="1300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DB9604-E7A6-4ABC-A244-1C0E37580E7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24796298-BC8D-41B1-9BEB-3FB5B3B499B1}"/>
              </a:ext>
            </a:extLst>
          </p:cNvPr>
          <p:cNvPicPr>
            <a:picLocks noChangeAspect="1"/>
          </p:cNvPicPr>
          <p:nvPr/>
        </p:nvPicPr>
        <p:blipFill>
          <a:blip r:embed="rId3"/>
          <a:stretch>
            <a:fillRect/>
          </a:stretch>
        </p:blipFill>
        <p:spPr>
          <a:xfrm rot="16200000">
            <a:off x="-2476678" y="4620885"/>
            <a:ext cx="5989677" cy="1457070"/>
          </a:xfrm>
          <a:prstGeom prst="rect">
            <a:avLst/>
          </a:prstGeom>
        </p:spPr>
      </p:pic>
      <p:sp>
        <p:nvSpPr>
          <p:cNvPr id="4" name="Rectangle 3">
            <a:extLst>
              <a:ext uri="{FF2B5EF4-FFF2-40B4-BE49-F238E27FC236}">
                <a16:creationId xmlns:a16="http://schemas.microsoft.com/office/drawing/2014/main" id="{227465CB-1DF1-47C7-9D04-1FA7758F508B}"/>
              </a:ext>
            </a:extLst>
          </p:cNvPr>
          <p:cNvSpPr/>
          <p:nvPr/>
        </p:nvSpPr>
        <p:spPr>
          <a:xfrm>
            <a:off x="1410272" y="1067565"/>
            <a:ext cx="8456104" cy="3416320"/>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3600" b="0" i="0" u="none" strike="noStrike" kern="0" cap="none" spc="0" normalizeH="0" baseline="0" noProof="0" dirty="0">
                <a:ln>
                  <a:noFill/>
                </a:ln>
                <a:solidFill>
                  <a:prstClr val="white"/>
                </a:solidFill>
                <a:effectLst>
                  <a:outerShdw blurRad="38100" dist="38100" dir="2700000" rotWithShape="0">
                    <a:srgbClr val="000000">
                      <a:alpha val="43137"/>
                    </a:srgbClr>
                  </a:outerShdw>
                </a:effectLst>
                <a:uLnTx/>
                <a:uFillTx/>
                <a:latin typeface="Calibri"/>
                <a:ea typeface="+mn-ea"/>
                <a:cs typeface="Calibri"/>
                <a:sym typeface="Calibri"/>
              </a:rPr>
              <a:t>The Civil Service Reform Act of 1978 led to the creation of Title 5 U.S. Code Chapter 71.  </a:t>
            </a:r>
          </a:p>
          <a:p>
            <a:pPr marL="0" marR="0" lvl="0" indent="0" algn="l" defTabSz="914400" rtl="0" eaLnBrk="1" fontAlgn="auto" latinLnBrk="0" hangingPunct="0">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endParaRPr kumimoji="0" lang="en-US" sz="3600" b="0" i="0" u="none" strike="noStrike" kern="0" cap="none" spc="0" normalizeH="0" baseline="0" noProof="0" dirty="0">
              <a:ln>
                <a:noFill/>
              </a:ln>
              <a:solidFill>
                <a:prstClr val="white"/>
              </a:solidFill>
              <a:effectLst>
                <a:outerShdw blurRad="38100" dist="38100" dir="2700000" rotWithShape="0">
                  <a:srgbClr val="000000">
                    <a:alpha val="43137"/>
                  </a:srgbClr>
                </a:outerShdw>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3600" b="0" i="0" u="none" strike="noStrike" kern="0" cap="none" spc="0" normalizeH="0" baseline="0" noProof="0" dirty="0">
                <a:ln>
                  <a:noFill/>
                </a:ln>
                <a:solidFill>
                  <a:prstClr val="white"/>
                </a:solidFill>
                <a:effectLst>
                  <a:outerShdw blurRad="38100" dist="38100" dir="2700000" rotWithShape="0">
                    <a:srgbClr val="000000">
                      <a:alpha val="43137"/>
                    </a:srgbClr>
                  </a:outerShdw>
                </a:effectLst>
                <a:uLnTx/>
                <a:uFillTx/>
                <a:latin typeface="Calibri"/>
                <a:ea typeface="+mn-ea"/>
                <a:cs typeface="Calibri"/>
                <a:sym typeface="Calibri"/>
              </a:rPr>
              <a:t>Agencies and Unions commonly refer to it as “</a:t>
            </a:r>
            <a:r>
              <a:rPr kumimoji="0" lang="en-US" sz="3600" b="1" i="1" u="none" strike="noStrike" kern="0" cap="none" spc="0" normalizeH="0" baseline="0" noProof="0" dirty="0">
                <a:ln>
                  <a:noFill/>
                </a:ln>
                <a:solidFill>
                  <a:prstClr val="white"/>
                </a:solidFill>
                <a:effectLst>
                  <a:outerShdw blurRad="38100" dist="38100" dir="2700000" rotWithShape="0">
                    <a:srgbClr val="000000">
                      <a:alpha val="43137"/>
                    </a:srgbClr>
                  </a:outerShdw>
                </a:effectLst>
                <a:uLnTx/>
                <a:uFillTx/>
                <a:latin typeface="Calibri"/>
                <a:ea typeface="+mn-ea"/>
                <a:cs typeface="Calibri"/>
                <a:sym typeface="Calibri"/>
              </a:rPr>
              <a:t>the Statute”</a:t>
            </a:r>
            <a:r>
              <a:rPr kumimoji="0" lang="en-US" sz="3600" b="0" i="0" u="none" strike="noStrike" kern="0" cap="none" spc="0" normalizeH="0" baseline="0" noProof="0" dirty="0">
                <a:ln>
                  <a:noFill/>
                </a:ln>
                <a:solidFill>
                  <a:prstClr val="white"/>
                </a:solidFill>
                <a:effectLst>
                  <a:outerShdw blurRad="38100" dist="38100" dir="2700000" rotWithShape="0">
                    <a:srgbClr val="000000">
                      <a:alpha val="43137"/>
                    </a:srgbClr>
                  </a:outerShdw>
                </a:effectLst>
                <a:uLnTx/>
                <a:uFillTx/>
                <a:latin typeface="Calibri"/>
                <a:ea typeface="+mn-ea"/>
                <a:cs typeface="Calibri"/>
                <a:sym typeface="Calibri"/>
              </a:rPr>
              <a:t> because it defines the legal framework for federal labor relations.</a:t>
            </a:r>
          </a:p>
        </p:txBody>
      </p:sp>
    </p:spTree>
    <p:extLst>
      <p:ext uri="{BB962C8B-B14F-4D97-AF65-F5344CB8AC3E}">
        <p14:creationId xmlns:p14="http://schemas.microsoft.com/office/powerpoint/2010/main" val="300331207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C3FE5-348A-481E-9CEB-7C12B09D3C8A}"/>
              </a:ext>
            </a:extLst>
          </p:cNvPr>
          <p:cNvPicPr>
            <a:picLocks noChangeAspect="1"/>
          </p:cNvPicPr>
          <p:nvPr/>
        </p:nvPicPr>
        <p:blipFill rotWithShape="1">
          <a:blip r:embed="rId3"/>
          <a:srcRect l="18690" r="39940"/>
          <a:stretch/>
        </p:blipFill>
        <p:spPr>
          <a:xfrm>
            <a:off x="6090612" y="10"/>
            <a:ext cx="6101387" cy="6857990"/>
          </a:xfrm>
          <a:prstGeom prst="rect">
            <a:avLst/>
          </a:prstGeom>
          <a:effectLst/>
        </p:spPr>
      </p:pic>
      <p:sp>
        <p:nvSpPr>
          <p:cNvPr id="658" name="Shape 658"/>
          <p:cNvSpPr>
            <a:spLocks noGrp="1"/>
          </p:cNvSpPr>
          <p:nvPr>
            <p:ph type="title"/>
          </p:nvPr>
        </p:nvSpPr>
        <p:spPr>
          <a:xfrm>
            <a:off x="310439" y="0"/>
            <a:ext cx="6529749" cy="1676603"/>
          </a:xfrm>
          <a:prstGeom prst="rect">
            <a:avLst/>
          </a:prstGeom>
        </p:spPr>
        <p:txBody>
          <a:bodyPr vert="horz" lIns="91440" tIns="45720" rIns="91440" bIns="45720" rtlCol="0" anchor="ctr">
            <a:noAutofit/>
          </a:bodyPr>
          <a:lstStyle/>
          <a:p>
            <a:pPr algn="ctr">
              <a:spcBef>
                <a:spcPct val="0"/>
              </a:spcBef>
            </a:pPr>
            <a:r>
              <a:rPr lang="en-US" sz="7200" u="sng" kern="1200" dirty="0">
                <a:solidFill>
                  <a:schemeClr val="tx1"/>
                </a:solidFill>
                <a:highlight>
                  <a:srgbClr val="FFFF00"/>
                </a:highlight>
              </a:rPr>
              <a:t>Class   Norms</a:t>
            </a:r>
          </a:p>
        </p:txBody>
      </p:sp>
      <p:sp>
        <p:nvSpPr>
          <p:cNvPr id="4" name="TextBox 3">
            <a:extLst>
              <a:ext uri="{FF2B5EF4-FFF2-40B4-BE49-F238E27FC236}">
                <a16:creationId xmlns:a16="http://schemas.microsoft.com/office/drawing/2014/main" id="{302F149F-90F6-4349-864F-2AEDC36C8D34}"/>
              </a:ext>
            </a:extLst>
          </p:cNvPr>
          <p:cNvSpPr txBox="1"/>
          <p:nvPr/>
        </p:nvSpPr>
        <p:spPr>
          <a:xfrm>
            <a:off x="738801" y="1676603"/>
            <a:ext cx="5127029" cy="378541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Autofit/>
          </a:bodyPr>
          <a:lstStyle/>
          <a:p>
            <a:pPr marL="342900" indent="-228600" hangingPunct="1">
              <a:lnSpc>
                <a:spcPct val="90000"/>
              </a:lnSpc>
              <a:spcAft>
                <a:spcPts val="600"/>
              </a:spcAft>
              <a:buFont typeface="Arial" panose="020B0604020202020204" pitchFamily="34" charset="0"/>
              <a:buChar char="•"/>
            </a:pPr>
            <a:r>
              <a:rPr lang="en-US" sz="2800" b="1" u="sng" kern="1200" dirty="0">
                <a:solidFill>
                  <a:schemeClr val="tx1"/>
                </a:solidFill>
                <a:latin typeface="+mn-lt"/>
                <a:ea typeface="+mn-ea"/>
                <a:cs typeface="+mn-cs"/>
              </a:rPr>
              <a:t>Participate</a:t>
            </a:r>
            <a:r>
              <a:rPr lang="en-US" sz="2800" kern="1200" dirty="0">
                <a:solidFill>
                  <a:schemeClr val="tx1"/>
                </a:solidFill>
                <a:latin typeface="+mn-lt"/>
                <a:ea typeface="+mn-ea"/>
                <a:cs typeface="+mn-cs"/>
              </a:rPr>
              <a:t> in class activities and discussion.</a:t>
            </a:r>
          </a:p>
          <a:p>
            <a:pPr marL="457200" indent="-228600" hangingPunct="1">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marL="342900" indent="-228600" hangingPunct="1">
              <a:lnSpc>
                <a:spcPct val="90000"/>
              </a:lnSpc>
              <a:spcAft>
                <a:spcPts val="600"/>
              </a:spcAft>
              <a:buFont typeface="Arial" panose="020B0604020202020204" pitchFamily="34" charset="0"/>
              <a:buChar char="•"/>
            </a:pPr>
            <a:r>
              <a:rPr lang="en-US" sz="2800" b="1" u="sng" kern="1200" dirty="0">
                <a:solidFill>
                  <a:schemeClr val="tx1"/>
                </a:solidFill>
                <a:latin typeface="+mn-lt"/>
                <a:ea typeface="+mn-ea"/>
                <a:cs typeface="+mn-cs"/>
              </a:rPr>
              <a:t>Raise your virtual hand </a:t>
            </a:r>
            <a:r>
              <a:rPr lang="en-US" sz="2800" kern="1200" dirty="0">
                <a:solidFill>
                  <a:schemeClr val="tx1"/>
                </a:solidFill>
                <a:latin typeface="+mn-lt"/>
                <a:ea typeface="+mn-ea"/>
                <a:cs typeface="+mn-cs"/>
              </a:rPr>
              <a:t>to be recognized before speaking.</a:t>
            </a:r>
          </a:p>
          <a:p>
            <a:pPr marL="342900" indent="-228600" hangingPunct="1">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marL="342900" indent="-228600" hangingPunct="1">
              <a:lnSpc>
                <a:spcPct val="90000"/>
              </a:lnSpc>
              <a:spcAft>
                <a:spcPts val="600"/>
              </a:spcAft>
              <a:buFont typeface="Arial" panose="020B0604020202020204" pitchFamily="34" charset="0"/>
              <a:buChar char="•"/>
            </a:pPr>
            <a:r>
              <a:rPr lang="en-US" sz="2800" kern="1200" dirty="0">
                <a:solidFill>
                  <a:schemeClr val="tx1"/>
                </a:solidFill>
                <a:latin typeface="+mn-lt"/>
                <a:ea typeface="+mn-ea"/>
                <a:cs typeface="+mn-cs"/>
              </a:rPr>
              <a:t>If you are on the phone line, please place the </a:t>
            </a:r>
            <a:r>
              <a:rPr lang="en-US" sz="2800" b="1" u="sng" kern="1200" dirty="0">
                <a:solidFill>
                  <a:schemeClr val="tx1"/>
                </a:solidFill>
                <a:latin typeface="+mn-lt"/>
                <a:ea typeface="+mn-ea"/>
                <a:cs typeface="+mn-cs"/>
              </a:rPr>
              <a:t>phone on Mute </a:t>
            </a:r>
            <a:r>
              <a:rPr lang="en-US" sz="2800" kern="1200" dirty="0">
                <a:solidFill>
                  <a:schemeClr val="tx1"/>
                </a:solidFill>
                <a:latin typeface="+mn-lt"/>
                <a:ea typeface="+mn-ea"/>
                <a:cs typeface="+mn-cs"/>
              </a:rPr>
              <a:t>when not speaking</a:t>
            </a:r>
            <a:endParaRPr kumimoji="0" lang="en-US" sz="2800" b="0" i="0" u="none" strike="noStrike" kern="1200" cap="none" spc="0" normalizeH="0" baseline="0" dirty="0">
              <a:ln>
                <a:noFill/>
              </a:ln>
              <a:solidFill>
                <a:schemeClr val="tx1"/>
              </a:solidFill>
              <a:effectLst/>
              <a:uFillTx/>
              <a:latin typeface="+mn-lt"/>
              <a:ea typeface="+mn-ea"/>
              <a:cs typeface="+mn-cs"/>
              <a:sym typeface="Calibri"/>
            </a:endParaRPr>
          </a:p>
        </p:txBody>
      </p:sp>
    </p:spTree>
    <p:extLst>
      <p:ext uri="{BB962C8B-B14F-4D97-AF65-F5344CB8AC3E}">
        <p14:creationId xmlns:p14="http://schemas.microsoft.com/office/powerpoint/2010/main" val="353065511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727200" y="357128"/>
            <a:ext cx="9296400" cy="1143000"/>
          </a:xfrm>
        </p:spPr>
        <p:txBody>
          <a:bodyPr/>
          <a:lstStyle/>
          <a:p>
            <a:pPr eaLnBrk="1" hangingPunct="1"/>
            <a:r>
              <a:rPr lang="en-US" altLang="en-US" sz="5400" u="sng" dirty="0">
                <a:solidFill>
                  <a:schemeClr val="bg1"/>
                </a:solidFill>
                <a:latin typeface="Calibri" panose="020F0502020204030204" pitchFamily="34" charset="0"/>
              </a:rPr>
              <a:t>5 USC Chapter 71 (The Statute)</a:t>
            </a:r>
            <a:br>
              <a:rPr lang="en-US" altLang="en-US" sz="5400" u="sng" dirty="0"/>
            </a:br>
            <a:endParaRPr lang="en-US" altLang="en-US" sz="5400" u="sng" dirty="0"/>
          </a:p>
        </p:txBody>
      </p:sp>
      <p:sp>
        <p:nvSpPr>
          <p:cNvPr id="13315" name="Content Placeholder 2"/>
          <p:cNvSpPr>
            <a:spLocks noGrp="1"/>
          </p:cNvSpPr>
          <p:nvPr>
            <p:ph idx="1"/>
          </p:nvPr>
        </p:nvSpPr>
        <p:spPr>
          <a:xfrm>
            <a:off x="2260600" y="1501776"/>
            <a:ext cx="8229600" cy="4525963"/>
          </a:xfrm>
        </p:spPr>
        <p:txBody>
          <a:bodyPr/>
          <a:lstStyle/>
          <a:p>
            <a:pPr>
              <a:buFont typeface="Arial" charset="0"/>
              <a:buNone/>
              <a:defRPr/>
            </a:pPr>
            <a:endParaRPr lang="en-US" dirty="0"/>
          </a:p>
          <a:p>
            <a:pPr>
              <a:buFont typeface="Arial" charset="0"/>
              <a:buNone/>
              <a:defRPr/>
            </a:pPr>
            <a:endParaRPr lang="en-US" dirty="0"/>
          </a:p>
        </p:txBody>
      </p:sp>
      <p:sp>
        <p:nvSpPr>
          <p:cNvPr id="1300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DB9604-E7A6-4ABC-A244-1C0E37580E7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 name="TextBox 1"/>
          <p:cNvSpPr txBox="1"/>
          <p:nvPr/>
        </p:nvSpPr>
        <p:spPr>
          <a:xfrm>
            <a:off x="3080253" y="4102173"/>
            <a:ext cx="9852659" cy="2862322"/>
          </a:xfrm>
          <a:prstGeom prst="rect">
            <a:avLst/>
          </a:prstGeom>
          <a:noFill/>
        </p:spPr>
        <p:txBody>
          <a:bodyPr wrap="square" numCol="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Union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Information requests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Collective bargaining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prstClr val="white"/>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Management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Standards for labor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Formal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Unfair Labor Practices (ULPs)</a:t>
            </a:r>
          </a:p>
        </p:txBody>
      </p:sp>
      <p:pic>
        <p:nvPicPr>
          <p:cNvPr id="6" name="Picture 5">
            <a:extLst>
              <a:ext uri="{FF2B5EF4-FFF2-40B4-BE49-F238E27FC236}">
                <a16:creationId xmlns:a16="http://schemas.microsoft.com/office/drawing/2014/main" id="{24796298-BC8D-41B1-9BEB-3FB5B3B499B1}"/>
              </a:ext>
            </a:extLst>
          </p:cNvPr>
          <p:cNvPicPr>
            <a:picLocks noChangeAspect="1"/>
          </p:cNvPicPr>
          <p:nvPr/>
        </p:nvPicPr>
        <p:blipFill>
          <a:blip r:embed="rId3"/>
          <a:stretch>
            <a:fillRect/>
          </a:stretch>
        </p:blipFill>
        <p:spPr>
          <a:xfrm rot="16200000">
            <a:off x="-2476678" y="4620885"/>
            <a:ext cx="5989677" cy="1457070"/>
          </a:xfrm>
          <a:prstGeom prst="rect">
            <a:avLst/>
          </a:prstGeom>
        </p:spPr>
      </p:pic>
      <p:sp>
        <p:nvSpPr>
          <p:cNvPr id="3" name="TextBox 2">
            <a:extLst>
              <a:ext uri="{FF2B5EF4-FFF2-40B4-BE49-F238E27FC236}">
                <a16:creationId xmlns:a16="http://schemas.microsoft.com/office/drawing/2014/main" id="{F988DB83-E490-43D6-B70F-813D556AF0FB}"/>
              </a:ext>
            </a:extLst>
          </p:cNvPr>
          <p:cNvSpPr txBox="1"/>
          <p:nvPr/>
        </p:nvSpPr>
        <p:spPr>
          <a:xfrm>
            <a:off x="1597660" y="1067565"/>
            <a:ext cx="8892540"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rPr>
              <a:t>Allows certain federal employees to organize, bargain collectively, and to participate through labor organizations of their choice in decisions affecting their working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rPr>
              <a:t>Defines and lists the rights of employees, labor organizations, and agencies to reflect the public-interest demand for the highest standards of employee performance and the efficient accomplishment of government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D965"/>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7048688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2">
                                            <p:txEl>
                                              <p:pRg st="15" end="15"/>
                                            </p:txEl>
                                          </p:spTgt>
                                        </p:tgtEl>
                                        <p:attrNameLst>
                                          <p:attrName>style.color</p:attrName>
                                        </p:attrNameLst>
                                      </p:cBhvr>
                                      <p:to>
                                        <a:schemeClr val="accent2"/>
                                      </p:to>
                                    </p:animClr>
                                    <p:animClr clrSpc="rgb" dir="cw">
                                      <p:cBhvr>
                                        <p:cTn id="15" dur="500" fill="hold"/>
                                        <p:tgtEl>
                                          <p:spTgt spid="2">
                                            <p:txEl>
                                              <p:pRg st="15" end="15"/>
                                            </p:txEl>
                                          </p:spTgt>
                                        </p:tgtEl>
                                        <p:attrNameLst>
                                          <p:attrName>fillcolor</p:attrName>
                                        </p:attrNameLst>
                                      </p:cBhvr>
                                      <p:to>
                                        <a:schemeClr val="accent2"/>
                                      </p:to>
                                    </p:animClr>
                                    <p:set>
                                      <p:cBhvr>
                                        <p:cTn id="16" dur="500" fill="hold"/>
                                        <p:tgtEl>
                                          <p:spTgt spid="2">
                                            <p:txEl>
                                              <p:pRg st="15" end="15"/>
                                            </p:txEl>
                                          </p:spTgt>
                                        </p:tgtEl>
                                        <p:attrNameLst>
                                          <p:attrName>fill.type</p:attrName>
                                        </p:attrNameLst>
                                      </p:cBhvr>
                                      <p:to>
                                        <p:strVal val="solid"/>
                                      </p:to>
                                    </p:set>
                                    <p:set>
                                      <p:cBhvr>
                                        <p:cTn id="17" dur="500" fill="hold"/>
                                        <p:tgtEl>
                                          <p:spTgt spid="2">
                                            <p:txEl>
                                              <p:pRg st="15" end="1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506220" y="683577"/>
            <a:ext cx="8229600" cy="1143000"/>
          </a:xfrm>
        </p:spPr>
        <p:txBody>
          <a:bodyPr/>
          <a:lstStyle/>
          <a:p>
            <a:pPr eaLnBrk="1" hangingPunct="1"/>
            <a:r>
              <a:rPr lang="en-US" altLang="en-US" sz="4000" dirty="0"/>
              <a:t>Agencies| Enforcement/Accountability</a:t>
            </a:r>
            <a:br>
              <a:rPr lang="en-US" altLang="en-US" sz="4000" dirty="0"/>
            </a:br>
            <a:endParaRPr lang="en-US" altLang="en-US" sz="2800" dirty="0"/>
          </a:p>
        </p:txBody>
      </p:sp>
      <p:sp>
        <p:nvSpPr>
          <p:cNvPr id="13315" name="Content Placeholder 2"/>
          <p:cNvSpPr>
            <a:spLocks noGrp="1"/>
          </p:cNvSpPr>
          <p:nvPr>
            <p:ph idx="1"/>
          </p:nvPr>
        </p:nvSpPr>
        <p:spPr>
          <a:xfrm>
            <a:off x="2193290" y="2121851"/>
            <a:ext cx="8788400" cy="4736149"/>
          </a:xfrm>
        </p:spPr>
        <p:txBody>
          <a:bodyPr/>
          <a:lstStyle/>
          <a:p>
            <a:pPr marL="457200" lvl="1" indent="0">
              <a:buNone/>
              <a:defRPr/>
            </a:pPr>
            <a:r>
              <a:rPr lang="en-US" dirty="0">
                <a:solidFill>
                  <a:schemeClr val="bg1"/>
                </a:solidFill>
                <a:latin typeface="Calibri" panose="020F0502020204030204" pitchFamily="34" charset="0"/>
              </a:rPr>
              <a:t>LMRDA and 29 CFR is regulated by the </a:t>
            </a:r>
          </a:p>
          <a:p>
            <a:pPr marL="857250" lvl="2" indent="0">
              <a:buNone/>
              <a:defRPr/>
            </a:pPr>
            <a:r>
              <a:rPr lang="en-US" dirty="0">
                <a:solidFill>
                  <a:schemeClr val="bg1"/>
                </a:solidFill>
                <a:latin typeface="Calibri" panose="020F0502020204030204" pitchFamily="34" charset="0"/>
              </a:rPr>
              <a:t>Department of Labor (DOL)</a:t>
            </a:r>
          </a:p>
          <a:p>
            <a:pPr marL="857250" lvl="2" indent="0">
              <a:buNone/>
              <a:defRPr/>
            </a:pPr>
            <a:r>
              <a:rPr lang="en-US" dirty="0">
                <a:solidFill>
                  <a:schemeClr val="bg1"/>
                </a:solidFill>
                <a:latin typeface="Calibri" panose="020F0502020204030204" pitchFamily="34" charset="0"/>
              </a:rPr>
              <a:t>Office of Labor-Management Standards (OLMS)</a:t>
            </a:r>
          </a:p>
          <a:p>
            <a:pPr marL="857250" lvl="2" indent="0">
              <a:buNone/>
              <a:defRPr/>
            </a:pPr>
            <a:endParaRPr lang="en-US" dirty="0">
              <a:solidFill>
                <a:schemeClr val="bg1"/>
              </a:solidFill>
              <a:latin typeface="Calibri" panose="020F0502020204030204" pitchFamily="34" charset="0"/>
            </a:endParaRPr>
          </a:p>
          <a:p>
            <a:pPr marL="457200" lvl="1" indent="0">
              <a:buNone/>
              <a:defRPr/>
            </a:pPr>
            <a:endParaRPr lang="en-US" dirty="0">
              <a:solidFill>
                <a:schemeClr val="bg1"/>
              </a:solidFill>
              <a:latin typeface="Calibri" panose="020F0502020204030204" pitchFamily="34" charset="0"/>
            </a:endParaRPr>
          </a:p>
          <a:p>
            <a:pPr marL="457200" lvl="1" indent="0">
              <a:buNone/>
              <a:defRPr/>
            </a:pPr>
            <a:r>
              <a:rPr lang="en-US" dirty="0">
                <a:solidFill>
                  <a:schemeClr val="bg1"/>
                </a:solidFill>
                <a:latin typeface="Calibri" panose="020F0502020204030204" pitchFamily="34" charset="0"/>
              </a:rPr>
              <a:t>5 USC Chapter 71 is regulated by the </a:t>
            </a:r>
          </a:p>
          <a:p>
            <a:pPr marL="857250" lvl="2" indent="0">
              <a:buNone/>
              <a:defRPr/>
            </a:pPr>
            <a:r>
              <a:rPr lang="en-US" dirty="0">
                <a:solidFill>
                  <a:schemeClr val="bg1"/>
                </a:solidFill>
                <a:latin typeface="Calibri" panose="020F0502020204030204" pitchFamily="34" charset="0"/>
              </a:rPr>
              <a:t>Federal Labor Relations Authority (FLRA) or “the Authority”</a:t>
            </a:r>
          </a:p>
          <a:p>
            <a:pPr marL="457200" lvl="1" indent="0">
              <a:buNone/>
              <a:defRPr/>
            </a:pPr>
            <a:endParaRPr lang="en-US" dirty="0">
              <a:solidFill>
                <a:schemeClr val="bg1"/>
              </a:solidFill>
              <a:latin typeface="Calibri" panose="020F0502020204030204" pitchFamily="34" charset="0"/>
            </a:endParaRPr>
          </a:p>
          <a:p>
            <a:pPr>
              <a:buFont typeface="Arial" charset="0"/>
              <a:buNone/>
              <a:defRPr/>
            </a:pPr>
            <a:endParaRPr lang="en-US" dirty="0"/>
          </a:p>
          <a:p>
            <a:pPr>
              <a:buFont typeface="Arial" charset="0"/>
              <a:buNone/>
              <a:defRPr/>
            </a:pPr>
            <a:endParaRPr lang="en-US" dirty="0"/>
          </a:p>
        </p:txBody>
      </p:sp>
      <p:sp>
        <p:nvSpPr>
          <p:cNvPr id="1300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DB9604-E7A6-4ABC-A244-1C0E37580E7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43956801"/>
      </p:ext>
    </p:extLst>
  </p:cSld>
  <p:clrMapOvr>
    <a:masterClrMapping/>
  </p:clrMapOvr>
  <p:transition spd="slow">
    <p:circl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69C91A-4170-452A-B4A0-22CACEE6BAC7}"/>
              </a:ext>
            </a:extLst>
          </p:cNvPr>
          <p:cNvSpPr>
            <a:spLocks noGrp="1"/>
          </p:cNvSpPr>
          <p:nvPr>
            <p:ph idx="1"/>
          </p:nvPr>
        </p:nvSpPr>
        <p:spPr>
          <a:xfrm>
            <a:off x="1303283" y="987972"/>
            <a:ext cx="9207061" cy="5055477"/>
          </a:xfrm>
          <a:solidFill>
            <a:srgbClr val="002060"/>
          </a:solidFill>
        </p:spPr>
        <p:txBody>
          <a:bodyPr>
            <a:noAutofit/>
          </a:bodyPr>
          <a:lstStyle/>
          <a:p>
            <a:pPr marL="0" indent="0" algn="ctr">
              <a:buNone/>
            </a:pPr>
            <a:r>
              <a:rPr lang="en-US" sz="9600" b="1" dirty="0">
                <a:solidFill>
                  <a:srgbClr val="FFC000"/>
                </a:solidFill>
                <a:latin typeface="Arial Rounded MT Bold" panose="020F0704030504030204" pitchFamily="34" charset="0"/>
              </a:rPr>
              <a:t>Lunch break until 1:00pm EDT</a:t>
            </a:r>
          </a:p>
        </p:txBody>
      </p:sp>
    </p:spTree>
    <p:extLst>
      <p:ext uri="{BB962C8B-B14F-4D97-AF65-F5344CB8AC3E}">
        <p14:creationId xmlns:p14="http://schemas.microsoft.com/office/powerpoint/2010/main" val="2774987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7387D996-9955-45F8-B9D2-84FDB24564F1}"/>
              </a:ext>
            </a:extLst>
          </p:cNvPr>
          <p:cNvPicPr>
            <a:picLocks noGrp="1" noChangeAspect="1"/>
          </p:cNvPicPr>
          <p:nvPr>
            <p:ph idx="1"/>
          </p:nvPr>
        </p:nvPicPr>
        <p:blipFill>
          <a:blip r:embed="rId3"/>
          <a:stretch>
            <a:fillRect/>
          </a:stretch>
        </p:blipFill>
        <p:spPr>
          <a:xfrm>
            <a:off x="6096000" y="0"/>
            <a:ext cx="6086193" cy="1917151"/>
          </a:xfrm>
          <a:prstGeom prst="rect">
            <a:avLst/>
          </a:prstGeom>
        </p:spPr>
      </p:pic>
      <p:sp>
        <p:nvSpPr>
          <p:cNvPr id="5" name="TextBox 4">
            <a:extLst>
              <a:ext uri="{FF2B5EF4-FFF2-40B4-BE49-F238E27FC236}">
                <a16:creationId xmlns:a16="http://schemas.microsoft.com/office/drawing/2014/main" id="{2124A871-8933-467B-810C-30528D5D0440}"/>
              </a:ext>
            </a:extLst>
          </p:cNvPr>
          <p:cNvSpPr txBox="1"/>
          <p:nvPr/>
        </p:nvSpPr>
        <p:spPr>
          <a:xfrm>
            <a:off x="877330" y="2286000"/>
            <a:ext cx="10837658"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What three laws were discussed in terms of Local Leaders responsibilities?</a:t>
            </a:r>
          </a:p>
        </p:txBody>
      </p:sp>
      <p:sp>
        <p:nvSpPr>
          <p:cNvPr id="9" name="TextBox 8">
            <a:extLst>
              <a:ext uri="{FF2B5EF4-FFF2-40B4-BE49-F238E27FC236}">
                <a16:creationId xmlns:a16="http://schemas.microsoft.com/office/drawing/2014/main" id="{B8E5A91B-D016-47F2-9DB9-A94345614A9D}"/>
              </a:ext>
            </a:extLst>
          </p:cNvPr>
          <p:cNvSpPr txBox="1"/>
          <p:nvPr/>
        </p:nvSpPr>
        <p:spPr>
          <a:xfrm>
            <a:off x="877330" y="3741244"/>
            <a:ext cx="10837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2. Why was</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LMRDA created</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0E5093EC-652E-45A7-8D77-0ACA6748C896}"/>
              </a:ext>
            </a:extLst>
          </p:cNvPr>
          <p:cNvSpPr txBox="1"/>
          <p:nvPr/>
        </p:nvSpPr>
        <p:spPr>
          <a:xfrm>
            <a:off x="877330" y="4738271"/>
            <a:ext cx="10837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What agencies regulate these laws?</a:t>
            </a:r>
          </a:p>
        </p:txBody>
      </p:sp>
    </p:spTree>
    <p:extLst>
      <p:ext uri="{BB962C8B-B14F-4D97-AF65-F5344CB8AC3E}">
        <p14:creationId xmlns:p14="http://schemas.microsoft.com/office/powerpoint/2010/main" val="35489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26115" y="3186248"/>
            <a:ext cx="10364755" cy="1325563"/>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HARD CASES</a:t>
            </a:r>
          </a:p>
        </p:txBody>
      </p:sp>
    </p:spTree>
    <p:extLst>
      <p:ext uri="{BB962C8B-B14F-4D97-AF65-F5344CB8AC3E}">
        <p14:creationId xmlns:p14="http://schemas.microsoft.com/office/powerpoint/2010/main" val="2159950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564624" y="2103437"/>
            <a:ext cx="8359152" cy="1325563"/>
          </a:xfrm>
          <a:effectLst>
            <a:outerShdw blurRad="50800" dist="38100" dir="2700000" algn="tl" rotWithShape="0">
              <a:prstClr val="black">
                <a:alpha val="40000"/>
              </a:prstClr>
            </a:outerShdw>
          </a:effectLst>
        </p:spPr>
        <p:txBody>
          <a:bodyPr>
            <a:noAutofit/>
          </a:bodyPr>
          <a:lstStyle/>
          <a:p>
            <a:r>
              <a:rPr lang="en-US" sz="2800" b="1" dirty="0">
                <a:solidFill>
                  <a:srgbClr val="003399"/>
                </a:solidFill>
                <a:latin typeface="+mn-lt"/>
                <a:cs typeface="Aharoni" panose="02010803020104030203" pitchFamily="2" charset="-79"/>
              </a:rPr>
              <a:t>Chuck attends all local membership meetings, but he is loud and critical of the leadership at virtually every meeting. </a:t>
            </a:r>
            <a:br>
              <a:rPr lang="en-US" sz="2800" b="1" dirty="0">
                <a:solidFill>
                  <a:srgbClr val="003399"/>
                </a:solidFill>
                <a:latin typeface="+mn-lt"/>
                <a:cs typeface="Aharoni" panose="02010803020104030203" pitchFamily="2" charset="-79"/>
              </a:rPr>
            </a:br>
            <a:br>
              <a:rPr lang="en-US" sz="2800" b="1" dirty="0">
                <a:solidFill>
                  <a:srgbClr val="003399"/>
                </a:solidFill>
                <a:latin typeface="+mn-lt"/>
                <a:cs typeface="Aharoni" panose="02010803020104030203" pitchFamily="2" charset="-79"/>
              </a:rPr>
            </a:br>
            <a:r>
              <a:rPr lang="en-US" sz="2800" b="1" dirty="0">
                <a:solidFill>
                  <a:srgbClr val="003399"/>
                </a:solidFill>
                <a:latin typeface="+mn-lt"/>
                <a:cs typeface="Aharoni" panose="02010803020104030203" pitchFamily="2" charset="-79"/>
              </a:rPr>
              <a:t>Because of his antics and verbal abuse of officers and other members, attendance of other members has declined, and it is difficult to conduct business at the meetings. </a:t>
            </a:r>
            <a:br>
              <a:rPr lang="en-US" sz="2800" b="1" dirty="0">
                <a:solidFill>
                  <a:srgbClr val="003399"/>
                </a:solidFill>
                <a:latin typeface="+mn-lt"/>
                <a:cs typeface="Aharoni" panose="02010803020104030203" pitchFamily="2" charset="-79"/>
              </a:rPr>
            </a:br>
            <a:br>
              <a:rPr lang="en-US" sz="2800" b="1" dirty="0">
                <a:solidFill>
                  <a:srgbClr val="003399"/>
                </a:solidFill>
                <a:latin typeface="+mn-lt"/>
                <a:cs typeface="Aharoni" panose="02010803020104030203" pitchFamily="2" charset="-79"/>
              </a:rPr>
            </a:br>
            <a:r>
              <a:rPr lang="en-US" sz="2800" b="1" dirty="0">
                <a:solidFill>
                  <a:srgbClr val="003399"/>
                </a:solidFill>
                <a:latin typeface="+mn-lt"/>
                <a:cs typeface="Aharoni" panose="02010803020104030203" pitchFamily="2" charset="-79"/>
              </a:rPr>
              <a:t>The Executive Board is meeting to consider what to do about Chuck. What options does it have? Can it bar him from meetings, order him to leave if he criticizes, file disciplinary charges against him, or suspend him from membership? 	</a:t>
            </a:r>
          </a:p>
        </p:txBody>
      </p:sp>
      <p:sp>
        <p:nvSpPr>
          <p:cNvPr id="2" name="TextBox 1"/>
          <p:cNvSpPr txBox="1"/>
          <p:nvPr/>
        </p:nvSpPr>
        <p:spPr>
          <a:xfrm>
            <a:off x="419100" y="685800"/>
            <a:ext cx="2273300" cy="5283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 y="939800"/>
            <a:ext cx="3443974" cy="4241800"/>
          </a:xfrm>
          <a:prstGeom prst="rect">
            <a:avLst/>
          </a:prstGeom>
        </p:spPr>
      </p:pic>
      <p:sp>
        <p:nvSpPr>
          <p:cNvPr id="5" name="TextBox 4">
            <a:extLst>
              <a:ext uri="{FF2B5EF4-FFF2-40B4-BE49-F238E27FC236}">
                <a16:creationId xmlns:a16="http://schemas.microsoft.com/office/drawing/2014/main" id="{CCDF69A4-49F3-43FD-9358-B3D555F6ABFF}"/>
              </a:ext>
            </a:extLst>
          </p:cNvPr>
          <p:cNvSpPr txBox="1"/>
          <p:nvPr/>
        </p:nvSpPr>
        <p:spPr>
          <a:xfrm>
            <a:off x="3429635" y="5572327"/>
            <a:ext cx="5332730" cy="1200329"/>
          </a:xfrm>
          <a:prstGeom prst="rect">
            <a:avLst/>
          </a:prstGeom>
          <a:solidFill>
            <a:schemeClr val="accent5">
              <a:lumMod val="50000"/>
            </a:schemeClr>
          </a:solidFill>
        </p:spPr>
        <p:txBody>
          <a:bodyPr wrap="square" rtlCol="0">
            <a:spAutoFit/>
          </a:bodyPr>
          <a:lstStyle/>
          <a:p>
            <a:pPr algn="ctr"/>
            <a:r>
              <a:rPr lang="en-US" b="1" dirty="0">
                <a:solidFill>
                  <a:schemeClr val="bg1"/>
                </a:solidFill>
              </a:rPr>
              <a:t>Take a moment. Think about the best action to take. Important: What is prohibited in terms of the law?  </a:t>
            </a:r>
          </a:p>
          <a:p>
            <a:pPr algn="ctr"/>
            <a:endParaRPr lang="en-US" b="1" dirty="0">
              <a:solidFill>
                <a:schemeClr val="bg1"/>
              </a:solidFill>
            </a:endParaRPr>
          </a:p>
          <a:p>
            <a:pPr algn="ctr"/>
            <a:r>
              <a:rPr lang="en-US" b="1" dirty="0">
                <a:solidFill>
                  <a:schemeClr val="bg1"/>
                </a:solidFill>
              </a:rPr>
              <a:t>Wait for Instructor to debrief</a:t>
            </a:r>
          </a:p>
        </p:txBody>
      </p:sp>
    </p:spTree>
    <p:extLst>
      <p:ext uri="{BB962C8B-B14F-4D97-AF65-F5344CB8AC3E}">
        <p14:creationId xmlns:p14="http://schemas.microsoft.com/office/powerpoint/2010/main" val="223370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4515" name="Content Placeholder 2"/>
          <p:cNvSpPr>
            <a:spLocks noGrp="1"/>
          </p:cNvSpPr>
          <p:nvPr>
            <p:ph idx="1"/>
          </p:nvPr>
        </p:nvSpPr>
        <p:spPr bwMode="auto">
          <a:xfrm>
            <a:off x="764275" y="136524"/>
            <a:ext cx="11151501" cy="62198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0" algn="ctr">
              <a:buNone/>
            </a:pPr>
            <a:r>
              <a:rPr lang="en-US" altLang="en-US" sz="2400" b="1" dirty="0">
                <a:solidFill>
                  <a:srgbClr val="FFC000"/>
                </a:solidFill>
                <a:latin typeface="Calibri" panose="020F0502020204030204" pitchFamily="34" charset="0"/>
              </a:rPr>
              <a:t>LMRDA 101(a)(2)</a:t>
            </a:r>
          </a:p>
          <a:p>
            <a:pPr marL="457200" lvl="1" indent="0" algn="ctr">
              <a:buNone/>
            </a:pPr>
            <a:r>
              <a:rPr lang="en-US" altLang="en-US" sz="2400" b="1" dirty="0">
                <a:solidFill>
                  <a:srgbClr val="FFC000"/>
                </a:solidFill>
                <a:latin typeface="Calibri" panose="020F0502020204030204" pitchFamily="34" charset="0"/>
              </a:rPr>
              <a:t>Title I Bill of Rights of Members</a:t>
            </a:r>
          </a:p>
          <a:p>
            <a:pPr marL="457200" lvl="1" indent="0">
              <a:buNone/>
            </a:pPr>
            <a:r>
              <a:rPr lang="en-US" altLang="en-US" sz="2400" b="1" u="sng" dirty="0">
                <a:solidFill>
                  <a:schemeClr val="bg1"/>
                </a:solidFill>
                <a:highlight>
                  <a:srgbClr val="0000FF"/>
                </a:highlight>
                <a:latin typeface="Calibri" panose="020F0502020204030204" pitchFamily="34" charset="0"/>
              </a:rPr>
              <a:t>Union Member Rights, (a)(1)</a:t>
            </a:r>
            <a:r>
              <a:rPr lang="en-US" altLang="en-US" sz="2400" b="1" dirty="0">
                <a:solidFill>
                  <a:schemeClr val="bg1"/>
                </a:solidFill>
                <a:latin typeface="Calibri" panose="020F0502020204030204" pitchFamily="34" charset="0"/>
              </a:rPr>
              <a:t> |Every member has the right to nominate, vote in elections, attend meetings and vote on business.  </a:t>
            </a:r>
          </a:p>
          <a:p>
            <a:pPr marL="457200" lvl="1" indent="0">
              <a:buNone/>
            </a:pPr>
            <a:endParaRPr lang="en-US" altLang="en-US" sz="2400" b="1" dirty="0">
              <a:solidFill>
                <a:schemeClr val="bg1"/>
              </a:solidFill>
              <a:latin typeface="Calibri" panose="020F0502020204030204" pitchFamily="34" charset="0"/>
            </a:endParaRPr>
          </a:p>
          <a:p>
            <a:pPr marL="457200" lvl="1" indent="0">
              <a:spcBef>
                <a:spcPts val="0"/>
              </a:spcBef>
              <a:buNone/>
            </a:pPr>
            <a:r>
              <a:rPr lang="en-US" altLang="en-US" sz="2400" b="1" u="sng" dirty="0">
                <a:solidFill>
                  <a:schemeClr val="bg1"/>
                </a:solidFill>
                <a:highlight>
                  <a:srgbClr val="0000FF"/>
                </a:highlight>
                <a:latin typeface="Calibri" panose="020F0502020204030204" pitchFamily="34" charset="0"/>
              </a:rPr>
              <a:t>Freedom of Speech (a)(2) </a:t>
            </a:r>
            <a:r>
              <a:rPr lang="en-US" altLang="en-US" sz="2400" b="1" dirty="0">
                <a:solidFill>
                  <a:schemeClr val="bg1"/>
                </a:solidFill>
                <a:latin typeface="Calibri" panose="020F0502020204030204" pitchFamily="34" charset="0"/>
              </a:rPr>
              <a:t> |Every member has a right to freedom of speech, as long as it does not interfere with legal or contractual duties. </a:t>
            </a:r>
          </a:p>
          <a:p>
            <a:pPr marL="457200" lvl="1" indent="0">
              <a:spcBef>
                <a:spcPts val="0"/>
              </a:spcBef>
              <a:buNone/>
            </a:pPr>
            <a:endParaRPr lang="en-US" altLang="en-US" sz="2400" b="1" u="sng" dirty="0">
              <a:solidFill>
                <a:schemeClr val="bg1"/>
              </a:solidFill>
              <a:highlight>
                <a:srgbClr val="0000FF"/>
              </a:highlight>
              <a:latin typeface="Calibri" panose="020F0502020204030204" pitchFamily="34" charset="0"/>
            </a:endParaRPr>
          </a:p>
          <a:p>
            <a:pPr marL="457200" lvl="1" indent="0">
              <a:spcBef>
                <a:spcPts val="0"/>
              </a:spcBef>
              <a:buNone/>
            </a:pPr>
            <a:r>
              <a:rPr lang="en-US" altLang="en-US" sz="2400" b="1" u="sng" dirty="0">
                <a:solidFill>
                  <a:schemeClr val="bg1"/>
                </a:solidFill>
                <a:highlight>
                  <a:srgbClr val="0000FF"/>
                </a:highlight>
                <a:latin typeface="Calibri" panose="020F0502020204030204" pitchFamily="34" charset="0"/>
              </a:rPr>
              <a:t>Dues, (a)(3)</a:t>
            </a:r>
            <a:r>
              <a:rPr lang="en-US" altLang="en-US" sz="2400" b="1" dirty="0">
                <a:solidFill>
                  <a:schemeClr val="bg1"/>
                </a:solidFill>
                <a:latin typeface="Calibri" panose="020F0502020204030204" pitchFamily="34" charset="0"/>
              </a:rPr>
              <a:t> |Increases only accomplished by reasonable notice (standard being 30 days), majority vote, secret ballot (can be mailed)</a:t>
            </a:r>
          </a:p>
          <a:p>
            <a:pPr marL="457200" lvl="1" indent="0">
              <a:spcBef>
                <a:spcPts val="0"/>
              </a:spcBef>
              <a:buNone/>
            </a:pPr>
            <a:endParaRPr lang="en-US" altLang="en-US" sz="2400" b="1" dirty="0">
              <a:solidFill>
                <a:schemeClr val="bg1"/>
              </a:solidFill>
              <a:latin typeface="Calibri" panose="020F0502020204030204" pitchFamily="34" charset="0"/>
            </a:endParaRPr>
          </a:p>
          <a:p>
            <a:pPr marL="457200" lvl="1" indent="0">
              <a:spcBef>
                <a:spcPts val="0"/>
              </a:spcBef>
              <a:buNone/>
            </a:pPr>
            <a:r>
              <a:rPr lang="en-US" altLang="en-US" sz="2400" b="1" u="sng" dirty="0">
                <a:solidFill>
                  <a:schemeClr val="bg1"/>
                </a:solidFill>
                <a:highlight>
                  <a:srgbClr val="0000FF"/>
                </a:highlight>
                <a:latin typeface="Calibri" panose="020F0502020204030204" pitchFamily="34" charset="0"/>
              </a:rPr>
              <a:t>Members Right to Sue, (a)(4)</a:t>
            </a:r>
            <a:r>
              <a:rPr lang="en-US" altLang="en-US" sz="2400" b="1" dirty="0">
                <a:solidFill>
                  <a:schemeClr val="bg1"/>
                </a:solidFill>
                <a:latin typeface="Calibri" panose="020F0502020204030204" pitchFamily="34" charset="0"/>
              </a:rPr>
              <a:t> |Members can sue if rights are violated, but must go through an internal process. </a:t>
            </a:r>
          </a:p>
          <a:p>
            <a:pPr marL="457200" lvl="1" indent="0">
              <a:spcBef>
                <a:spcPts val="0"/>
              </a:spcBef>
              <a:buNone/>
            </a:pPr>
            <a:endParaRPr lang="en-US" altLang="en-US" sz="2400" b="1" dirty="0">
              <a:solidFill>
                <a:schemeClr val="bg1"/>
              </a:solidFill>
              <a:latin typeface="Calibri" panose="020F0502020204030204" pitchFamily="34" charset="0"/>
            </a:endParaRPr>
          </a:p>
          <a:p>
            <a:pPr marL="457200" lvl="1" indent="0">
              <a:spcBef>
                <a:spcPts val="0"/>
              </a:spcBef>
              <a:buNone/>
            </a:pPr>
            <a:r>
              <a:rPr lang="en-US" altLang="en-US" sz="2400" b="1" dirty="0">
                <a:solidFill>
                  <a:schemeClr val="bg1"/>
                </a:solidFill>
                <a:highlight>
                  <a:srgbClr val="0000FF"/>
                </a:highlight>
                <a:latin typeface="Calibri" panose="020F0502020204030204" pitchFamily="34" charset="0"/>
              </a:rPr>
              <a:t>Disciplinary Action, (a)(5)</a:t>
            </a:r>
            <a:r>
              <a:rPr lang="en-US" altLang="en-US" sz="2400" b="1" dirty="0">
                <a:solidFill>
                  <a:schemeClr val="bg1"/>
                </a:solidFill>
                <a:latin typeface="Calibri" panose="020F0502020204030204" pitchFamily="34" charset="0"/>
              </a:rPr>
              <a:t> |Safeguards against improper disciplinary actions</a:t>
            </a:r>
          </a:p>
          <a:p>
            <a:pPr marL="457200" lvl="1" indent="0">
              <a:buNone/>
            </a:pPr>
            <a:endParaRPr lang="en-US" altLang="en-US" sz="2400" dirty="0">
              <a:solidFill>
                <a:schemeClr val="bg1"/>
              </a:solidFill>
              <a:latin typeface="Calibri" panose="020F0502020204030204" pitchFamily="34" charset="0"/>
            </a:endParaRPr>
          </a:p>
        </p:txBody>
      </p:sp>
      <p:sp>
        <p:nvSpPr>
          <p:cNvPr id="645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7730C7-66BC-4D9C-923A-22D651D8668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9928305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2000" fill="hold" nodeType="withEffect">
                                  <p:stCondLst>
                                    <p:cond delay="0"/>
                                  </p:stCondLst>
                                  <p:childTnLst>
                                    <p:animScale>
                                      <p:cBhvr>
                                        <p:cTn id="6" dur="2000" fill="hold"/>
                                        <p:tgtEl>
                                          <p:spTgt spid="64515">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472" y="121920"/>
            <a:ext cx="11814048" cy="2572511"/>
          </a:xfrm>
        </p:spPr>
        <p:txBody>
          <a:bodyPr>
            <a:normAutofit fontScale="70000" lnSpcReduction="20000"/>
          </a:bodyPr>
          <a:lstStyle/>
          <a:p>
            <a:pPr marL="0" indent="0" algn="ctr">
              <a:buNone/>
            </a:pPr>
            <a:r>
              <a:rPr lang="en-US" sz="8000" dirty="0">
                <a:solidFill>
                  <a:srgbClr val="FFC000"/>
                </a:solidFill>
                <a:latin typeface="Calibri" panose="020F0502020204030204" pitchFamily="34" charset="0"/>
              </a:rPr>
              <a:t>In the Constitution! Scavenger Hunt</a:t>
            </a:r>
          </a:p>
          <a:p>
            <a:pPr marL="0" indent="0" algn="ctr">
              <a:buNone/>
            </a:pPr>
            <a:r>
              <a:rPr lang="en-US" sz="5100" b="1" dirty="0">
                <a:solidFill>
                  <a:srgbClr val="FFC000"/>
                </a:solidFill>
                <a:latin typeface="Calibri" panose="020F0502020204030204" pitchFamily="34" charset="0"/>
              </a:rPr>
              <a:t>Article XXIII: </a:t>
            </a:r>
            <a:r>
              <a:rPr lang="en-US" sz="5100" b="1" dirty="0">
                <a:solidFill>
                  <a:schemeClr val="bg1"/>
                </a:solidFill>
                <a:latin typeface="Calibri" panose="020F0502020204030204" pitchFamily="34" charset="0"/>
              </a:rPr>
              <a:t>Offenses, Trials, Penalties, Appeals</a:t>
            </a:r>
          </a:p>
          <a:p>
            <a:pPr marL="0" indent="0" algn="ctr">
              <a:buNone/>
            </a:pPr>
            <a:r>
              <a:rPr lang="en-US" sz="5100" b="1" dirty="0">
                <a:solidFill>
                  <a:schemeClr val="bg1"/>
                </a:solidFill>
                <a:latin typeface="Calibri" panose="020F0502020204030204" pitchFamily="34" charset="0"/>
              </a:rPr>
              <a:t>“Article 23”</a:t>
            </a:r>
          </a:p>
          <a:p>
            <a:pPr marL="0" indent="0" algn="ctr">
              <a:buNone/>
            </a:pPr>
            <a:endParaRPr lang="en-US" sz="3200" b="1" dirty="0">
              <a:solidFill>
                <a:srgbClr val="FFC000"/>
              </a:solidFill>
              <a:latin typeface="Calibri" panose="020F0502020204030204" pitchFamily="34" charset="0"/>
            </a:endParaRPr>
          </a:p>
          <a:p>
            <a:pPr marL="0" indent="0" algn="ctr">
              <a:buNone/>
            </a:pPr>
            <a:r>
              <a:rPr lang="en-US" sz="3200" b="1" dirty="0">
                <a:solidFill>
                  <a:srgbClr val="FFC000"/>
                </a:solidFill>
                <a:latin typeface="Calibri" panose="020F0502020204030204" pitchFamily="34" charset="0"/>
              </a:rPr>
              <a:t> </a:t>
            </a:r>
          </a:p>
          <a:p>
            <a:pPr marL="0" indent="0" algn="ctr">
              <a:buNone/>
            </a:pPr>
            <a:endParaRPr lang="en-US" sz="3200" b="1" dirty="0">
              <a:solidFill>
                <a:srgbClr val="FFC000"/>
              </a:solidFill>
              <a:latin typeface="Calibri" panose="020F0502020204030204" pitchFamily="34" charset="0"/>
            </a:endParaRPr>
          </a:p>
        </p:txBody>
      </p:sp>
      <p:sp>
        <p:nvSpPr>
          <p:cNvPr id="5" name="TextBox 4"/>
          <p:cNvSpPr txBox="1"/>
          <p:nvPr/>
        </p:nvSpPr>
        <p:spPr>
          <a:xfrm>
            <a:off x="598424" y="2135124"/>
            <a:ext cx="11696700" cy="498598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1: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Local is expected to handle its own discipline if it can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2: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List of offenses for which charges may be brought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3: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Investigating and preferring charges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4: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Local trial committee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5: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accused has a right to representation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6: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If the accused fails to show up, the trial must go on without him/her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7: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 local trial committees, the trial committee presents its finding to the membership </a:t>
            </a:r>
            <a:endPar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8: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decision goes into effect immediately, pending appeal</a:t>
            </a:r>
            <a:endPar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Section 9: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Appeals are made to NEC by the accused only </a:t>
            </a:r>
            <a:endPar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7B1B01E-711A-4497-8E99-F46666EFC87B}"/>
              </a:ext>
            </a:extLst>
          </p:cNvPr>
          <p:cNvSpPr txBox="1"/>
          <p:nvPr/>
        </p:nvSpPr>
        <p:spPr>
          <a:xfrm>
            <a:off x="329184" y="121920"/>
            <a:ext cx="11558016" cy="6555641"/>
          </a:xfrm>
          <a:prstGeom prst="rect">
            <a:avLst/>
          </a:prstGeom>
          <a:solidFill>
            <a:srgbClr val="002060"/>
          </a:solidFill>
          <a:effectLst>
            <a:glow rad="228600">
              <a:schemeClr val="accent4">
                <a:satMod val="175000"/>
                <a:alpha val="40000"/>
              </a:schemeClr>
            </a:glow>
          </a:effectLst>
        </p:spPr>
        <p:txBody>
          <a:bodyPr wrap="square" rtlCol="0">
            <a:spAutoFit/>
          </a:bodyPr>
          <a:lstStyle/>
          <a:p>
            <a:pPr marL="0" lvl="1" indent="-457200">
              <a:buAutoNum type="alphaLcParenBoth"/>
            </a:pPr>
            <a:r>
              <a:rPr lang="en-US" sz="2000" b="1" dirty="0">
                <a:solidFill>
                  <a:srgbClr val="FFC000"/>
                </a:solidFill>
              </a:rPr>
              <a:t>Advocating, encouraging, or attempting to bring about a secession from the Federation …</a:t>
            </a:r>
          </a:p>
          <a:p>
            <a:pPr marL="0" lvl="1" indent="-457200">
              <a:buAutoNum type="alphaLcParenBoth"/>
            </a:pPr>
            <a:endParaRPr lang="en-US" sz="2000" b="1" dirty="0">
              <a:solidFill>
                <a:srgbClr val="FFC000"/>
              </a:solidFill>
            </a:endParaRPr>
          </a:p>
          <a:p>
            <a:pPr marL="0" lvl="1"/>
            <a:r>
              <a:rPr lang="en-US" sz="2000" b="1" dirty="0">
                <a:solidFill>
                  <a:schemeClr val="bg1"/>
                </a:solidFill>
              </a:rPr>
              <a:t>(b) Working in the interest of or becoming a member of the Communist Party…</a:t>
            </a:r>
          </a:p>
          <a:p>
            <a:pPr marL="0" lvl="1"/>
            <a:endParaRPr lang="en-US" sz="2000" b="1" dirty="0">
              <a:solidFill>
                <a:schemeClr val="bg1"/>
              </a:solidFill>
            </a:endParaRPr>
          </a:p>
          <a:p>
            <a:pPr marL="0" lvl="1"/>
            <a:r>
              <a:rPr lang="en-US" sz="2000" b="1" dirty="0">
                <a:solidFill>
                  <a:srgbClr val="FFC000"/>
                </a:solidFill>
              </a:rPr>
              <a:t>(c) Violation of any provision of this Constitution/bylaws of the local </a:t>
            </a:r>
          </a:p>
          <a:p>
            <a:pPr marL="0" lvl="1"/>
            <a:endParaRPr lang="en-US" sz="2000" b="1" dirty="0">
              <a:solidFill>
                <a:srgbClr val="FFC000"/>
              </a:solidFill>
            </a:endParaRPr>
          </a:p>
          <a:p>
            <a:pPr marL="0" lvl="1"/>
            <a:r>
              <a:rPr lang="en-US" sz="2000" b="1" dirty="0">
                <a:solidFill>
                  <a:schemeClr val="bg1"/>
                </a:solidFill>
              </a:rPr>
              <a:t>(d) Making known the business of any affiliate of the Federation to management officials of any agency</a:t>
            </a:r>
          </a:p>
          <a:p>
            <a:pPr marL="0" lvl="1"/>
            <a:endParaRPr lang="en-US" sz="2000" b="1" dirty="0">
              <a:solidFill>
                <a:schemeClr val="bg1"/>
              </a:solidFill>
            </a:endParaRPr>
          </a:p>
          <a:p>
            <a:pPr marL="0" lvl="1"/>
            <a:r>
              <a:rPr lang="en-US" sz="2000" b="1" dirty="0">
                <a:solidFill>
                  <a:srgbClr val="FFC000"/>
                </a:solidFill>
              </a:rPr>
              <a:t>(e) Engaging in conduct unbecoming a union member;</a:t>
            </a:r>
          </a:p>
          <a:p>
            <a:pPr marL="0" lvl="1"/>
            <a:endParaRPr lang="en-US" sz="2000" b="1" dirty="0">
              <a:solidFill>
                <a:srgbClr val="FFC000"/>
              </a:solidFill>
            </a:endParaRPr>
          </a:p>
          <a:p>
            <a:pPr marL="0" lvl="1"/>
            <a:r>
              <a:rPr lang="en-US" sz="2000" b="1" dirty="0">
                <a:solidFill>
                  <a:schemeClr val="bg1"/>
                </a:solidFill>
              </a:rPr>
              <a:t>(f) Gross neglect of duty or conduct constituting misfeasance or malfeasance in office</a:t>
            </a:r>
          </a:p>
          <a:p>
            <a:pPr marL="0" lvl="1"/>
            <a:endParaRPr lang="en-US" sz="2000" b="1" dirty="0">
              <a:solidFill>
                <a:schemeClr val="bg1"/>
              </a:solidFill>
            </a:endParaRPr>
          </a:p>
          <a:p>
            <a:pPr marL="0" lvl="1"/>
            <a:r>
              <a:rPr lang="en-US" sz="2000" b="1" dirty="0">
                <a:solidFill>
                  <a:srgbClr val="FFC000"/>
                </a:solidFill>
              </a:rPr>
              <a:t>(g) Incompetence, negligence, or insubordination in the performance of official duties</a:t>
            </a:r>
          </a:p>
          <a:p>
            <a:pPr marL="0" lvl="1"/>
            <a:endParaRPr lang="en-US" sz="2000" b="1" dirty="0">
              <a:solidFill>
                <a:srgbClr val="FFC000"/>
              </a:solidFill>
            </a:endParaRPr>
          </a:p>
          <a:p>
            <a:pPr marL="0" lvl="1"/>
            <a:r>
              <a:rPr lang="en-US" sz="2000" b="1" dirty="0">
                <a:solidFill>
                  <a:schemeClr val="bg1"/>
                </a:solidFill>
              </a:rPr>
              <a:t>(h) Fraud, embezzlement, mismanagement, or appropriating to one's own use any money, property</a:t>
            </a:r>
          </a:p>
          <a:p>
            <a:pPr marL="0" lvl="1"/>
            <a:endParaRPr lang="en-US" sz="2000" b="1" dirty="0">
              <a:solidFill>
                <a:schemeClr val="bg1"/>
              </a:solidFill>
            </a:endParaRPr>
          </a:p>
          <a:p>
            <a:pPr marL="514350" lvl="1" indent="-514350">
              <a:buAutoNum type="romanLcParenBoth"/>
            </a:pPr>
            <a:r>
              <a:rPr lang="en-US" sz="2000" b="1" dirty="0">
                <a:solidFill>
                  <a:srgbClr val="FFC000"/>
                </a:solidFill>
              </a:rPr>
              <a:t>Refusing, failing, or neglecting to deliver …a full and accurate account of all monies, properties, books, and records for examination and audit; and/or</a:t>
            </a:r>
          </a:p>
          <a:p>
            <a:pPr marL="0" lvl="1"/>
            <a:endParaRPr lang="en-US" sz="2000" b="1" dirty="0">
              <a:solidFill>
                <a:srgbClr val="FFC000"/>
              </a:solidFill>
            </a:endParaRPr>
          </a:p>
          <a:p>
            <a:pPr marL="0" lvl="1"/>
            <a:r>
              <a:rPr lang="en-US" sz="2000" b="1" dirty="0">
                <a:solidFill>
                  <a:schemeClr val="bg1"/>
                </a:solidFill>
              </a:rPr>
              <a:t>(j) Assisting, counseling, or aiding any member or officer of the Federation or any of its affiliates to commit any of the offenses herein set forth.</a:t>
            </a:r>
          </a:p>
        </p:txBody>
      </p:sp>
    </p:spTree>
    <p:extLst>
      <p:ext uri="{BB962C8B-B14F-4D97-AF65-F5344CB8AC3E}">
        <p14:creationId xmlns:p14="http://schemas.microsoft.com/office/powerpoint/2010/main" val="3775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5000" fill="remove" nodeType="clickEffect">
                                  <p:stCondLst>
                                    <p:cond delay="0"/>
                                  </p:stCondLst>
                                  <p:childTnLst>
                                    <p:animClr clrSpc="rgb" dir="cw">
                                      <p:cBhvr override="childStyle">
                                        <p:cTn id="6" dur="1500" autoRev="1" fill="remove"/>
                                        <p:tgtEl>
                                          <p:spTgt spid="5">
                                            <p:txEl>
                                              <p:pRg st="1" end="1"/>
                                            </p:txEl>
                                          </p:spTgt>
                                        </p:tgtEl>
                                        <p:attrNameLst>
                                          <p:attrName>style.color</p:attrName>
                                        </p:attrNameLst>
                                      </p:cBhvr>
                                      <p:to>
                                        <a:schemeClr val="bg1"/>
                                      </p:to>
                                    </p:animClr>
                                    <p:animClr clrSpc="rgb" dir="cw">
                                      <p:cBhvr>
                                        <p:cTn id="7" dur="1500" autoRev="1" fill="remove"/>
                                        <p:tgtEl>
                                          <p:spTgt spid="5">
                                            <p:txEl>
                                              <p:pRg st="1" end="1"/>
                                            </p:txEl>
                                          </p:spTgt>
                                        </p:tgtEl>
                                        <p:attrNameLst>
                                          <p:attrName>fillcolor</p:attrName>
                                        </p:attrNameLst>
                                      </p:cBhvr>
                                      <p:to>
                                        <a:schemeClr val="bg1"/>
                                      </p:to>
                                    </p:animClr>
                                    <p:set>
                                      <p:cBhvr>
                                        <p:cTn id="8" dur="1500" autoRev="1" fill="remove"/>
                                        <p:tgtEl>
                                          <p:spTgt spid="5">
                                            <p:txEl>
                                              <p:pRg st="1" end="1"/>
                                            </p:txEl>
                                          </p:spTgt>
                                        </p:tgtEl>
                                        <p:attrNameLst>
                                          <p:attrName>fill.type</p:attrName>
                                        </p:attrNameLst>
                                      </p:cBhvr>
                                      <p:to>
                                        <p:strVal val="solid"/>
                                      </p:to>
                                    </p:set>
                                    <p:set>
                                      <p:cBhvr>
                                        <p:cTn id="9" dur="1500" autoRev="1" fill="remove"/>
                                        <p:tgtEl>
                                          <p:spTgt spid="5">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352800" y="345583"/>
            <a:ext cx="8839200" cy="4191000"/>
          </a:xfrm>
          <a:effectLst>
            <a:outerShdw blurRad="50800" dist="38100" dir="2700000" algn="tl" rotWithShape="0">
              <a:prstClr val="black">
                <a:alpha val="40000"/>
              </a:prstClr>
            </a:outerShdw>
          </a:effectLst>
        </p:spPr>
        <p:txBody>
          <a:bodyPr>
            <a:noAutofit/>
          </a:bodyPr>
          <a:lstStyle/>
          <a:p>
            <a:r>
              <a:rPr lang="en-US" sz="2800" b="1" dirty="0">
                <a:solidFill>
                  <a:srgbClr val="003399"/>
                </a:solidFill>
                <a:latin typeface="Calibri" panose="020F0502020204030204" pitchFamily="34" charset="0"/>
              </a:rPr>
              <a:t>Judy wants to join your Local.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Unfortunately, in the past she has loudly criticized AFGE and has urged other employees to seek another union.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Now she brags that she will get into the Local in order to “destroy it from the inside.” She has signed and submitted a SF-1187, dues allotment form, to become a member.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What can your Local do?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13" y="266700"/>
            <a:ext cx="3036888" cy="4348766"/>
          </a:xfrm>
          <a:prstGeom prst="rect">
            <a:avLst/>
          </a:prstGeom>
        </p:spPr>
      </p:pic>
      <p:sp>
        <p:nvSpPr>
          <p:cNvPr id="5" name="TextBox 4">
            <a:extLst>
              <a:ext uri="{FF2B5EF4-FFF2-40B4-BE49-F238E27FC236}">
                <a16:creationId xmlns:a16="http://schemas.microsoft.com/office/drawing/2014/main" id="{D6F526D9-3545-448D-8781-C1DAF8A4AF69}"/>
              </a:ext>
            </a:extLst>
          </p:cNvPr>
          <p:cNvSpPr txBox="1"/>
          <p:nvPr/>
        </p:nvSpPr>
        <p:spPr>
          <a:xfrm>
            <a:off x="3575939" y="4901767"/>
            <a:ext cx="5332730" cy="1200329"/>
          </a:xfrm>
          <a:prstGeom prst="rect">
            <a:avLst/>
          </a:prstGeom>
          <a:solidFill>
            <a:schemeClr val="accent5">
              <a:lumMod val="50000"/>
            </a:schemeClr>
          </a:solidFill>
        </p:spPr>
        <p:txBody>
          <a:bodyPr wrap="square" rtlCol="0">
            <a:spAutoFit/>
          </a:bodyPr>
          <a:lstStyle/>
          <a:p>
            <a:pPr algn="ctr"/>
            <a:r>
              <a:rPr lang="en-US" b="1" dirty="0">
                <a:solidFill>
                  <a:schemeClr val="bg1"/>
                </a:solidFill>
              </a:rPr>
              <a:t>Take a moment. Think about the best action to take. Important: What is prohibited in terms of the law?  </a:t>
            </a:r>
          </a:p>
          <a:p>
            <a:pPr algn="ctr"/>
            <a:endParaRPr lang="en-US" b="1" dirty="0">
              <a:solidFill>
                <a:schemeClr val="bg1"/>
              </a:solidFill>
            </a:endParaRPr>
          </a:p>
          <a:p>
            <a:pPr algn="ctr"/>
            <a:r>
              <a:rPr lang="en-US" b="1" dirty="0">
                <a:solidFill>
                  <a:schemeClr val="bg1"/>
                </a:solidFill>
              </a:rPr>
              <a:t>Wait for Instructor to debrief</a:t>
            </a:r>
          </a:p>
        </p:txBody>
      </p:sp>
    </p:spTree>
    <p:extLst>
      <p:ext uri="{BB962C8B-B14F-4D97-AF65-F5344CB8AC3E}">
        <p14:creationId xmlns:p14="http://schemas.microsoft.com/office/powerpoint/2010/main" val="14443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03" name="Shape 903"/>
          <p:cNvSpPr/>
          <p:nvPr/>
        </p:nvSpPr>
        <p:spPr>
          <a:xfrm>
            <a:off x="366387" y="-118451"/>
            <a:ext cx="5193165" cy="230832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1">
                <a:ln w="12699">
                  <a:solidFill>
                    <a:srgbClr val="3A5274"/>
                  </a:solidFill>
                </a:ln>
                <a:solidFill>
                  <a:srgbClr val="FFFF00"/>
                </a:solidFill>
                <a:latin typeface="Berlin Sans FB Demi"/>
                <a:ea typeface="Berlin Sans FB Demi"/>
                <a:cs typeface="Berlin Sans FB Demi"/>
                <a:sym typeface="Berlin Sans FB Demi"/>
              </a:defRPr>
            </a:pPr>
            <a:endParaRPr kumimoji="0" sz="2400" b="1" i="0" u="none" strike="noStrike" kern="1200" cap="none" spc="0" normalizeH="0" baseline="0" noProof="0" dirty="0">
              <a:ln w="12699">
                <a:solidFill>
                  <a:srgbClr val="3A5274"/>
                </a:solidFill>
              </a:ln>
              <a:solidFill>
                <a:srgbClr val="FFFF00"/>
              </a:solidFill>
              <a:effectLst/>
              <a:uLnTx/>
              <a:uFillTx/>
              <a:latin typeface="Berlin Sans FB Demi"/>
              <a:sym typeface="Berlin Sans FB Demi"/>
            </a:endParaRPr>
          </a:p>
          <a:p>
            <a:pPr marL="0" marR="0" lvl="0" indent="0" algn="l" defTabSz="914400" rtl="0" eaLnBrk="1" fontAlgn="auto" latinLnBrk="0" hangingPunct="1">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4000" b="0" i="0" u="none" strike="noStrike" kern="1200" cap="none" spc="0" normalizeH="0" baseline="0" noProof="0" dirty="0">
                <a:ln>
                  <a:noFill/>
                </a:ln>
                <a:solidFill>
                  <a:srgbClr val="FFD965"/>
                </a:solidFill>
                <a:effectLst>
                  <a:outerShdw blurRad="38100" dist="38100" dir="2700000" rotWithShape="0">
                    <a:srgbClr val="000000">
                      <a:alpha val="43137"/>
                    </a:srgbClr>
                  </a:outerShdw>
                </a:effectLst>
                <a:uLnTx/>
                <a:uFillTx/>
                <a:latin typeface="Trebuchet MS" panose="020B0603020202020204"/>
                <a:ea typeface="+mn-ea"/>
                <a:cs typeface="+mn-cs"/>
              </a:rPr>
              <a:t>The Statute gives employees the right:  </a:t>
            </a:r>
            <a:br>
              <a:rPr kumimoji="0" sz="4400" b="0" i="0" u="none" strike="noStrike" kern="1200" cap="none" spc="0" normalizeH="0" baseline="0" noProof="0" dirty="0">
                <a:ln>
                  <a:noFill/>
                </a:ln>
                <a:solidFill>
                  <a:srgbClr val="FFD965"/>
                </a:solidFill>
                <a:effectLst>
                  <a:outerShdw blurRad="38100" dist="38100" dir="2700000" rotWithShape="0">
                    <a:srgbClr val="000000">
                      <a:alpha val="43137"/>
                    </a:srgbClr>
                  </a:outerShdw>
                </a:effectLst>
                <a:uLnTx/>
                <a:uFillTx/>
                <a:latin typeface="Trebuchet MS" panose="020B0603020202020204"/>
                <a:ea typeface="+mn-ea"/>
                <a:cs typeface="+mn-cs"/>
              </a:rPr>
            </a:br>
            <a:endParaRPr kumimoji="0" sz="4000" b="0" i="0" u="none" strike="noStrike" kern="1200" cap="none" spc="0" normalizeH="0" baseline="0" noProof="0" dirty="0">
              <a:ln>
                <a:noFill/>
              </a:ln>
              <a:solidFill>
                <a:srgbClr val="FFD965"/>
              </a:solidFill>
              <a:effectLst>
                <a:outerShdw blurRad="38100" dist="38100" dir="2700000" rotWithShape="0">
                  <a:srgbClr val="000000">
                    <a:alpha val="43137"/>
                  </a:srgbClr>
                </a:outerShdw>
              </a:effectLst>
              <a:uLnTx/>
              <a:uFillTx/>
              <a:latin typeface="Trebuchet MS" panose="020B0603020202020204"/>
              <a:ea typeface="+mn-ea"/>
              <a:cs typeface="+mn-cs"/>
            </a:endParaRPr>
          </a:p>
        </p:txBody>
      </p:sp>
      <p:sp>
        <p:nvSpPr>
          <p:cNvPr id="904" name="Shape 904"/>
          <p:cNvSpPr/>
          <p:nvPr/>
        </p:nvSpPr>
        <p:spPr>
          <a:xfrm>
            <a:off x="1160118" y="5254498"/>
            <a:ext cx="3251169" cy="523220"/>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b="1">
                <a:effectLst>
                  <a:outerShdw blurRad="38100" dist="38100" dir="2700000" rotWithShape="0">
                    <a:srgbClr val="000000">
                      <a:alpha val="43137"/>
                    </a:srgbClr>
                  </a:outerShdw>
                </a:effectLst>
              </a:defRPr>
            </a:pPr>
            <a:r>
              <a:rPr kumimoji="0" sz="2800" i="0" u="none" strike="noStrike" kern="1200" cap="none" spc="0" normalizeH="0" baseline="0" noProof="0" dirty="0">
                <a:ln>
                  <a:noFill/>
                </a:ln>
                <a:solidFill>
                  <a:schemeClr val="bg1"/>
                </a:solidFill>
                <a:effectLst>
                  <a:outerShdw blurRad="38100" dist="38100" dir="2700000" rotWithShape="0">
                    <a:srgbClr val="000000">
                      <a:alpha val="43137"/>
                    </a:srgbClr>
                  </a:outerShdw>
                </a:effectLst>
                <a:uLnTx/>
                <a:uFillTx/>
                <a:latin typeface="Trebuchet MS" panose="020B0603020202020204"/>
                <a:ea typeface="+mn-ea"/>
                <a:cs typeface="+mn-cs"/>
              </a:rPr>
              <a:t>Citation:  	§ 7102</a:t>
            </a:r>
          </a:p>
        </p:txBody>
      </p:sp>
      <p:sp>
        <p:nvSpPr>
          <p:cNvPr id="905" name="Shape 905"/>
          <p:cNvSpPr/>
          <p:nvPr/>
        </p:nvSpPr>
        <p:spPr>
          <a:xfrm>
            <a:off x="685141" y="1603502"/>
            <a:ext cx="4752491" cy="372409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a:buChar char="•"/>
              <a:tabLst/>
              <a:defRPr sz="3200">
                <a:solidFill>
                  <a:srgbClr val="002060"/>
                </a:solidFill>
                <a:effectLst>
                  <a:outerShdw blurRad="38100" dist="38100" dir="2700000" rotWithShape="0">
                    <a:srgbClr val="000000">
                      <a:alpha val="43137"/>
                    </a:srgbClr>
                  </a:outerShdw>
                </a:effectLst>
              </a:defRPr>
            </a:pP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To </a:t>
            </a:r>
            <a:r>
              <a:rPr kumimoji="0" sz="2000" b="1" i="0" u="sng"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form</a:t>
            </a: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 </a:t>
            </a:r>
            <a:r>
              <a:rPr kumimoji="0" sz="2000" b="1" i="0" u="sng"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join</a:t>
            </a: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 or </a:t>
            </a:r>
            <a:r>
              <a:rPr kumimoji="0" sz="2000" b="1" i="0" u="sng"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assist </a:t>
            </a: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any labor organization</a:t>
            </a:r>
            <a:r>
              <a:rPr kumimoji="0" lang="en-US"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 </a:t>
            </a: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or to </a:t>
            </a:r>
            <a:r>
              <a:rPr kumimoji="0" sz="2000" b="1" i="0" u="sng"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refrain</a:t>
            </a: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 freely and without fear of penalty or reprisal.</a:t>
            </a:r>
            <a:endParaRPr kumimoji="0" lang="en-US"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sz="3200">
                <a:solidFill>
                  <a:srgbClr val="002060"/>
                </a:solidFill>
                <a:effectLst>
                  <a:outerShdw blurRad="38100" dist="38100" dir="2700000" rotWithShape="0">
                    <a:srgbClr val="000000">
                      <a:alpha val="43137"/>
                    </a:srgbClr>
                  </a:outerShdw>
                </a:effectLst>
              </a:defRPr>
            </a:pPr>
            <a:endPar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Pct val="100000"/>
              <a:buFont typeface="Arial"/>
              <a:buChar char="•"/>
              <a:tabLst/>
              <a:defRPr sz="3200">
                <a:solidFill>
                  <a:srgbClr val="002060"/>
                </a:solidFill>
                <a:effectLst>
                  <a:outerShdw blurRad="38100" dist="38100" dir="2700000" rotWithShape="0">
                    <a:srgbClr val="000000">
                      <a:alpha val="43137"/>
                    </a:srgbClr>
                  </a:outerShdw>
                </a:effectLst>
              </a:defRPr>
            </a:pP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To </a:t>
            </a:r>
            <a:r>
              <a:rPr kumimoji="0" sz="2000" b="1" i="0" u="sng"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act</a:t>
            </a: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 for a labor organization in the capacity of a representative and to present the views of the labor organization </a:t>
            </a:r>
            <a:endParaRPr kumimoji="0" lang="en-US"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sz="3200">
                <a:solidFill>
                  <a:srgbClr val="002060"/>
                </a:solidFill>
                <a:effectLst>
                  <a:outerShdw blurRad="38100" dist="38100" dir="2700000" rotWithShape="0">
                    <a:srgbClr val="000000">
                      <a:alpha val="43137"/>
                    </a:srgbClr>
                  </a:outerShdw>
                </a:effectLst>
              </a:defRPr>
            </a:pPr>
            <a:endPar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Pct val="100000"/>
              <a:buFont typeface="Arial"/>
              <a:buChar char="•"/>
              <a:tabLst/>
              <a:defRPr sz="3200">
                <a:solidFill>
                  <a:srgbClr val="002060"/>
                </a:solidFill>
                <a:effectLst>
                  <a:outerShdw blurRad="38100" dist="38100" dir="2700000" rotWithShape="0">
                    <a:srgbClr val="000000">
                      <a:alpha val="43137"/>
                    </a:srgbClr>
                  </a:outerShdw>
                </a:effectLst>
              </a:defRPr>
            </a:pP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To </a:t>
            </a:r>
            <a:r>
              <a:rPr kumimoji="0" sz="2000" b="1" i="0" u="sng"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engage</a:t>
            </a:r>
            <a:r>
              <a:rPr kumimoji="0" sz="20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t> in collective bargaining</a:t>
            </a:r>
            <a:br>
              <a:rPr kumimoji="0" sz="16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rPr>
            </a:br>
            <a:endParaRPr kumimoji="0" sz="1600" b="1" i="0" u="none" strike="noStrike" kern="1200" cap="none" spc="0" normalizeH="0" baseline="0" noProof="0" dirty="0">
              <a:ln>
                <a:noFill/>
              </a:ln>
              <a:solidFill>
                <a:prstClr val="white"/>
              </a:solidFill>
              <a:effectLst>
                <a:outerShdw blurRad="38100" dist="38100" dir="2700000" rotWithShape="0">
                  <a:srgbClr val="000000">
                    <a:alpha val="43137"/>
                  </a:srgbClr>
                </a:outerShdw>
              </a:effectLst>
              <a:uLnTx/>
              <a:uFillTx/>
              <a:latin typeface="Trebuchet MS" panose="020B0603020202020204"/>
              <a:ea typeface="+mn-ea"/>
              <a:cs typeface="+mn-cs"/>
            </a:endParaRPr>
          </a:p>
        </p:txBody>
      </p:sp>
      <p:sp>
        <p:nvSpPr>
          <p:cNvPr id="5" name="Shape 903">
            <a:extLst>
              <a:ext uri="{FF2B5EF4-FFF2-40B4-BE49-F238E27FC236}">
                <a16:creationId xmlns:a16="http://schemas.microsoft.com/office/drawing/2014/main" id="{26DCD497-1C2A-4B0F-8755-9C192A976BF3}"/>
              </a:ext>
            </a:extLst>
          </p:cNvPr>
          <p:cNvSpPr/>
          <p:nvPr/>
        </p:nvSpPr>
        <p:spPr>
          <a:xfrm>
            <a:off x="6313694" y="-160619"/>
            <a:ext cx="5193165" cy="50167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1">
                <a:ln w="12699">
                  <a:solidFill>
                    <a:srgbClr val="3A5274"/>
                  </a:solidFill>
                </a:ln>
                <a:solidFill>
                  <a:srgbClr val="FFFF00"/>
                </a:solidFill>
                <a:latin typeface="Berlin Sans FB Demi"/>
                <a:ea typeface="Berlin Sans FB Demi"/>
                <a:cs typeface="Berlin Sans FB Demi"/>
                <a:sym typeface="Berlin Sans FB Demi"/>
              </a:defRPr>
            </a:pPr>
            <a:endParaRPr kumimoji="0" sz="2400" b="1" i="0" u="none" strike="noStrike" kern="1200" cap="none" spc="0" normalizeH="0" baseline="0" noProof="0" dirty="0">
              <a:ln w="12699">
                <a:solidFill>
                  <a:srgbClr val="3A5274"/>
                </a:solidFill>
              </a:ln>
              <a:solidFill>
                <a:srgbClr val="FFFF00"/>
              </a:solidFill>
              <a:effectLst/>
              <a:uLnTx/>
              <a:uFillTx/>
              <a:latin typeface="Berlin Sans FB Demi"/>
              <a:sym typeface="Berlin Sans FB Demi"/>
            </a:endParaRPr>
          </a:p>
          <a:p>
            <a:pPr marL="0" marR="0" lvl="0" indent="0" algn="l" defTabSz="914400" rtl="0" eaLnBrk="1" fontAlgn="auto" latinLnBrk="0" hangingPunct="1">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4000" b="0" i="0" u="none" strike="noStrike" kern="1200" cap="none" spc="0" normalizeH="0" baseline="0" noProof="0" dirty="0">
                <a:ln>
                  <a:noFill/>
                </a:ln>
                <a:solidFill>
                  <a:srgbClr val="FFD965"/>
                </a:solidFill>
                <a:effectLst>
                  <a:outerShdw blurRad="38100" dist="38100" dir="2700000" rotWithShape="0">
                    <a:srgbClr val="000000">
                      <a:alpha val="43137"/>
                    </a:srgbClr>
                  </a:outerShdw>
                </a:effectLst>
                <a:uLnTx/>
                <a:uFillTx/>
                <a:latin typeface="Trebuchet MS" panose="020B0603020202020204"/>
                <a:ea typeface="+mn-ea"/>
                <a:cs typeface="+mn-cs"/>
              </a:rPr>
              <a:t>The Statute also states: </a:t>
            </a:r>
          </a:p>
          <a:p>
            <a:pPr marL="0" marR="0" lvl="0" indent="0" algn="l" defTabSz="914400" rtl="0" eaLnBrk="1" fontAlgn="auto" latinLnBrk="0" hangingPunct="1">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endParaRPr kumimoji="0" lang="en-US" sz="2400" b="0" i="0" u="none" strike="noStrike" kern="1200" cap="none" spc="0" normalizeH="0" baseline="0" noProof="0" dirty="0">
              <a:ln>
                <a:noFill/>
              </a:ln>
              <a:solidFill>
                <a:srgbClr val="FFD965"/>
              </a:solidFill>
              <a:effectLst>
                <a:outerShdw blurRad="38100" dist="38100" dir="2700000" rotWithShape="0">
                  <a:srgbClr val="000000">
                    <a:alpha val="43137"/>
                  </a:srgbClr>
                </a:outerShdw>
              </a:effectLst>
              <a:uLnTx/>
              <a:uFillTx/>
              <a:latin typeface="Trebuchet MS" panose="020B0603020202020204"/>
              <a:ea typeface="+mn-ea"/>
              <a:cs typeface="+mn-cs"/>
            </a:endParaRPr>
          </a:p>
          <a:p>
            <a:pPr lvl="0">
              <a:defRPr sz="3600">
                <a:effectLst>
                  <a:outerShdw blurRad="38100" dist="38100" dir="2700000" rotWithShape="0">
                    <a:srgbClr val="000000">
                      <a:alpha val="43137"/>
                    </a:srgbClr>
                  </a:outerShdw>
                </a:effectLst>
              </a:defRPr>
            </a:pPr>
            <a:r>
              <a:rPr lang="en-US" sz="2400" b="1" dirty="0">
                <a:solidFill>
                  <a:schemeClr val="bg1"/>
                </a:solidFill>
              </a:rPr>
              <a:t>For the purpose of this chapter it shall be an unfair labor practice for an exclusive representative to deny membership to any employee in the appropriate unit represented by such exclusive representative except for failure--</a:t>
            </a:r>
            <a:br>
              <a:rPr kumimoji="0" sz="2400" b="0" i="0" u="none" strike="noStrike" kern="1200" cap="none" spc="0" normalizeH="0" baseline="0" noProof="0" dirty="0">
                <a:ln>
                  <a:noFill/>
                </a:ln>
                <a:solidFill>
                  <a:srgbClr val="FFD965"/>
                </a:solidFill>
                <a:effectLst>
                  <a:outerShdw blurRad="38100" dist="38100" dir="2700000" rotWithShape="0">
                    <a:srgbClr val="000000">
                      <a:alpha val="43137"/>
                    </a:srgbClr>
                  </a:outerShdw>
                </a:effectLst>
                <a:uLnTx/>
                <a:uFillTx/>
                <a:latin typeface="Trebuchet MS" panose="020B0603020202020204"/>
                <a:ea typeface="+mn-ea"/>
                <a:cs typeface="+mn-cs"/>
              </a:rPr>
            </a:br>
            <a:endParaRPr kumimoji="0" sz="2400" b="0" i="0" u="none" strike="noStrike" kern="1200" cap="none" spc="0" normalizeH="0" baseline="0" noProof="0" dirty="0">
              <a:ln>
                <a:noFill/>
              </a:ln>
              <a:solidFill>
                <a:srgbClr val="FFD965"/>
              </a:solidFill>
              <a:effectLst>
                <a:outerShdw blurRad="38100" dist="38100" dir="2700000" rotWithShape="0">
                  <a:srgbClr val="000000">
                    <a:alpha val="43137"/>
                  </a:srgbClr>
                </a:outerShdw>
              </a:effectLst>
              <a:uLnTx/>
              <a:uFillTx/>
              <a:latin typeface="Trebuchet MS" panose="020B0603020202020204"/>
              <a:ea typeface="+mn-ea"/>
              <a:cs typeface="+mn-cs"/>
            </a:endParaRPr>
          </a:p>
        </p:txBody>
      </p:sp>
      <p:sp>
        <p:nvSpPr>
          <p:cNvPr id="7" name="Shape 904">
            <a:extLst>
              <a:ext uri="{FF2B5EF4-FFF2-40B4-BE49-F238E27FC236}">
                <a16:creationId xmlns:a16="http://schemas.microsoft.com/office/drawing/2014/main" id="{A155A585-7D91-47CC-BE20-C0332BE61759}"/>
              </a:ext>
            </a:extLst>
          </p:cNvPr>
          <p:cNvSpPr/>
          <p:nvPr/>
        </p:nvSpPr>
        <p:spPr>
          <a:xfrm>
            <a:off x="7284691" y="4594529"/>
            <a:ext cx="3251169" cy="523220"/>
          </a:xfrm>
          <a:prstGeom prst="rect">
            <a:avLst/>
          </a:prstGeom>
          <a:solidFill>
            <a:srgbClr val="FFC000"/>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b="1">
                <a:effectLst>
                  <a:outerShdw blurRad="38100" dist="38100" dir="2700000" rotWithShape="0">
                    <a:srgbClr val="000000">
                      <a:alpha val="43137"/>
                    </a:srgbClr>
                  </a:outerShdw>
                </a:effectLst>
              </a:defRPr>
            </a:pPr>
            <a:r>
              <a:rPr kumimoji="0" sz="2800" i="0" u="none" strike="noStrike" kern="1200" cap="none" spc="0" normalizeH="0" baseline="0" noProof="0" dirty="0">
                <a:ln>
                  <a:noFill/>
                </a:ln>
                <a:solidFill>
                  <a:schemeClr val="bg1"/>
                </a:solidFill>
                <a:effectLst>
                  <a:outerShdw blurRad="38100" dist="38100" dir="2700000" rotWithShape="0">
                    <a:srgbClr val="000000">
                      <a:alpha val="43137"/>
                    </a:srgbClr>
                  </a:outerShdw>
                </a:effectLst>
                <a:uLnTx/>
                <a:uFillTx/>
                <a:latin typeface="Trebuchet MS" panose="020B0603020202020204"/>
                <a:ea typeface="+mn-ea"/>
                <a:cs typeface="+mn-cs"/>
              </a:rPr>
              <a:t>Citation:  	§</a:t>
            </a:r>
            <a:r>
              <a:rPr kumimoji="0" lang="en-US" sz="2800" i="0" u="none" strike="noStrike" kern="1200" cap="none" spc="0" normalizeH="0" baseline="0" noProof="0" dirty="0">
                <a:ln>
                  <a:noFill/>
                </a:ln>
                <a:solidFill>
                  <a:schemeClr val="bg1"/>
                </a:solidFill>
                <a:effectLst>
                  <a:outerShdw blurRad="38100" dist="38100" dir="2700000" rotWithShape="0">
                    <a:srgbClr val="000000">
                      <a:alpha val="43137"/>
                    </a:srgbClr>
                  </a:outerShdw>
                </a:effectLst>
                <a:uLnTx/>
                <a:uFillTx/>
                <a:latin typeface="Trebuchet MS" panose="020B0603020202020204"/>
                <a:ea typeface="+mn-ea"/>
                <a:cs typeface="+mn-cs"/>
              </a:rPr>
              <a:t> 7116c</a:t>
            </a:r>
            <a:endParaRPr kumimoji="0" sz="2800" i="0" u="none" strike="noStrike" kern="1200" cap="none" spc="0" normalizeH="0" baseline="0" noProof="0" dirty="0">
              <a:ln>
                <a:noFill/>
              </a:ln>
              <a:solidFill>
                <a:schemeClr val="bg1"/>
              </a:solidFill>
              <a:effectLst>
                <a:outerShdw blurRad="38100" dist="38100" dir="2700000" rotWithShape="0">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4224330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urse objectives">
            <a:extLst>
              <a:ext uri="{FF2B5EF4-FFF2-40B4-BE49-F238E27FC236}">
                <a16:creationId xmlns:a16="http://schemas.microsoft.com/office/drawing/2014/main" id="{49AD6CE1-4CCD-4116-844E-F686D0698344}"/>
              </a:ext>
            </a:extLst>
          </p:cNvPr>
          <p:cNvPicPr>
            <a:picLocks noGrp="1" noChangeAspect="1" noChangeArrowheads="1"/>
          </p:cNvPicPr>
          <p:nvPr>
            <p:ph type="pic" sz="half" idx="13"/>
          </p:nvPr>
        </p:nvPicPr>
        <p:blipFill>
          <a:blip r:embed="rId3">
            <a:extLst>
              <a:ext uri="{28A0092B-C50C-407E-A947-70E740481C1C}">
                <a14:useLocalDpi xmlns:a14="http://schemas.microsoft.com/office/drawing/2010/main" val="0"/>
              </a:ext>
            </a:extLst>
          </a:blip>
          <a:srcRect l="10230" r="10230"/>
          <a:stretch>
            <a:fillRect/>
          </a:stretch>
        </p:blipFill>
        <p:spPr bwMode="auto">
          <a:xfrm rot="1605152">
            <a:off x="7917313" y="1485693"/>
            <a:ext cx="5051425" cy="42343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51" name="Shape 651"/>
          <p:cNvSpPr>
            <a:spLocks noGrp="1"/>
          </p:cNvSpPr>
          <p:nvPr>
            <p:ph type="body" sz="half" idx="1"/>
          </p:nvPr>
        </p:nvSpPr>
        <p:spPr>
          <a:xfrm>
            <a:off x="313054" y="1335520"/>
            <a:ext cx="7947718" cy="5051425"/>
          </a:xfrm>
          <a:prstGeom prst="rect">
            <a:avLst/>
          </a:prstGeom>
          <a:solidFill>
            <a:schemeClr val="bg2"/>
          </a:solidFill>
        </p:spPr>
        <p:txBody>
          <a:bodyPr>
            <a:normAutofit/>
          </a:bodyPr>
          <a:lstStyle/>
          <a:p>
            <a:pPr marL="457200" indent="-457200">
              <a:lnSpc>
                <a:spcPct val="120000"/>
              </a:lnSpc>
              <a:spcBef>
                <a:spcPts val="600"/>
              </a:spcBef>
              <a:defRPr>
                <a:solidFill>
                  <a:srgbClr val="1F4E79"/>
                </a:solidFill>
                <a:effectLst>
                  <a:outerShdw blurRad="38100" dist="19050" dir="2700000" rotWithShape="0">
                    <a:srgbClr val="000000">
                      <a:alpha val="40000"/>
                    </a:srgbClr>
                  </a:outerShdw>
                </a:effectLst>
              </a:defRPr>
            </a:pPr>
            <a:r>
              <a:rPr lang="en-US" dirty="0">
                <a:cs typeface="Calibri" panose="020F0502020204030204" pitchFamily="34" charset="0"/>
              </a:rPr>
              <a:t>Review and discuss the legal frameworks that guides the work you do as leaders of the union. </a:t>
            </a:r>
          </a:p>
          <a:p>
            <a:pPr marL="457200" indent="-457200">
              <a:lnSpc>
                <a:spcPct val="120000"/>
              </a:lnSpc>
              <a:spcBef>
                <a:spcPts val="600"/>
              </a:spcBef>
              <a:defRPr>
                <a:solidFill>
                  <a:srgbClr val="1F4E79"/>
                </a:solidFill>
                <a:effectLst>
                  <a:outerShdw blurRad="38100" dist="19050" dir="2700000" rotWithShape="0">
                    <a:srgbClr val="000000">
                      <a:alpha val="40000"/>
                    </a:srgbClr>
                  </a:outerShdw>
                </a:effectLst>
              </a:defRPr>
            </a:pPr>
            <a:endParaRPr lang="en-US" dirty="0">
              <a:cs typeface="Calibri" panose="020F0502020204030204" pitchFamily="34" charset="0"/>
            </a:endParaRPr>
          </a:p>
          <a:p>
            <a:pPr marL="457200" indent="-457200">
              <a:lnSpc>
                <a:spcPct val="120000"/>
              </a:lnSpc>
              <a:spcBef>
                <a:spcPts val="600"/>
              </a:spcBef>
              <a:defRPr>
                <a:solidFill>
                  <a:srgbClr val="1F4E79"/>
                </a:solidFill>
                <a:effectLst>
                  <a:outerShdw blurRad="38100" dist="19050" dir="2700000" rotWithShape="0">
                    <a:srgbClr val="000000">
                      <a:alpha val="40000"/>
                    </a:srgbClr>
                  </a:outerShdw>
                </a:effectLst>
              </a:defRPr>
            </a:pPr>
            <a:r>
              <a:rPr lang="en-US" dirty="0">
                <a:cs typeface="Calibri" panose="020F0502020204030204" pitchFamily="34" charset="0"/>
              </a:rPr>
              <a:t>Gain a better understanding of your roles and responsibilities as an AFGE Local Union leader.</a:t>
            </a:r>
          </a:p>
          <a:p>
            <a:pPr marL="457200" indent="-457200">
              <a:lnSpc>
                <a:spcPct val="120000"/>
              </a:lnSpc>
              <a:spcBef>
                <a:spcPts val="600"/>
              </a:spcBef>
              <a:defRPr>
                <a:solidFill>
                  <a:srgbClr val="1F4E79"/>
                </a:solidFill>
                <a:effectLst>
                  <a:outerShdw blurRad="38100" dist="19050" dir="2700000" rotWithShape="0">
                    <a:srgbClr val="000000">
                      <a:alpha val="40000"/>
                    </a:srgbClr>
                  </a:outerShdw>
                </a:effectLst>
              </a:defRPr>
            </a:pPr>
            <a:endParaRPr lang="en-US" dirty="0">
              <a:cs typeface="Calibri" panose="020F0502020204030204" pitchFamily="34" charset="0"/>
            </a:endParaRPr>
          </a:p>
        </p:txBody>
      </p:sp>
      <p:sp>
        <p:nvSpPr>
          <p:cNvPr id="652" name="Shape 652"/>
          <p:cNvSpPr>
            <a:spLocks noGrp="1"/>
          </p:cNvSpPr>
          <p:nvPr>
            <p:ph type="title"/>
          </p:nvPr>
        </p:nvSpPr>
        <p:spPr>
          <a:xfrm>
            <a:off x="477520" y="256932"/>
            <a:ext cx="8859520" cy="935038"/>
          </a:xfrm>
          <a:prstGeom prst="rect">
            <a:avLst/>
          </a:prstGeom>
        </p:spPr>
        <p:txBody>
          <a:bodyPr>
            <a:noAutofit/>
          </a:bodyPr>
          <a:lstStyle>
            <a:lvl1pPr algn="ctr"/>
          </a:lstStyle>
          <a:p>
            <a:pPr algn="l"/>
            <a:r>
              <a:rPr lang="en-US" sz="7200" u="sng" dirty="0">
                <a:highlight>
                  <a:srgbClr val="FFFF00"/>
                </a:highlight>
              </a:rPr>
              <a:t>Course Objectives:</a:t>
            </a:r>
            <a:endParaRPr sz="7200" u="sng" dirty="0">
              <a:highlight>
                <a:srgbClr val="FFFF00"/>
              </a:highlight>
            </a:endParaRPr>
          </a:p>
        </p:txBody>
      </p:sp>
    </p:spTree>
    <p:extLst>
      <p:ext uri="{BB962C8B-B14F-4D97-AF65-F5344CB8AC3E}">
        <p14:creationId xmlns:p14="http://schemas.microsoft.com/office/powerpoint/2010/main" val="3674582380"/>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437262" y="409955"/>
            <a:ext cx="8141465" cy="4283230"/>
          </a:xfrm>
          <a:effectLst>
            <a:outerShdw blurRad="50800" dist="38100" dir="2700000" algn="tl" rotWithShape="0">
              <a:prstClr val="black">
                <a:alpha val="40000"/>
              </a:prstClr>
            </a:outerShdw>
          </a:effectLst>
        </p:spPr>
        <p:txBody>
          <a:bodyPr>
            <a:noAutofit/>
          </a:bodyPr>
          <a:lstStyle/>
          <a:p>
            <a:r>
              <a:rPr lang="en-US" sz="2800" b="1" dirty="0">
                <a:solidFill>
                  <a:srgbClr val="003399"/>
                </a:solidFill>
                <a:latin typeface="Calibri" panose="020F0502020204030204" pitchFamily="34" charset="0"/>
              </a:rPr>
              <a:t>Your Local Vice President, and long-time family friend, Jim, has just come to your office and closed the door.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You, Local 7303’s President, ask him “what’s up?” and Jim confesses that he was convicted of a felony – obstruction of justice – seven years ago, but never served time in jail because he was sentenced to two years on parole, which ended five years ago.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Is this a problem? If so, what should you do?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60" y="167584"/>
            <a:ext cx="2731792" cy="4068627"/>
          </a:xfrm>
          <a:prstGeom prst="rect">
            <a:avLst/>
          </a:prstGeom>
        </p:spPr>
      </p:pic>
      <p:sp>
        <p:nvSpPr>
          <p:cNvPr id="5" name="TextBox 4">
            <a:extLst>
              <a:ext uri="{FF2B5EF4-FFF2-40B4-BE49-F238E27FC236}">
                <a16:creationId xmlns:a16="http://schemas.microsoft.com/office/drawing/2014/main" id="{8A38A7DA-C74D-4011-8CAB-9E4DA5297A36}"/>
              </a:ext>
            </a:extLst>
          </p:cNvPr>
          <p:cNvSpPr txBox="1"/>
          <p:nvPr/>
        </p:nvSpPr>
        <p:spPr>
          <a:xfrm>
            <a:off x="3429635" y="5356984"/>
            <a:ext cx="5332730" cy="1200329"/>
          </a:xfrm>
          <a:prstGeom prst="rect">
            <a:avLst/>
          </a:prstGeom>
          <a:solidFill>
            <a:schemeClr val="accent5">
              <a:lumMod val="50000"/>
            </a:schemeClr>
          </a:solidFill>
        </p:spPr>
        <p:txBody>
          <a:bodyPr wrap="square" rtlCol="0">
            <a:spAutoFit/>
          </a:bodyPr>
          <a:lstStyle/>
          <a:p>
            <a:pPr algn="ctr"/>
            <a:r>
              <a:rPr lang="en-US" b="1" dirty="0">
                <a:solidFill>
                  <a:schemeClr val="bg1"/>
                </a:solidFill>
              </a:rPr>
              <a:t>Take a moment. Think about the best action to take. Important: What is prohibited in terms of the law?  </a:t>
            </a:r>
          </a:p>
          <a:p>
            <a:pPr algn="ctr"/>
            <a:endParaRPr lang="en-US" b="1" dirty="0">
              <a:solidFill>
                <a:schemeClr val="bg1"/>
              </a:solidFill>
            </a:endParaRPr>
          </a:p>
          <a:p>
            <a:pPr algn="ctr"/>
            <a:r>
              <a:rPr lang="en-US" b="1" dirty="0">
                <a:solidFill>
                  <a:schemeClr val="bg1"/>
                </a:solidFill>
              </a:rPr>
              <a:t>Wait for Instructor to debrief</a:t>
            </a:r>
          </a:p>
        </p:txBody>
      </p:sp>
    </p:spTree>
    <p:extLst>
      <p:ext uri="{BB962C8B-B14F-4D97-AF65-F5344CB8AC3E}">
        <p14:creationId xmlns:p14="http://schemas.microsoft.com/office/powerpoint/2010/main" val="299924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AD05AD-E2D9-4A0D-84B9-5C98D7E004F4}"/>
              </a:ext>
            </a:extLst>
          </p:cNvPr>
          <p:cNvSpPr txBox="1"/>
          <p:nvPr/>
        </p:nvSpPr>
        <p:spPr>
          <a:xfrm>
            <a:off x="633984" y="402336"/>
            <a:ext cx="11301984" cy="4801314"/>
          </a:xfrm>
          <a:prstGeom prst="rect">
            <a:avLst/>
          </a:prstGeom>
          <a:noFill/>
        </p:spPr>
        <p:txBody>
          <a:bodyPr wrap="square" rtlCol="0">
            <a:spAutoFit/>
          </a:bodyPr>
          <a:lstStyle/>
          <a:p>
            <a:pPr algn="ctr"/>
            <a:r>
              <a:rPr lang="en-US" b="1" u="sng" dirty="0"/>
              <a:t>29 CFR, Subchapter B| Standards of Code Regulations</a:t>
            </a:r>
          </a:p>
          <a:p>
            <a:pPr algn="ctr"/>
            <a:r>
              <a:rPr lang="en-US" b="1" u="sng" dirty="0"/>
              <a:t>458.36 Prohibitions against certain persons holding office or employment.</a:t>
            </a:r>
          </a:p>
          <a:p>
            <a:pPr algn="ctr"/>
            <a:endParaRPr lang="en-US" b="1" u="sng" dirty="0"/>
          </a:p>
          <a:p>
            <a:r>
              <a:rPr lang="en-US" b="1" dirty="0">
                <a:solidFill>
                  <a:schemeClr val="bg1"/>
                </a:solidFill>
              </a:rPr>
              <a:t>The prohibitions against holding office or employment in a labor organization contained in section 504(a) of the LMRDA are incorporated into this subpart by reference and made a part hereof. </a:t>
            </a:r>
          </a:p>
          <a:p>
            <a:endParaRPr lang="en-US" b="1" dirty="0">
              <a:solidFill>
                <a:schemeClr val="bg1"/>
              </a:solidFill>
            </a:endParaRPr>
          </a:p>
          <a:p>
            <a:r>
              <a:rPr lang="en-US" b="1" u="sng" dirty="0">
                <a:solidFill>
                  <a:schemeClr val="bg1"/>
                </a:solidFill>
              </a:rPr>
              <a:t>The prohibitions shall also be applicable to any person who has been convicted of, </a:t>
            </a:r>
            <a:r>
              <a:rPr lang="en-US" b="1" dirty="0">
                <a:solidFill>
                  <a:schemeClr val="bg1"/>
                </a:solidFill>
              </a:rPr>
              <a:t>or who has served any part of a prison term resulting from his conviction of, violating 18 U.S.C. 1001 by making a false statement in any report required to be filed pursuant to this subpart, or who has been determined by the Director after an appropriate proceeding pursuant to §§ 458.66 through 458.92 to have willfully violated § 458.27: </a:t>
            </a:r>
          </a:p>
          <a:p>
            <a:endParaRPr lang="en-US" b="1" dirty="0">
              <a:solidFill>
                <a:schemeClr val="bg1"/>
              </a:solidFill>
            </a:endParaRPr>
          </a:p>
          <a:p>
            <a:r>
              <a:rPr lang="en-US" b="1" dirty="0">
                <a:solidFill>
                  <a:schemeClr val="bg1"/>
                </a:solidFill>
              </a:rPr>
              <a:t>Provided, however, That the Director or such other person as he may designate may exempt a person from the prohibition against holding office or employment or may reduce the period of the prohibition where he determines that it would not be contrary to the purposes of the CSRA or the FSA and this section to permit a person barred from holding office or employment to hold such office or employment.</a:t>
            </a:r>
          </a:p>
        </p:txBody>
      </p:sp>
    </p:spTree>
    <p:extLst>
      <p:ext uri="{BB962C8B-B14F-4D97-AF65-F5344CB8AC3E}">
        <p14:creationId xmlns:p14="http://schemas.microsoft.com/office/powerpoint/2010/main" val="244588188"/>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27533" y="749300"/>
            <a:ext cx="8498971" cy="2654300"/>
          </a:xfrm>
        </p:spPr>
        <p:txBody>
          <a:bodyPr>
            <a:noAutofit/>
          </a:bodyPr>
          <a:lstStyle/>
          <a:p>
            <a:pPr algn="l"/>
            <a:r>
              <a:rPr lang="en-US" sz="7200" dirty="0">
                <a:solidFill>
                  <a:srgbClr val="003399"/>
                </a:solidFill>
                <a:latin typeface="+mn-lt"/>
                <a:cs typeface="Arial" panose="020B0604020202020204" pitchFamily="34" charset="0"/>
              </a:rPr>
              <a:t>FIDUCIARY RESPONSIBILTIES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762" t="1963" r="25397" b="6626"/>
          <a:stretch/>
        </p:blipFill>
        <p:spPr>
          <a:xfrm>
            <a:off x="1062356" y="4286053"/>
            <a:ext cx="2043451" cy="173293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6590" t="44122" b="8208"/>
          <a:stretch/>
        </p:blipFill>
        <p:spPr>
          <a:xfrm>
            <a:off x="3971357" y="4278870"/>
            <a:ext cx="2021170" cy="1739981"/>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82" t="10005" r="-382" b="33338"/>
          <a:stretch/>
        </p:blipFill>
        <p:spPr>
          <a:xfrm>
            <a:off x="9753700" y="4286053"/>
            <a:ext cx="2034287" cy="1729276"/>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3835" t="9905" r="17270"/>
          <a:stretch/>
        </p:blipFill>
        <p:spPr>
          <a:xfrm>
            <a:off x="6865886" y="4281748"/>
            <a:ext cx="2022266" cy="1733581"/>
          </a:xfrm>
          <a:prstGeom prst="rect">
            <a:avLst/>
          </a:prstGeom>
        </p:spPr>
      </p:pic>
    </p:spTree>
    <p:extLst>
      <p:ext uri="{BB962C8B-B14F-4D97-AF65-F5344CB8AC3E}">
        <p14:creationId xmlns:p14="http://schemas.microsoft.com/office/powerpoint/2010/main" val="1906331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388217" y="-109304"/>
            <a:ext cx="5803783" cy="1157928"/>
          </a:xfrm>
          <a:solidFill>
            <a:srgbClr val="002060"/>
          </a:solidFill>
        </p:spPr>
        <p:txBody>
          <a:bodyPr/>
          <a:lstStyle/>
          <a:p>
            <a:pPr eaLnBrk="1" hangingPunct="1"/>
            <a:r>
              <a:rPr lang="en-US" altLang="en-US" sz="4000" dirty="0">
                <a:latin typeface="Calibri" panose="020F0502020204030204" pitchFamily="34" charset="0"/>
              </a:rPr>
              <a:t>Where is this Information? </a:t>
            </a:r>
          </a:p>
        </p:txBody>
      </p:sp>
      <p:sp>
        <p:nvSpPr>
          <p:cNvPr id="1116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B41981-53D4-4305-87B2-FC728B4DEFB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TextBox 3"/>
          <p:cNvSpPr txBox="1"/>
          <p:nvPr/>
        </p:nvSpPr>
        <p:spPr>
          <a:xfrm>
            <a:off x="1422400" y="1337489"/>
            <a:ext cx="9055100" cy="5201424"/>
          </a:xfrm>
          <a:prstGeom prst="rect">
            <a:avLst/>
          </a:prstGeom>
          <a:noFill/>
        </p:spPr>
        <p:txBody>
          <a:bodyPr wrap="square">
            <a:spAutoFit/>
          </a:bodyPr>
          <a:lstStyle/>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AFGE Constitution</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Labor Management Reporting and Disclosure Act</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Civil Service Reform Act </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Local Bylaws</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Union and Local Operating Practices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097766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5029780" y="0"/>
            <a:ext cx="7130642" cy="1011179"/>
          </a:xfrm>
          <a:solidFill>
            <a:srgbClr val="002060"/>
          </a:solidFill>
        </p:spPr>
        <p:txBody>
          <a:bodyPr/>
          <a:lstStyle/>
          <a:p>
            <a:pPr eaLnBrk="1" hangingPunct="1"/>
            <a:r>
              <a:rPr lang="en-US" altLang="en-US" sz="4000" b="1" dirty="0">
                <a:latin typeface="Calibri" panose="020F0502020204030204" pitchFamily="34" charset="0"/>
              </a:rPr>
              <a:t>Who Are The Financial Officers ? </a:t>
            </a:r>
          </a:p>
        </p:txBody>
      </p:sp>
      <p:sp>
        <p:nvSpPr>
          <p:cNvPr id="1116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B41981-53D4-4305-87B2-FC728B4DEFB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TextBox 3"/>
          <p:cNvSpPr txBox="1"/>
          <p:nvPr/>
        </p:nvSpPr>
        <p:spPr>
          <a:xfrm>
            <a:off x="454404" y="1318703"/>
            <a:ext cx="5510168" cy="3970338"/>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President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Vice-President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Treasurer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Executive Board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Or individuals that make financial decisions or reviews for the Local</a:t>
            </a:r>
          </a:p>
          <a:p>
            <a:pPr marL="1257300" marR="0" lvl="2"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Audit Committee</a:t>
            </a:r>
          </a:p>
          <a:p>
            <a:pPr marL="1257300" marR="0" lvl="2"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Budget Committee</a:t>
            </a:r>
          </a:p>
        </p:txBody>
      </p:sp>
      <p:pic>
        <p:nvPicPr>
          <p:cNvPr id="2" name="Picture 1">
            <a:extLst>
              <a:ext uri="{FF2B5EF4-FFF2-40B4-BE49-F238E27FC236}">
                <a16:creationId xmlns:a16="http://schemas.microsoft.com/office/drawing/2014/main" id="{40BD3E3B-CFB4-4366-BE96-4E79D4A3EB44}"/>
              </a:ext>
            </a:extLst>
          </p:cNvPr>
          <p:cNvPicPr>
            <a:picLocks noChangeAspect="1"/>
          </p:cNvPicPr>
          <p:nvPr/>
        </p:nvPicPr>
        <p:blipFill>
          <a:blip r:embed="rId3"/>
          <a:stretch>
            <a:fillRect/>
          </a:stretch>
        </p:blipFill>
        <p:spPr>
          <a:xfrm>
            <a:off x="5607802" y="2295646"/>
            <a:ext cx="5974598" cy="2993395"/>
          </a:xfrm>
          <a:prstGeom prst="rect">
            <a:avLst/>
          </a:prstGeom>
        </p:spPr>
      </p:pic>
    </p:spTree>
    <p:extLst>
      <p:ext uri="{BB962C8B-B14F-4D97-AF65-F5344CB8AC3E}">
        <p14:creationId xmlns:p14="http://schemas.microsoft.com/office/powerpoint/2010/main" val="396526623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6 -1.11111E-6 L 2.08333E-6 -0.07222 " pathEditMode="relative" rAng="0" ptsTypes="AA">
                                      <p:cBhvr>
                                        <p:cTn id="6" dur="250" accel="50000" decel="50000" autoRev="1" fill="hold">
                                          <p:stCondLst>
                                            <p:cond delay="0"/>
                                          </p:stCondLst>
                                        </p:cTn>
                                        <p:tgtEl>
                                          <p:spTgt spid="111618"/>
                                        </p:tgtEl>
                                        <p:attrNameLst>
                                          <p:attrName>ppt_x</p:attrName>
                                          <p:attrName>ppt_y</p:attrName>
                                        </p:attrNameLst>
                                      </p:cBhvr>
                                      <p:rCtr x="0" y="-3611"/>
                                    </p:animMotion>
                                    <p:animRot by="1500000">
                                      <p:cBhvr>
                                        <p:cTn id="7" dur="125" fill="hold">
                                          <p:stCondLst>
                                            <p:cond delay="0"/>
                                          </p:stCondLst>
                                        </p:cTn>
                                        <p:tgtEl>
                                          <p:spTgt spid="111618"/>
                                        </p:tgtEl>
                                        <p:attrNameLst>
                                          <p:attrName>r</p:attrName>
                                        </p:attrNameLst>
                                      </p:cBhvr>
                                    </p:animRot>
                                    <p:animRot by="-1500000">
                                      <p:cBhvr>
                                        <p:cTn id="8" dur="125" fill="hold">
                                          <p:stCondLst>
                                            <p:cond delay="125"/>
                                          </p:stCondLst>
                                        </p:cTn>
                                        <p:tgtEl>
                                          <p:spTgt spid="111618"/>
                                        </p:tgtEl>
                                        <p:attrNameLst>
                                          <p:attrName>r</p:attrName>
                                        </p:attrNameLst>
                                      </p:cBhvr>
                                    </p:animRot>
                                    <p:animRot by="-1500000">
                                      <p:cBhvr>
                                        <p:cTn id="9" dur="125" fill="hold">
                                          <p:stCondLst>
                                            <p:cond delay="250"/>
                                          </p:stCondLst>
                                        </p:cTn>
                                        <p:tgtEl>
                                          <p:spTgt spid="111618"/>
                                        </p:tgtEl>
                                        <p:attrNameLst>
                                          <p:attrName>r</p:attrName>
                                        </p:attrNameLst>
                                      </p:cBhvr>
                                    </p:animRot>
                                    <p:animRot by="1500000">
                                      <p:cBhvr>
                                        <p:cTn id="10" dur="125" fill="hold">
                                          <p:stCondLst>
                                            <p:cond delay="375"/>
                                          </p:stCondLst>
                                        </p:cTn>
                                        <p:tgtEl>
                                          <p:spTgt spid="1116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5714" name="Title 1"/>
          <p:cNvSpPr>
            <a:spLocks noGrp="1"/>
          </p:cNvSpPr>
          <p:nvPr>
            <p:ph type="title"/>
          </p:nvPr>
        </p:nvSpPr>
        <p:spPr>
          <a:xfrm>
            <a:off x="5523845" y="0"/>
            <a:ext cx="6668155" cy="671119"/>
          </a:xfrm>
          <a:solidFill>
            <a:srgbClr val="002060"/>
          </a:solidFill>
        </p:spPr>
        <p:txBody>
          <a:bodyPr/>
          <a:lstStyle/>
          <a:p>
            <a:pPr eaLnBrk="1" hangingPunct="1"/>
            <a:r>
              <a:rPr lang="en-US" altLang="en-US" dirty="0"/>
              <a:t>Fiduciary Responsibilities</a:t>
            </a:r>
          </a:p>
        </p:txBody>
      </p:sp>
      <p:sp>
        <p:nvSpPr>
          <p:cNvPr id="115715" name="Content Placeholder 2"/>
          <p:cNvSpPr>
            <a:spLocks noGrp="1"/>
          </p:cNvSpPr>
          <p:nvPr>
            <p:ph idx="1"/>
          </p:nvPr>
        </p:nvSpPr>
        <p:spPr bwMode="auto">
          <a:xfrm>
            <a:off x="264100" y="1842432"/>
            <a:ext cx="11663799" cy="5454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Ø"/>
            </a:pPr>
            <a:r>
              <a:rPr lang="en-US" altLang="en-US" sz="2000" b="1" dirty="0">
                <a:solidFill>
                  <a:schemeClr val="bg1"/>
                </a:solidFill>
                <a:latin typeface="Calibri" panose="020F0502020204030204" pitchFamily="34" charset="0"/>
              </a:rPr>
              <a:t>Local Officers manage and handle funds which belong to </a:t>
            </a:r>
            <a:r>
              <a:rPr lang="en-US" altLang="en-US" sz="2000" b="1" u="sng" dirty="0">
                <a:solidFill>
                  <a:schemeClr val="bg1"/>
                </a:solidFill>
                <a:latin typeface="Calibri" panose="020F0502020204030204" pitchFamily="34" charset="0"/>
              </a:rPr>
              <a:t>the Local and its members; </a:t>
            </a:r>
            <a:r>
              <a:rPr lang="en-US" altLang="en-US" sz="2000" b="1" dirty="0">
                <a:solidFill>
                  <a:schemeClr val="bg1"/>
                </a:solidFill>
                <a:latin typeface="Calibri" panose="020F0502020204030204" pitchFamily="34" charset="0"/>
              </a:rPr>
              <a:t>holding positions of trust known as </a:t>
            </a:r>
            <a:r>
              <a:rPr lang="en-US" altLang="en-US" sz="2000" b="1" u="sng" dirty="0">
                <a:solidFill>
                  <a:schemeClr val="bg1"/>
                </a:solidFill>
                <a:latin typeface="Calibri" panose="020F0502020204030204" pitchFamily="34" charset="0"/>
              </a:rPr>
              <a:t>“fiduciary positions”</a:t>
            </a:r>
          </a:p>
          <a:p>
            <a:pPr marL="0" indent="0" eaLnBrk="1" hangingPunct="1">
              <a:buNone/>
            </a:pPr>
            <a:endParaRPr lang="en-US" altLang="en-US" sz="2000" b="1" u="sng" dirty="0">
              <a:solidFill>
                <a:schemeClr val="bg1"/>
              </a:solidFill>
              <a:latin typeface="Calibri" panose="020F0502020204030204" pitchFamily="34" charset="0"/>
            </a:endParaRPr>
          </a:p>
          <a:p>
            <a:pPr eaLnBrk="1" hangingPunct="1">
              <a:buFont typeface="Wingdings" panose="05000000000000000000" pitchFamily="2" charset="2"/>
              <a:buChar char="Ø"/>
            </a:pPr>
            <a:r>
              <a:rPr lang="en-US" altLang="en-US" sz="2000" b="1" dirty="0">
                <a:solidFill>
                  <a:schemeClr val="bg1"/>
                </a:solidFill>
                <a:latin typeface="Calibri" panose="020F0502020204030204" pitchFamily="34" charset="0"/>
              </a:rPr>
              <a:t>Hold the Union’s money and property solely for the benefit of their Union and its members.</a:t>
            </a:r>
          </a:p>
          <a:p>
            <a:pPr eaLnBrk="1" hangingPunct="1">
              <a:buFont typeface="Wingdings" panose="05000000000000000000" pitchFamily="2" charset="2"/>
              <a:buChar char="Ø"/>
            </a:pPr>
            <a:endParaRPr lang="en-US" altLang="en-US" sz="2000" b="1" dirty="0">
              <a:solidFill>
                <a:schemeClr val="bg1"/>
              </a:solidFill>
              <a:latin typeface="Calibri" panose="020F0502020204030204" pitchFamily="34" charset="0"/>
            </a:endParaRPr>
          </a:p>
          <a:p>
            <a:pPr eaLnBrk="1" hangingPunct="1">
              <a:buFont typeface="Wingdings" panose="05000000000000000000" pitchFamily="2" charset="2"/>
              <a:buChar char="Ø"/>
            </a:pPr>
            <a:r>
              <a:rPr lang="en-US" altLang="en-US" sz="2000" b="1" dirty="0">
                <a:solidFill>
                  <a:schemeClr val="bg1"/>
                </a:solidFill>
                <a:latin typeface="Calibri" panose="020F0502020204030204" pitchFamily="34" charset="0"/>
              </a:rPr>
              <a:t>Manage, invest, and disburse funds and property only as authorized by the Union’s Constitution and By-laws or by proper resolution of its membership</a:t>
            </a:r>
          </a:p>
          <a:p>
            <a:pPr eaLnBrk="1" hangingPunct="1">
              <a:buFont typeface="Wingdings" panose="05000000000000000000" pitchFamily="2" charset="2"/>
              <a:buChar char="Ø"/>
            </a:pPr>
            <a:endParaRPr lang="en-US" altLang="en-US" sz="2000" b="1" dirty="0">
              <a:solidFill>
                <a:schemeClr val="bg1"/>
              </a:solidFill>
              <a:latin typeface="Calibri" panose="020F0502020204030204" pitchFamily="34" charset="0"/>
            </a:endParaRPr>
          </a:p>
          <a:p>
            <a:pPr eaLnBrk="1" hangingPunct="1">
              <a:buFont typeface="Wingdings" panose="05000000000000000000" pitchFamily="2" charset="2"/>
              <a:buChar char="Ø"/>
            </a:pPr>
            <a:r>
              <a:rPr lang="en-US" altLang="en-US" sz="2000" b="1" dirty="0">
                <a:solidFill>
                  <a:schemeClr val="bg1"/>
                </a:solidFill>
                <a:latin typeface="Calibri" panose="020F0502020204030204" pitchFamily="34" charset="0"/>
              </a:rPr>
              <a:t>Refrain from financial or personal interests which conflict with those of their Union; and account to their Union for any profits received from transacting Union business.</a:t>
            </a:r>
          </a:p>
          <a:p>
            <a:pPr eaLnBrk="1" hangingPunct="1">
              <a:buFont typeface="Wingdings" panose="05000000000000000000" pitchFamily="2" charset="2"/>
              <a:buChar char="Ø"/>
            </a:pPr>
            <a:endParaRPr lang="en-US" altLang="en-US" sz="2000" b="1" dirty="0">
              <a:solidFill>
                <a:schemeClr val="bg1"/>
              </a:solidFill>
              <a:latin typeface="Calibri" panose="020F0502020204030204" pitchFamily="34" charset="0"/>
            </a:endParaRPr>
          </a:p>
          <a:p>
            <a:pPr eaLnBrk="1" hangingPunct="1">
              <a:buFont typeface="Wingdings" panose="05000000000000000000" pitchFamily="2" charset="2"/>
              <a:buChar char="Ø"/>
            </a:pPr>
            <a:r>
              <a:rPr lang="en-US" altLang="en-US" sz="2000" b="1" dirty="0">
                <a:solidFill>
                  <a:schemeClr val="bg1"/>
                </a:solidFill>
                <a:latin typeface="Calibri" panose="020F0502020204030204" pitchFamily="34" charset="0"/>
              </a:rPr>
              <a:t>Fiduciary Duties are imposed on Union Officers by law.</a:t>
            </a:r>
          </a:p>
        </p:txBody>
      </p:sp>
      <p:sp>
        <p:nvSpPr>
          <p:cNvPr id="1157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EED436-F553-4752-872C-3DB78BAF7CD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4" name="Picture 3">
            <a:extLst>
              <a:ext uri="{FF2B5EF4-FFF2-40B4-BE49-F238E27FC236}">
                <a16:creationId xmlns:a16="http://schemas.microsoft.com/office/drawing/2014/main" id="{3B27029A-49B8-4645-A9B5-3C83355A013C}"/>
              </a:ext>
            </a:extLst>
          </p:cNvPr>
          <p:cNvPicPr>
            <a:picLocks noChangeAspect="1"/>
          </p:cNvPicPr>
          <p:nvPr/>
        </p:nvPicPr>
        <p:blipFill>
          <a:blip r:embed="rId3"/>
          <a:stretch>
            <a:fillRect/>
          </a:stretch>
        </p:blipFill>
        <p:spPr>
          <a:xfrm>
            <a:off x="2540000" y="671119"/>
            <a:ext cx="7620000" cy="1171313"/>
          </a:xfrm>
          <a:prstGeom prst="rect">
            <a:avLst/>
          </a:prstGeom>
        </p:spPr>
      </p:pic>
    </p:spTree>
    <p:extLst>
      <p:ext uri="{BB962C8B-B14F-4D97-AF65-F5344CB8AC3E}">
        <p14:creationId xmlns:p14="http://schemas.microsoft.com/office/powerpoint/2010/main" val="170250354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5715">
                                            <p:txEl>
                                              <p:pRg st="0" end="0"/>
                                            </p:txEl>
                                          </p:spTgt>
                                        </p:tgtEl>
                                        <p:attrNameLst>
                                          <p:attrName>style.visibility</p:attrName>
                                        </p:attrNameLst>
                                      </p:cBhvr>
                                      <p:to>
                                        <p:strVal val="visible"/>
                                      </p:to>
                                    </p:set>
                                    <p:animEffect transition="in" filter="circle(in)">
                                      <p:cBhvr>
                                        <p:cTn id="15" dur="2000"/>
                                        <p:tgtEl>
                                          <p:spTgt spid="1157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5715">
                                            <p:txEl>
                                              <p:pRg st="2" end="2"/>
                                            </p:txEl>
                                          </p:spTgt>
                                        </p:tgtEl>
                                        <p:attrNameLst>
                                          <p:attrName>style.visibility</p:attrName>
                                        </p:attrNameLst>
                                      </p:cBhvr>
                                      <p:to>
                                        <p:strVal val="visible"/>
                                      </p:to>
                                    </p:set>
                                    <p:animEffect transition="in" filter="circle(in)">
                                      <p:cBhvr>
                                        <p:cTn id="20" dur="2000"/>
                                        <p:tgtEl>
                                          <p:spTgt spid="1157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5715">
                                            <p:txEl>
                                              <p:pRg st="4" end="4"/>
                                            </p:txEl>
                                          </p:spTgt>
                                        </p:tgtEl>
                                        <p:attrNameLst>
                                          <p:attrName>style.visibility</p:attrName>
                                        </p:attrNameLst>
                                      </p:cBhvr>
                                      <p:to>
                                        <p:strVal val="visible"/>
                                      </p:to>
                                    </p:set>
                                    <p:animEffect transition="in" filter="circle(in)">
                                      <p:cBhvr>
                                        <p:cTn id="25" dur="2000"/>
                                        <p:tgtEl>
                                          <p:spTgt spid="11571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5715">
                                            <p:txEl>
                                              <p:pRg st="6" end="6"/>
                                            </p:txEl>
                                          </p:spTgt>
                                        </p:tgtEl>
                                        <p:attrNameLst>
                                          <p:attrName>style.visibility</p:attrName>
                                        </p:attrNameLst>
                                      </p:cBhvr>
                                      <p:to>
                                        <p:strVal val="visible"/>
                                      </p:to>
                                    </p:set>
                                    <p:animEffect transition="in" filter="circle(in)">
                                      <p:cBhvr>
                                        <p:cTn id="30" dur="2000"/>
                                        <p:tgtEl>
                                          <p:spTgt spid="11571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5715">
                                            <p:txEl>
                                              <p:pRg st="8" end="8"/>
                                            </p:txEl>
                                          </p:spTgt>
                                        </p:tgtEl>
                                        <p:attrNameLst>
                                          <p:attrName>style.visibility</p:attrName>
                                        </p:attrNameLst>
                                      </p:cBhvr>
                                      <p:to>
                                        <p:strVal val="visible"/>
                                      </p:to>
                                    </p:set>
                                    <p:animEffect transition="in" filter="circle(in)">
                                      <p:cBhvr>
                                        <p:cTn id="35" dur="2000"/>
                                        <p:tgtEl>
                                          <p:spTgt spid="1157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3666" name="Title 1"/>
          <p:cNvSpPr>
            <a:spLocks noGrp="1"/>
          </p:cNvSpPr>
          <p:nvPr>
            <p:ph type="title"/>
          </p:nvPr>
        </p:nvSpPr>
        <p:spPr>
          <a:xfrm>
            <a:off x="5541133" y="-62436"/>
            <a:ext cx="6650867" cy="1143000"/>
          </a:xfrm>
          <a:solidFill>
            <a:srgbClr val="002060"/>
          </a:solidFill>
        </p:spPr>
        <p:txBody>
          <a:bodyPr/>
          <a:lstStyle/>
          <a:p>
            <a:pPr eaLnBrk="1" hangingPunct="1"/>
            <a:r>
              <a:rPr lang="en-US" altLang="en-US" b="1" dirty="0">
                <a:latin typeface="Calibri" panose="020F0502020204030204" pitchFamily="34" charset="0"/>
              </a:rPr>
              <a:t>General Responsibilities</a:t>
            </a:r>
          </a:p>
        </p:txBody>
      </p:sp>
      <p:sp>
        <p:nvSpPr>
          <p:cNvPr id="113667" name="Content Placeholder 2"/>
          <p:cNvSpPr>
            <a:spLocks noGrp="1"/>
          </p:cNvSpPr>
          <p:nvPr>
            <p:ph idx="1"/>
          </p:nvPr>
        </p:nvSpPr>
        <p:spPr bwMode="auto">
          <a:xfrm>
            <a:off x="1981200" y="2035175"/>
            <a:ext cx="8229600"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sz="2800" b="1" dirty="0">
                <a:solidFill>
                  <a:schemeClr val="bg1"/>
                </a:solidFill>
                <a:latin typeface="Calibri" panose="020F0502020204030204" pitchFamily="34" charset="0"/>
              </a:rPr>
              <a:t>Safeguard the property of the Local and its members</a:t>
            </a:r>
          </a:p>
          <a:p>
            <a:pPr eaLnBrk="1" hangingPunct="1">
              <a:buFont typeface="Wingdings" panose="05000000000000000000" pitchFamily="2" charset="2"/>
              <a:buChar char="§"/>
            </a:pPr>
            <a:endParaRPr lang="en-US" altLang="en-US" sz="12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2800" b="1" dirty="0">
                <a:solidFill>
                  <a:schemeClr val="bg1"/>
                </a:solidFill>
                <a:latin typeface="Calibri" panose="020F0502020204030204" pitchFamily="34" charset="0"/>
              </a:rPr>
              <a:t>Collect and </a:t>
            </a:r>
            <a:r>
              <a:rPr lang="en-US" altLang="en-US" sz="2800" b="1" u="sng" dirty="0">
                <a:solidFill>
                  <a:schemeClr val="bg1"/>
                </a:solidFill>
                <a:latin typeface="Calibri" panose="020F0502020204030204" pitchFamily="34" charset="0"/>
              </a:rPr>
              <a:t>disburse</a:t>
            </a:r>
            <a:r>
              <a:rPr lang="en-US" altLang="en-US" sz="2800" b="1" dirty="0">
                <a:solidFill>
                  <a:schemeClr val="bg1"/>
                </a:solidFill>
                <a:latin typeface="Calibri" panose="020F0502020204030204" pitchFamily="34" charset="0"/>
              </a:rPr>
              <a:t> Local funds</a:t>
            </a:r>
          </a:p>
          <a:p>
            <a:pPr eaLnBrk="1" hangingPunct="1">
              <a:buFont typeface="Wingdings" panose="05000000000000000000" pitchFamily="2" charset="2"/>
              <a:buChar char="§"/>
            </a:pPr>
            <a:endParaRPr lang="en-US" altLang="en-US" sz="12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2800" b="1" dirty="0">
                <a:solidFill>
                  <a:schemeClr val="bg1"/>
                </a:solidFill>
                <a:latin typeface="Calibri" panose="020F0502020204030204" pitchFamily="34" charset="0"/>
              </a:rPr>
              <a:t>Accurately record all financial transactions</a:t>
            </a:r>
          </a:p>
          <a:p>
            <a:pPr eaLnBrk="1" hangingPunct="1">
              <a:buFont typeface="Wingdings" panose="05000000000000000000" pitchFamily="2" charset="2"/>
              <a:buChar char="§"/>
            </a:pPr>
            <a:endParaRPr lang="en-US" altLang="en-US" sz="12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2800" b="1" u="sng" dirty="0">
                <a:solidFill>
                  <a:schemeClr val="bg1"/>
                </a:solidFill>
                <a:latin typeface="Calibri" panose="020F0502020204030204" pitchFamily="34" charset="0"/>
              </a:rPr>
              <a:t>Report</a:t>
            </a:r>
            <a:r>
              <a:rPr lang="en-US" altLang="en-US" sz="2800" b="1" dirty="0">
                <a:solidFill>
                  <a:schemeClr val="bg1"/>
                </a:solidFill>
                <a:latin typeface="Calibri" panose="020F0502020204030204" pitchFamily="34" charset="0"/>
              </a:rPr>
              <a:t> to Federal and State Government Agencies</a:t>
            </a:r>
          </a:p>
        </p:txBody>
      </p:sp>
      <p:sp>
        <p:nvSpPr>
          <p:cNvPr id="1136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1D7A30-902E-43E3-AC8E-8AF551B22EA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6392237"/>
      </p:ext>
    </p:extLst>
  </p:cSld>
  <p:clrMapOvr>
    <a:masterClrMapping/>
  </p:clrMapOvr>
  <p:transition spd="slow">
    <p:circl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73058" name="Title 1"/>
          <p:cNvSpPr>
            <a:spLocks noGrp="1"/>
          </p:cNvSpPr>
          <p:nvPr>
            <p:ph type="title"/>
          </p:nvPr>
        </p:nvSpPr>
        <p:spPr>
          <a:xfrm>
            <a:off x="6427365" y="-70243"/>
            <a:ext cx="5764635" cy="1143000"/>
          </a:xfrm>
          <a:solidFill>
            <a:srgbClr val="002060"/>
          </a:solidFill>
        </p:spPr>
        <p:txBody>
          <a:bodyPr/>
          <a:lstStyle/>
          <a:p>
            <a:pPr eaLnBrk="1" hangingPunct="1"/>
            <a:r>
              <a:rPr lang="en-US" altLang="en-US" sz="4000" dirty="0"/>
              <a:t>Local Credit Cards</a:t>
            </a:r>
          </a:p>
        </p:txBody>
      </p:sp>
      <p:sp>
        <p:nvSpPr>
          <p:cNvPr id="173059" name="Content Placeholder 2"/>
          <p:cNvSpPr>
            <a:spLocks noGrp="1"/>
          </p:cNvSpPr>
          <p:nvPr>
            <p:ph idx="1"/>
          </p:nvPr>
        </p:nvSpPr>
        <p:spPr bwMode="auto">
          <a:xfrm>
            <a:off x="1727200" y="1492251"/>
            <a:ext cx="8229600" cy="4687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98463" indent="-398463"/>
            <a:r>
              <a:rPr lang="en-US" altLang="en-US" sz="2400" dirty="0">
                <a:solidFill>
                  <a:schemeClr val="bg1"/>
                </a:solidFill>
                <a:latin typeface="Calibri" panose="020F0502020204030204" pitchFamily="34" charset="0"/>
              </a:rPr>
              <a:t>How to avoid problems when using Credit Cards :</a:t>
            </a:r>
          </a:p>
          <a:p>
            <a:pPr marL="863600" lvl="1">
              <a:buFontTx/>
              <a:buChar char="•"/>
            </a:pPr>
            <a:r>
              <a:rPr lang="en-US" altLang="en-US" sz="2000" dirty="0">
                <a:solidFill>
                  <a:schemeClr val="bg1"/>
                </a:solidFill>
                <a:latin typeface="Calibri" panose="020F0502020204030204" pitchFamily="34" charset="0"/>
              </a:rPr>
              <a:t>Credit Cards should be in the name of the Individual Local Officer</a:t>
            </a:r>
          </a:p>
          <a:p>
            <a:pPr marL="863600" lvl="1">
              <a:spcBef>
                <a:spcPct val="0"/>
              </a:spcBef>
              <a:buNone/>
            </a:pPr>
            <a:endParaRPr lang="en-US" altLang="en-US" sz="1000" dirty="0">
              <a:solidFill>
                <a:schemeClr val="bg1"/>
              </a:solidFill>
              <a:latin typeface="Calibri" panose="020F0502020204030204" pitchFamily="34" charset="0"/>
            </a:endParaRPr>
          </a:p>
          <a:p>
            <a:pPr marL="863600" lvl="1">
              <a:buFontTx/>
              <a:buChar char="•"/>
            </a:pPr>
            <a:r>
              <a:rPr lang="en-US" altLang="en-US" sz="2000" dirty="0">
                <a:solidFill>
                  <a:schemeClr val="bg1"/>
                </a:solidFill>
                <a:latin typeface="Calibri" panose="020F0502020204030204" pitchFamily="34" charset="0"/>
              </a:rPr>
              <a:t>Monthly dollar amount limits should be placed on Credit Cards</a:t>
            </a:r>
          </a:p>
          <a:p>
            <a:pPr marL="863600" lvl="1">
              <a:spcBef>
                <a:spcPct val="0"/>
              </a:spcBef>
              <a:buNone/>
            </a:pPr>
            <a:endParaRPr lang="en-US" altLang="en-US" sz="1000" dirty="0">
              <a:solidFill>
                <a:schemeClr val="bg1"/>
              </a:solidFill>
              <a:latin typeface="Calibri" panose="020F0502020204030204" pitchFamily="34" charset="0"/>
            </a:endParaRPr>
          </a:p>
          <a:p>
            <a:pPr marL="863600" lvl="1">
              <a:buFontTx/>
              <a:buChar char="•"/>
            </a:pPr>
            <a:r>
              <a:rPr lang="en-US" altLang="en-US" sz="2000" dirty="0">
                <a:solidFill>
                  <a:schemeClr val="bg1"/>
                </a:solidFill>
                <a:latin typeface="Calibri" panose="020F0502020204030204" pitchFamily="34" charset="0"/>
              </a:rPr>
              <a:t>No ATM or Debit capability should be allowed  </a:t>
            </a:r>
          </a:p>
          <a:p>
            <a:pPr marL="863600" lvl="1">
              <a:spcBef>
                <a:spcPct val="0"/>
              </a:spcBef>
              <a:buNone/>
            </a:pPr>
            <a:endParaRPr lang="en-US" altLang="en-US" sz="1000" dirty="0">
              <a:solidFill>
                <a:schemeClr val="bg1"/>
              </a:solidFill>
              <a:latin typeface="Calibri" panose="020F0502020204030204" pitchFamily="34" charset="0"/>
            </a:endParaRPr>
          </a:p>
          <a:p>
            <a:pPr marL="863600" lvl="1">
              <a:buFontTx/>
              <a:buChar char="•"/>
            </a:pPr>
            <a:r>
              <a:rPr lang="en-US" altLang="en-US" sz="2000" dirty="0">
                <a:solidFill>
                  <a:schemeClr val="bg1"/>
                </a:solidFill>
                <a:latin typeface="Calibri" panose="020F0502020204030204" pitchFamily="34" charset="0"/>
              </a:rPr>
              <a:t>Credit Cards are to be used for Local business only. </a:t>
            </a:r>
            <a:r>
              <a:rPr lang="en-US" altLang="en-US" sz="2000" u="sng" dirty="0">
                <a:solidFill>
                  <a:schemeClr val="bg1"/>
                </a:solidFill>
                <a:latin typeface="Calibri" panose="020F0502020204030204" pitchFamily="34" charset="0"/>
              </a:rPr>
              <a:t>No personal charges by an officer. </a:t>
            </a:r>
          </a:p>
          <a:p>
            <a:pPr marL="863600" lvl="1">
              <a:spcBef>
                <a:spcPct val="0"/>
              </a:spcBef>
              <a:buNone/>
            </a:pPr>
            <a:endParaRPr lang="en-US" altLang="en-US" sz="1000" u="sng" dirty="0">
              <a:solidFill>
                <a:schemeClr val="bg1"/>
              </a:solidFill>
              <a:latin typeface="Calibri" panose="020F0502020204030204" pitchFamily="34" charset="0"/>
            </a:endParaRPr>
          </a:p>
          <a:p>
            <a:pPr marL="863600" lvl="1">
              <a:buFontTx/>
              <a:buChar char="•"/>
            </a:pPr>
            <a:r>
              <a:rPr lang="en-US" altLang="en-US" sz="2000" dirty="0">
                <a:solidFill>
                  <a:schemeClr val="bg1"/>
                </a:solidFill>
                <a:latin typeface="Calibri" panose="020F0502020204030204" pitchFamily="34" charset="0"/>
              </a:rPr>
              <a:t>A Credit Card Statement should not be considered authorization for payment—You must provide receipts, hotel statements, vouchers, etc.  </a:t>
            </a:r>
          </a:p>
          <a:p>
            <a:pPr marL="863600" lvl="1">
              <a:spcBef>
                <a:spcPct val="0"/>
              </a:spcBef>
              <a:buNone/>
            </a:pPr>
            <a:endParaRPr lang="en-US" altLang="en-US" sz="1000" dirty="0">
              <a:solidFill>
                <a:schemeClr val="bg1"/>
              </a:solidFill>
              <a:latin typeface="Calibri" panose="020F0502020204030204" pitchFamily="34" charset="0"/>
            </a:endParaRPr>
          </a:p>
          <a:p>
            <a:pPr marL="863600" lvl="1">
              <a:buFontTx/>
              <a:buChar char="•"/>
            </a:pPr>
            <a:r>
              <a:rPr lang="en-US" altLang="en-US" sz="2000" dirty="0">
                <a:solidFill>
                  <a:schemeClr val="bg1"/>
                </a:solidFill>
                <a:latin typeface="Calibri" panose="020F0502020204030204" pitchFamily="34" charset="0"/>
              </a:rPr>
              <a:t>Use of a Credit Card should be defined in the Local’s Bylaws.</a:t>
            </a:r>
          </a:p>
        </p:txBody>
      </p:sp>
      <p:sp>
        <p:nvSpPr>
          <p:cNvPr id="173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A473A0-2945-499D-989B-0F1804B0CD8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5279494"/>
      </p:ext>
    </p:extLst>
  </p:cSld>
  <p:clrMapOvr>
    <a:masterClrMapping/>
  </p:clrMapOvr>
  <p:transition spd="slow">
    <p:circl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85346" name="Title 1"/>
          <p:cNvSpPr>
            <a:spLocks noGrp="1"/>
          </p:cNvSpPr>
          <p:nvPr>
            <p:ph type="title"/>
          </p:nvPr>
        </p:nvSpPr>
        <p:spPr>
          <a:xfrm>
            <a:off x="8324021" y="0"/>
            <a:ext cx="3798072" cy="820737"/>
          </a:xfrm>
          <a:solidFill>
            <a:srgbClr val="002060"/>
          </a:solidFill>
        </p:spPr>
        <p:txBody>
          <a:bodyPr/>
          <a:lstStyle/>
          <a:p>
            <a:pPr eaLnBrk="1" hangingPunct="1"/>
            <a:r>
              <a:rPr lang="en-US" altLang="en-US" dirty="0"/>
              <a:t>LOANS</a:t>
            </a:r>
          </a:p>
        </p:txBody>
      </p:sp>
      <p:sp>
        <p:nvSpPr>
          <p:cNvPr id="185347" name="Content Placeholder 2"/>
          <p:cNvSpPr>
            <a:spLocks noGrp="1"/>
          </p:cNvSpPr>
          <p:nvPr>
            <p:ph idx="1"/>
          </p:nvPr>
        </p:nvSpPr>
        <p:spPr bwMode="auto">
          <a:xfrm>
            <a:off x="304144" y="317313"/>
            <a:ext cx="11515943" cy="4389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b="1" dirty="0">
                <a:solidFill>
                  <a:schemeClr val="bg1"/>
                </a:solidFill>
                <a:latin typeface="Calibri" panose="020F0502020204030204" pitchFamily="34" charset="0"/>
              </a:rPr>
              <a:t>AFGE’s position -- Just say no!</a:t>
            </a:r>
          </a:p>
          <a:p>
            <a:pPr lvl="1" eaLnBrk="1" hangingPunct="1">
              <a:spcBef>
                <a:spcPct val="0"/>
              </a:spcBef>
              <a:buFont typeface="Arial" panose="020B0604020202020204" pitchFamily="34" charset="0"/>
              <a:buNone/>
            </a:pPr>
            <a:endParaRPr lang="en-US" altLang="en-US" sz="2400" b="1" dirty="0">
              <a:solidFill>
                <a:schemeClr val="bg1"/>
              </a:solidFill>
              <a:latin typeface="Calibri" panose="020F0502020204030204" pitchFamily="34" charset="0"/>
            </a:endParaRPr>
          </a:p>
          <a:p>
            <a:pPr eaLnBrk="1" hangingPunct="1"/>
            <a:r>
              <a:rPr lang="en-US" altLang="en-US" sz="2400" b="1" dirty="0">
                <a:solidFill>
                  <a:schemeClr val="bg1"/>
                </a:solidFill>
                <a:latin typeface="Calibri" panose="020F0502020204030204" pitchFamily="34" charset="0"/>
              </a:rPr>
              <a:t>If you choose to make loans:</a:t>
            </a:r>
          </a:p>
          <a:p>
            <a:pPr lvl="1" eaLnBrk="1" hangingPunct="1"/>
            <a:r>
              <a:rPr lang="en-US" altLang="en-US" sz="2400" b="1" dirty="0">
                <a:solidFill>
                  <a:schemeClr val="bg1"/>
                </a:solidFill>
                <a:latin typeface="Calibri" panose="020F0502020204030204" pitchFamily="34" charset="0"/>
              </a:rPr>
              <a:t>They must be approved by the membership, Board cannot approve loans!</a:t>
            </a:r>
          </a:p>
          <a:p>
            <a:pPr lvl="1" eaLnBrk="1" hangingPunct="1"/>
            <a:r>
              <a:rPr lang="en-US" altLang="en-US" sz="2400" b="1" dirty="0">
                <a:solidFill>
                  <a:schemeClr val="bg1"/>
                </a:solidFill>
                <a:latin typeface="Calibri" panose="020F0502020204030204" pitchFamily="34" charset="0"/>
              </a:rPr>
              <a:t>It cannot exceed more than $2,000 per individual</a:t>
            </a:r>
          </a:p>
          <a:p>
            <a:pPr lvl="1" eaLnBrk="1" hangingPunct="1"/>
            <a:r>
              <a:rPr lang="en-US" altLang="en-US" sz="2400" b="1" dirty="0">
                <a:solidFill>
                  <a:schemeClr val="bg1"/>
                </a:solidFill>
                <a:latin typeface="Calibri" panose="020F0502020204030204" pitchFamily="34" charset="0"/>
              </a:rPr>
              <a:t>There should be a very clear standard criteria that the Local has adopted</a:t>
            </a:r>
          </a:p>
          <a:p>
            <a:pPr lvl="1" eaLnBrk="1" hangingPunct="1">
              <a:buFont typeface="Arial" panose="020B0604020202020204" pitchFamily="34" charset="0"/>
              <a:buNone/>
            </a:pPr>
            <a:endParaRPr lang="en-US" altLang="en-US" sz="2400" b="1" dirty="0">
              <a:solidFill>
                <a:schemeClr val="bg1"/>
              </a:solidFill>
              <a:latin typeface="Calibri" panose="020F0502020204030204" pitchFamily="34" charset="0"/>
            </a:endParaRPr>
          </a:p>
          <a:p>
            <a:pPr eaLnBrk="1" hangingPunct="1"/>
            <a:r>
              <a:rPr lang="en-US" altLang="en-US" sz="2400" b="1" dirty="0">
                <a:solidFill>
                  <a:schemeClr val="bg1"/>
                </a:solidFill>
                <a:latin typeface="Calibri" panose="020F0502020204030204" pitchFamily="34" charset="0"/>
              </a:rPr>
              <a:t>All outstanding advances in excess of $2,000 are considered a loan by DOL </a:t>
            </a:r>
          </a:p>
        </p:txBody>
      </p:sp>
      <p:sp>
        <p:nvSpPr>
          <p:cNvPr id="1853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04E267C-5B5B-4F48-BC69-6F297B437D8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8D80E46-1753-4FFD-9335-9CEFD845F99C}"/>
              </a:ext>
            </a:extLst>
          </p:cNvPr>
          <p:cNvPicPr>
            <a:picLocks noChangeAspect="1"/>
          </p:cNvPicPr>
          <p:nvPr/>
        </p:nvPicPr>
        <p:blipFill>
          <a:blip r:embed="rId3"/>
          <a:stretch>
            <a:fillRect/>
          </a:stretch>
        </p:blipFill>
        <p:spPr>
          <a:xfrm>
            <a:off x="5967089" y="4228050"/>
            <a:ext cx="6087890" cy="2443631"/>
          </a:xfrm>
          <a:prstGeom prst="rect">
            <a:avLst/>
          </a:prstGeom>
        </p:spPr>
      </p:pic>
    </p:spTree>
    <p:extLst>
      <p:ext uri="{BB962C8B-B14F-4D97-AF65-F5344CB8AC3E}">
        <p14:creationId xmlns:p14="http://schemas.microsoft.com/office/powerpoint/2010/main" val="249905983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3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34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534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534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5347">
                                            <p:txEl>
                                              <p:pRg st="7" end="7"/>
                                            </p:txEl>
                                          </p:spTgt>
                                        </p:tgtEl>
                                        <p:attrNameLst>
                                          <p:attrName>style.visibility</p:attrName>
                                        </p:attrNameLst>
                                      </p:cBhvr>
                                      <p:to>
                                        <p:strVal val="visible"/>
                                      </p:to>
                                    </p:set>
                                    <p:anim calcmode="lin" valueType="num">
                                      <p:cBhvr additive="base">
                                        <p:cTn id="17" dur="500" fill="hold"/>
                                        <p:tgtEl>
                                          <p:spTgt spid="185347">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53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9810" name="Title 1"/>
          <p:cNvSpPr>
            <a:spLocks noGrp="1"/>
          </p:cNvSpPr>
          <p:nvPr>
            <p:ph type="title"/>
          </p:nvPr>
        </p:nvSpPr>
        <p:spPr>
          <a:xfrm>
            <a:off x="6704202" y="0"/>
            <a:ext cx="5487798" cy="1051464"/>
          </a:xfrm>
          <a:solidFill>
            <a:srgbClr val="002060"/>
          </a:solidFill>
        </p:spPr>
        <p:txBody>
          <a:bodyPr/>
          <a:lstStyle/>
          <a:p>
            <a:pPr eaLnBrk="1" hangingPunct="1"/>
            <a:r>
              <a:rPr lang="en-US" altLang="en-US" b="1" dirty="0">
                <a:latin typeface="Calibri" panose="020F0502020204030204" pitchFamily="34" charset="0"/>
              </a:rPr>
              <a:t>Guilty of a Violation?</a:t>
            </a:r>
          </a:p>
        </p:txBody>
      </p:sp>
      <p:sp>
        <p:nvSpPr>
          <p:cNvPr id="119811" name="Content Placeholder 2"/>
          <p:cNvSpPr>
            <a:spLocks noGrp="1"/>
          </p:cNvSpPr>
          <p:nvPr>
            <p:ph idx="1"/>
          </p:nvPr>
        </p:nvSpPr>
        <p:spPr bwMode="auto">
          <a:xfrm>
            <a:off x="126767" y="1168736"/>
            <a:ext cx="8229600" cy="493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b="1" dirty="0">
                <a:solidFill>
                  <a:schemeClr val="bg1"/>
                </a:solidFill>
                <a:latin typeface="Calibri" panose="020F0502020204030204" pitchFamily="34" charset="0"/>
              </a:rPr>
              <a:t>Subject to civil lawsuits in federal or state court for money damages or other appropriate relief. </a:t>
            </a:r>
          </a:p>
          <a:p>
            <a:pPr eaLnBrk="1" hangingPunct="1">
              <a:buFont typeface="Wingdings" panose="05000000000000000000" pitchFamily="2" charset="2"/>
              <a:buChar char="§"/>
            </a:pPr>
            <a:endParaRPr lang="en-US" altLang="en-US"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1"/>
                </a:solidFill>
                <a:latin typeface="Calibri" panose="020F0502020204030204" pitchFamily="34" charset="0"/>
              </a:rPr>
              <a:t>Criminal penalties for embezzling or stealing Local property</a:t>
            </a:r>
          </a:p>
          <a:p>
            <a:pPr lvl="2" eaLnBrk="1" hangingPunct="1">
              <a:buFont typeface="Wingdings" panose="05000000000000000000" pitchFamily="2" charset="2"/>
              <a:buChar char="§"/>
            </a:pPr>
            <a:r>
              <a:rPr lang="en-US" altLang="en-US" b="1" dirty="0">
                <a:solidFill>
                  <a:schemeClr val="bg1"/>
                </a:solidFill>
                <a:latin typeface="Calibri" panose="020F0502020204030204" pitchFamily="34" charset="0"/>
              </a:rPr>
              <a:t>fines up to $10,000.00</a:t>
            </a:r>
          </a:p>
          <a:p>
            <a:pPr lvl="2" eaLnBrk="1" hangingPunct="1">
              <a:buFont typeface="Wingdings" panose="05000000000000000000" pitchFamily="2" charset="2"/>
              <a:buChar char="§"/>
            </a:pPr>
            <a:r>
              <a:rPr lang="en-US" altLang="en-US" b="1" dirty="0">
                <a:solidFill>
                  <a:schemeClr val="bg1"/>
                </a:solidFill>
                <a:latin typeface="Calibri" panose="020F0502020204030204" pitchFamily="34" charset="0"/>
              </a:rPr>
              <a:t>imprisonment for up to five years</a:t>
            </a:r>
          </a:p>
          <a:p>
            <a:pPr lvl="2" eaLnBrk="1" hangingPunct="1">
              <a:buFont typeface="Wingdings" panose="05000000000000000000" pitchFamily="2" charset="2"/>
              <a:buChar char="§"/>
            </a:pPr>
            <a:r>
              <a:rPr lang="en-US" altLang="en-US" b="1" dirty="0">
                <a:solidFill>
                  <a:schemeClr val="bg1"/>
                </a:solidFill>
                <a:latin typeface="Calibri" panose="020F0502020204030204" pitchFamily="34" charset="0"/>
              </a:rPr>
              <a:t>both</a:t>
            </a:r>
          </a:p>
        </p:txBody>
      </p:sp>
      <p:sp>
        <p:nvSpPr>
          <p:cNvPr id="1198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0AEDDA-33BA-4320-80A4-10A61A3AA90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73565474"/>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solidFill>
                  <a:srgbClr val="FFC000"/>
                </a:solidFill>
              </a:rPr>
              <a:t>INTRODUCTIONS</a:t>
            </a:r>
          </a:p>
        </p:txBody>
      </p:sp>
      <p:sp>
        <p:nvSpPr>
          <p:cNvPr id="3" name="Content Placeholder 2"/>
          <p:cNvSpPr>
            <a:spLocks noGrp="1"/>
          </p:cNvSpPr>
          <p:nvPr>
            <p:ph idx="1"/>
          </p:nvPr>
        </p:nvSpPr>
        <p:spPr>
          <a:xfrm>
            <a:off x="838200" y="2141537"/>
            <a:ext cx="10515600" cy="4351338"/>
          </a:xfrm>
        </p:spPr>
        <p:txBody>
          <a:bodyPr/>
          <a:lstStyle/>
          <a:p>
            <a:r>
              <a:rPr lang="en-US" b="1" dirty="0">
                <a:solidFill>
                  <a:schemeClr val="bg1"/>
                </a:solidFill>
              </a:rPr>
              <a:t>WHAT IS YOUR NAME? </a:t>
            </a:r>
          </a:p>
          <a:p>
            <a:pPr marL="0" indent="0">
              <a:buNone/>
            </a:pPr>
            <a:endParaRPr lang="en-US" b="1" dirty="0">
              <a:solidFill>
                <a:srgbClr val="FFC000"/>
              </a:solidFill>
            </a:endParaRPr>
          </a:p>
          <a:p>
            <a:r>
              <a:rPr lang="en-US" b="1" dirty="0">
                <a:solidFill>
                  <a:srgbClr val="FFC000"/>
                </a:solidFill>
              </a:rPr>
              <a:t>WHAT LOCAL ARE YOU FROM? WHERE IS IT? (State/District)</a:t>
            </a:r>
          </a:p>
          <a:p>
            <a:pPr marL="0" indent="0">
              <a:buNone/>
            </a:pPr>
            <a:endParaRPr lang="en-US" b="1" dirty="0">
              <a:solidFill>
                <a:srgbClr val="FFC000"/>
              </a:solidFill>
            </a:endParaRPr>
          </a:p>
          <a:p>
            <a:r>
              <a:rPr lang="en-US" b="1" dirty="0">
                <a:solidFill>
                  <a:schemeClr val="bg1"/>
                </a:solidFill>
              </a:rPr>
              <a:t>WHY DID YOU BECOME A LEADER IN THE UNION?</a:t>
            </a:r>
          </a:p>
          <a:p>
            <a:pPr marL="0" indent="0">
              <a:buNone/>
            </a:pPr>
            <a:endParaRPr lang="en-US" b="1" dirty="0">
              <a:solidFill>
                <a:srgbClr val="FFC000"/>
              </a:solidFill>
            </a:endParaRPr>
          </a:p>
          <a:p>
            <a:r>
              <a:rPr lang="en-US" b="1" dirty="0">
                <a:solidFill>
                  <a:srgbClr val="FFC000"/>
                </a:solidFill>
              </a:rPr>
              <a:t>HOW LONG HAVE YOU SERVED AS A LEADER AT AFGE? </a:t>
            </a:r>
          </a:p>
        </p:txBody>
      </p:sp>
      <p:pic>
        <p:nvPicPr>
          <p:cNvPr id="1026" name="Picture 2" descr="Image result for did you know?">
            <a:extLst>
              <a:ext uri="{FF2B5EF4-FFF2-40B4-BE49-F238E27FC236}">
                <a16:creationId xmlns:a16="http://schemas.microsoft.com/office/drawing/2014/main" id="{A361F46F-95F7-475C-8011-B972BF9624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49" t="-690" r="15855" b="1104"/>
          <a:stretch/>
        </p:blipFill>
        <p:spPr bwMode="auto">
          <a:xfrm>
            <a:off x="190920" y="2034792"/>
            <a:ext cx="4862316" cy="4742821"/>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6B392853-CC87-4C69-B987-77439660CEA1}"/>
              </a:ext>
            </a:extLst>
          </p:cNvPr>
          <p:cNvSpPr/>
          <p:nvPr/>
        </p:nvSpPr>
        <p:spPr>
          <a:xfrm>
            <a:off x="6260122" y="365124"/>
            <a:ext cx="5740958" cy="5427751"/>
          </a:xfrm>
          <a:prstGeom prst="cloudCallout">
            <a:avLst>
              <a:gd name="adj1" fmla="val -72827"/>
              <a:gd name="adj2" fmla="val 66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B27E00F-5984-458B-9F6E-599D535566F5}"/>
              </a:ext>
            </a:extLst>
          </p:cNvPr>
          <p:cNvSpPr txBox="1"/>
          <p:nvPr/>
        </p:nvSpPr>
        <p:spPr>
          <a:xfrm>
            <a:off x="7058722" y="1065125"/>
            <a:ext cx="4393580" cy="830997"/>
          </a:xfrm>
          <a:prstGeom prst="rect">
            <a:avLst/>
          </a:prstGeom>
          <a:noFill/>
        </p:spPr>
        <p:txBody>
          <a:bodyPr wrap="square" rtlCol="0">
            <a:spAutoFit/>
          </a:bodyPr>
          <a:lstStyle/>
          <a:p>
            <a:pPr algn="ctr"/>
            <a:r>
              <a:rPr lang="en-US" sz="2400" b="1" dirty="0">
                <a:highlight>
                  <a:srgbClr val="FFFF00"/>
                </a:highlight>
              </a:rPr>
              <a:t>Leadership Essentials:</a:t>
            </a:r>
          </a:p>
          <a:p>
            <a:pPr algn="ctr"/>
            <a:r>
              <a:rPr lang="en-US" sz="2400" b="1" dirty="0">
                <a:highlight>
                  <a:srgbClr val="FFFF00"/>
                </a:highlight>
              </a:rPr>
              <a:t>Building Good Relationships</a:t>
            </a:r>
          </a:p>
        </p:txBody>
      </p:sp>
      <p:sp>
        <p:nvSpPr>
          <p:cNvPr id="6" name="TextBox 5">
            <a:extLst>
              <a:ext uri="{FF2B5EF4-FFF2-40B4-BE49-F238E27FC236}">
                <a16:creationId xmlns:a16="http://schemas.microsoft.com/office/drawing/2014/main" id="{A55FB9F9-867C-4E1F-878B-2D0E228275A3}"/>
              </a:ext>
            </a:extLst>
          </p:cNvPr>
          <p:cNvSpPr txBox="1"/>
          <p:nvPr/>
        </p:nvSpPr>
        <p:spPr>
          <a:xfrm>
            <a:off x="7261607" y="1797433"/>
            <a:ext cx="3737987"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Maintaining high standards of honesty and integrity</a:t>
            </a:r>
          </a:p>
          <a:p>
            <a:pPr marL="285750" indent="-285750">
              <a:buFont typeface="Arial" panose="020B0604020202020204" pitchFamily="34" charset="0"/>
              <a:buChar char="•"/>
            </a:pPr>
            <a:r>
              <a:rPr lang="en-US" b="1" dirty="0"/>
              <a:t>Treat everyone with respect and dignity</a:t>
            </a:r>
          </a:p>
          <a:p>
            <a:pPr marL="285750" indent="-285750">
              <a:buFont typeface="Arial" panose="020B0604020202020204" pitchFamily="34" charset="0"/>
              <a:buChar char="•"/>
            </a:pPr>
            <a:r>
              <a:rPr lang="en-US" b="1" dirty="0"/>
              <a:t>Recognize needs of members and be available</a:t>
            </a:r>
          </a:p>
          <a:p>
            <a:pPr marL="285750" indent="-285750">
              <a:buFont typeface="Arial" panose="020B0604020202020204" pitchFamily="34" charset="0"/>
              <a:buChar char="•"/>
            </a:pPr>
            <a:r>
              <a:rPr lang="en-US" b="1" dirty="0"/>
              <a:t>Communicate and educate</a:t>
            </a:r>
          </a:p>
          <a:p>
            <a:pPr marL="285750" indent="-285750">
              <a:buFont typeface="Arial" panose="020B0604020202020204" pitchFamily="34" charset="0"/>
              <a:buChar char="•"/>
            </a:pPr>
            <a:r>
              <a:rPr lang="en-US" b="1" dirty="0"/>
              <a:t>Build solidarity and pride in the union</a:t>
            </a:r>
          </a:p>
          <a:p>
            <a:pPr marL="285750" indent="-285750">
              <a:buFont typeface="Arial" panose="020B0604020202020204" pitchFamily="34" charset="0"/>
              <a:buChar char="•"/>
            </a:pPr>
            <a:r>
              <a:rPr lang="en-US" b="1" dirty="0"/>
              <a:t>Maintain a positive environment</a:t>
            </a:r>
          </a:p>
          <a:p>
            <a:pPr marL="285750" indent="-285750">
              <a:buFont typeface="Arial" panose="020B0604020202020204" pitchFamily="34" charset="0"/>
              <a:buChar char="•"/>
            </a:pPr>
            <a:r>
              <a:rPr lang="en-US" b="1" dirty="0"/>
              <a:t>Be a good listener</a:t>
            </a:r>
          </a:p>
          <a:p>
            <a:pPr marL="285750" indent="-285750">
              <a:buFont typeface="Arial" panose="020B0604020202020204" pitchFamily="34" charset="0"/>
              <a:buChar char="•"/>
            </a:pPr>
            <a:r>
              <a:rPr lang="en-US" b="1" dirty="0"/>
              <a:t>Insist on excellence</a:t>
            </a:r>
          </a:p>
        </p:txBody>
      </p:sp>
    </p:spTree>
    <p:extLst>
      <p:ext uri="{BB962C8B-B14F-4D97-AF65-F5344CB8AC3E}">
        <p14:creationId xmlns:p14="http://schemas.microsoft.com/office/powerpoint/2010/main" val="29536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239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8C6B66A-9107-47F5-B4A3-CC07FAA4DC5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2" name="Title 1"/>
          <p:cNvSpPr>
            <a:spLocks noGrp="1"/>
          </p:cNvSpPr>
          <p:nvPr>
            <p:ph type="title"/>
          </p:nvPr>
        </p:nvSpPr>
        <p:spPr>
          <a:xfrm>
            <a:off x="762000" y="293688"/>
            <a:ext cx="10344856" cy="1143000"/>
          </a:xfrm>
        </p:spPr>
        <p:txBody>
          <a:bodyPr/>
          <a:lstStyle/>
          <a:p>
            <a:r>
              <a:rPr lang="en-US" sz="5400" dirty="0">
                <a:latin typeface="Calibri" panose="020F0502020204030204" pitchFamily="34" charset="0"/>
              </a:rPr>
              <a:t>Annual Local Audit</a:t>
            </a:r>
            <a:br>
              <a:rPr lang="en-US" dirty="0">
                <a:latin typeface="Calibri" panose="020F0502020204030204" pitchFamily="34" charset="0"/>
              </a:rPr>
            </a:br>
            <a:r>
              <a:rPr lang="en-US" sz="3600" dirty="0">
                <a:latin typeface="Calibri" panose="020F0502020204030204" pitchFamily="34" charset="0"/>
              </a:rPr>
              <a:t>Checks and Balances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0791" y="1854200"/>
            <a:ext cx="7460299" cy="4152900"/>
          </a:xfrm>
          <a:prstGeom prst="ellipse">
            <a:avLst/>
          </a:prstGeom>
          <a:ln>
            <a:noFill/>
          </a:ln>
          <a:effectLst>
            <a:softEdge rad="112500"/>
          </a:effectLst>
        </p:spPr>
      </p:pic>
    </p:spTree>
    <p:extLst>
      <p:ext uri="{BB962C8B-B14F-4D97-AF65-F5344CB8AC3E}">
        <p14:creationId xmlns:p14="http://schemas.microsoft.com/office/powerpoint/2010/main" val="2086276921"/>
      </p:ext>
    </p:extLst>
  </p:cSld>
  <p:clrMapOvr>
    <a:masterClrMapping/>
  </p:clrMapOvr>
  <p:transition spd="slow">
    <p:circl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23906" name="Title 1"/>
          <p:cNvSpPr>
            <a:spLocks noGrp="1"/>
          </p:cNvSpPr>
          <p:nvPr>
            <p:ph type="title"/>
          </p:nvPr>
        </p:nvSpPr>
        <p:spPr>
          <a:xfrm>
            <a:off x="1981200" y="274638"/>
            <a:ext cx="8229600" cy="882650"/>
          </a:xfrm>
        </p:spPr>
        <p:txBody>
          <a:bodyPr/>
          <a:lstStyle/>
          <a:p>
            <a:pPr eaLnBrk="1" hangingPunct="1"/>
            <a:r>
              <a:rPr lang="en-US" altLang="en-US"/>
              <a:t>Conducting A Local Audit</a:t>
            </a:r>
          </a:p>
        </p:txBody>
      </p:sp>
      <p:sp>
        <p:nvSpPr>
          <p:cNvPr id="123907" name="Content Placeholder 2"/>
          <p:cNvSpPr>
            <a:spLocks noGrp="1"/>
          </p:cNvSpPr>
          <p:nvPr>
            <p:ph idx="1"/>
          </p:nvPr>
        </p:nvSpPr>
        <p:spPr bwMode="auto">
          <a:xfrm>
            <a:off x="1054100" y="1493838"/>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b="1" u="sng" dirty="0">
                <a:solidFill>
                  <a:srgbClr val="FFC000"/>
                </a:solidFill>
                <a:latin typeface="Calibri" panose="020F0502020204030204" pitchFamily="34" charset="0"/>
              </a:rPr>
              <a:t>At least once a year</a:t>
            </a:r>
            <a:r>
              <a:rPr lang="en-US" altLang="en-US" dirty="0">
                <a:solidFill>
                  <a:srgbClr val="FFC000"/>
                </a:solidFill>
                <a:latin typeface="Calibri" panose="020F0502020204030204" pitchFamily="34" charset="0"/>
              </a:rPr>
              <a:t>--</a:t>
            </a:r>
            <a:r>
              <a:rPr lang="en-US" altLang="en-US" b="1" dirty="0">
                <a:solidFill>
                  <a:schemeClr val="bg1"/>
                </a:solidFill>
                <a:latin typeface="Calibri" panose="020F0502020204030204" pitchFamily="34" charset="0"/>
              </a:rPr>
              <a:t>Mandatory</a:t>
            </a:r>
          </a:p>
          <a:p>
            <a:pPr lvl="2" eaLnBrk="1" hangingPunct="1">
              <a:buFont typeface="Wingdings" panose="05000000000000000000" pitchFamily="2" charset="2"/>
              <a:buChar char="§"/>
            </a:pPr>
            <a:r>
              <a:rPr lang="en-US" altLang="en-US" b="1" dirty="0">
                <a:solidFill>
                  <a:schemeClr val="bg1"/>
                </a:solidFill>
                <a:latin typeface="Calibri" panose="020F0502020204030204" pitchFamily="34" charset="0"/>
              </a:rPr>
              <a:t>At the close of each Year End</a:t>
            </a:r>
          </a:p>
          <a:p>
            <a:pPr lvl="2" eaLnBrk="1" hangingPunct="1">
              <a:buFont typeface="Wingdings" panose="05000000000000000000" pitchFamily="2" charset="2"/>
              <a:buChar char="§"/>
            </a:pPr>
            <a:r>
              <a:rPr lang="en-US" altLang="en-US" b="1" dirty="0">
                <a:solidFill>
                  <a:schemeClr val="bg1"/>
                </a:solidFill>
                <a:latin typeface="Calibri" panose="020F0502020204030204" pitchFamily="34" charset="0"/>
              </a:rPr>
              <a:t>a change in Financial Officers</a:t>
            </a:r>
          </a:p>
          <a:p>
            <a:pPr lvl="2" eaLnBrk="1" hangingPunct="1">
              <a:buFont typeface="Wingdings" panose="05000000000000000000" pitchFamily="2" charset="2"/>
              <a:buChar char="§"/>
            </a:pPr>
            <a:r>
              <a:rPr lang="en-US" altLang="en-US" b="1" dirty="0">
                <a:solidFill>
                  <a:schemeClr val="bg1"/>
                </a:solidFill>
                <a:latin typeface="Calibri" panose="020F0502020204030204" pitchFamily="34" charset="0"/>
              </a:rPr>
              <a:t>a suspicion of any wrongdoing</a:t>
            </a:r>
          </a:p>
          <a:p>
            <a:pPr lvl="2" eaLnBrk="1" hangingPunct="1">
              <a:buFont typeface="Wingdings" panose="05000000000000000000" pitchFamily="2" charset="2"/>
              <a:buChar char="§"/>
            </a:pPr>
            <a:endParaRPr lang="en-US" altLang="en-US"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2800" b="1" dirty="0">
                <a:solidFill>
                  <a:schemeClr val="bg1"/>
                </a:solidFill>
                <a:latin typeface="Calibri" panose="020F0502020204030204" pitchFamily="34" charset="0"/>
              </a:rPr>
              <a:t>Make a certification using Audit Certification Form 41 to the National Secretary-Treasurer showing that an audit has been completed</a:t>
            </a:r>
          </a:p>
        </p:txBody>
      </p:sp>
      <p:sp>
        <p:nvSpPr>
          <p:cNvPr id="1239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8C6B66A-9107-47F5-B4A3-CC07FAA4DC5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41694325"/>
      </p:ext>
    </p:extLst>
  </p:cSld>
  <p:clrMapOvr>
    <a:masterClrMapping/>
  </p:clrMapOvr>
  <p:transition spd="slow">
    <p:circl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25954" name="Title 1"/>
          <p:cNvSpPr>
            <a:spLocks noGrp="1"/>
          </p:cNvSpPr>
          <p:nvPr>
            <p:ph type="title"/>
          </p:nvPr>
        </p:nvSpPr>
        <p:spPr>
          <a:xfrm>
            <a:off x="2665413" y="401638"/>
            <a:ext cx="8229600" cy="1143000"/>
          </a:xfrm>
        </p:spPr>
        <p:txBody>
          <a:bodyPr/>
          <a:lstStyle/>
          <a:p>
            <a:pPr eaLnBrk="1" hangingPunct="1"/>
            <a:r>
              <a:rPr lang="en-US" altLang="en-US" b="1" dirty="0">
                <a:latin typeface="Calibri" panose="020F0502020204030204" pitchFamily="34" charset="0"/>
              </a:rPr>
              <a:t>Conducting Local Audits</a:t>
            </a:r>
          </a:p>
        </p:txBody>
      </p:sp>
      <p:sp>
        <p:nvSpPr>
          <p:cNvPr id="125955" name="Content Placeholder 2"/>
          <p:cNvSpPr>
            <a:spLocks noGrp="1"/>
          </p:cNvSpPr>
          <p:nvPr>
            <p:ph idx="1"/>
          </p:nvPr>
        </p:nvSpPr>
        <p:spPr bwMode="auto">
          <a:xfrm>
            <a:off x="1028700" y="1509714"/>
            <a:ext cx="8229600" cy="4846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b="1" dirty="0">
                <a:solidFill>
                  <a:srgbClr val="FFC000"/>
                </a:solidFill>
                <a:latin typeface="Calibri" panose="020F0502020204030204" pitchFamily="34" charset="0"/>
              </a:rPr>
              <a:t>Committee Members:</a:t>
            </a:r>
          </a:p>
          <a:p>
            <a:pPr lvl="1" eaLnBrk="1" hangingPunct="1"/>
            <a:r>
              <a:rPr lang="en-US" altLang="en-US" sz="2400" b="1" dirty="0">
                <a:solidFill>
                  <a:schemeClr val="bg1"/>
                </a:solidFill>
                <a:latin typeface="Calibri" panose="020F0502020204030204" pitchFamily="34" charset="0"/>
              </a:rPr>
              <a:t>Annual Internal Audit</a:t>
            </a:r>
          </a:p>
          <a:p>
            <a:pPr lvl="2" eaLnBrk="1" hangingPunct="1"/>
            <a:r>
              <a:rPr lang="en-US" altLang="en-US" b="1" dirty="0">
                <a:solidFill>
                  <a:schemeClr val="bg1"/>
                </a:solidFill>
                <a:latin typeface="Calibri" panose="020F0502020204030204" pitchFamily="34" charset="0"/>
              </a:rPr>
              <a:t>President should appoint an </a:t>
            </a:r>
            <a:r>
              <a:rPr lang="en-US" altLang="en-US" b="1" u="sng" dirty="0">
                <a:solidFill>
                  <a:schemeClr val="bg1"/>
                </a:solidFill>
                <a:latin typeface="Calibri" panose="020F0502020204030204" pitchFamily="34" charset="0"/>
              </a:rPr>
              <a:t>odd </a:t>
            </a:r>
            <a:r>
              <a:rPr lang="en-US" altLang="en-US" b="1" dirty="0">
                <a:solidFill>
                  <a:schemeClr val="bg1"/>
                </a:solidFill>
                <a:latin typeface="Calibri" panose="020F0502020204030204" pitchFamily="34" charset="0"/>
              </a:rPr>
              <a:t>number of members (3 or 5) that do not have </a:t>
            </a:r>
            <a:r>
              <a:rPr lang="en-US" altLang="en-US" b="1" u="sng" dirty="0">
                <a:solidFill>
                  <a:schemeClr val="bg1"/>
                </a:solidFill>
                <a:latin typeface="Calibri" panose="020F0502020204030204" pitchFamily="34" charset="0"/>
              </a:rPr>
              <a:t>signature</a:t>
            </a:r>
            <a:r>
              <a:rPr lang="en-US" altLang="en-US" b="1" dirty="0">
                <a:solidFill>
                  <a:schemeClr val="bg1"/>
                </a:solidFill>
                <a:latin typeface="Calibri" panose="020F0502020204030204" pitchFamily="34" charset="0"/>
              </a:rPr>
              <a:t> authority on any accounts</a:t>
            </a:r>
          </a:p>
          <a:p>
            <a:pPr lvl="1" eaLnBrk="1" hangingPunct="1"/>
            <a:r>
              <a:rPr lang="en-US" altLang="en-US" sz="2400" b="1" dirty="0">
                <a:solidFill>
                  <a:srgbClr val="FFC000"/>
                </a:solidFill>
                <a:latin typeface="Calibri" panose="020F0502020204030204" pitchFamily="34" charset="0"/>
              </a:rPr>
              <a:t>Annual External Audit</a:t>
            </a:r>
          </a:p>
          <a:p>
            <a:pPr lvl="2" eaLnBrk="1" hangingPunct="1"/>
            <a:r>
              <a:rPr lang="en-US" altLang="en-US" sz="2000" b="1" dirty="0">
                <a:solidFill>
                  <a:schemeClr val="bg1"/>
                </a:solidFill>
                <a:latin typeface="Calibri" panose="020F0502020204030204" pitchFamily="34" charset="0"/>
              </a:rPr>
              <a:t>May hire outside Accountants or Bookkeepers</a:t>
            </a:r>
          </a:p>
          <a:p>
            <a:pPr marL="914400" lvl="2" indent="0" eaLnBrk="1" hangingPunct="1">
              <a:buNone/>
            </a:pPr>
            <a:endParaRPr lang="en-US" altLang="en-US" sz="2000" b="1" dirty="0">
              <a:solidFill>
                <a:schemeClr val="bg1"/>
              </a:solidFill>
              <a:latin typeface="Calibri" panose="020F0502020204030204" pitchFamily="34" charset="0"/>
            </a:endParaRPr>
          </a:p>
          <a:p>
            <a:pPr lvl="1" eaLnBrk="1" hangingPunct="1"/>
            <a:r>
              <a:rPr lang="en-US" altLang="en-US" sz="2400" b="1" dirty="0">
                <a:solidFill>
                  <a:srgbClr val="FFC000"/>
                </a:solidFill>
                <a:latin typeface="Calibri" panose="020F0502020204030204" pitchFamily="34" charset="0"/>
              </a:rPr>
              <a:t>Monthly Audits by the Financial Officers</a:t>
            </a:r>
          </a:p>
          <a:p>
            <a:pPr lvl="2" eaLnBrk="1" hangingPunct="1"/>
            <a:r>
              <a:rPr lang="en-US" altLang="en-US" sz="2000" b="1" u="sng" dirty="0">
                <a:solidFill>
                  <a:schemeClr val="bg1"/>
                </a:solidFill>
                <a:latin typeface="Calibri" panose="020F0502020204030204" pitchFamily="34" charset="0"/>
              </a:rPr>
              <a:t>Savings, </a:t>
            </a:r>
            <a:r>
              <a:rPr lang="en-US" altLang="en-US" sz="2000" b="1" dirty="0">
                <a:solidFill>
                  <a:schemeClr val="bg1"/>
                </a:solidFill>
                <a:latin typeface="Calibri" panose="020F0502020204030204" pitchFamily="34" charset="0"/>
              </a:rPr>
              <a:t>Checking, Investment, and </a:t>
            </a:r>
            <a:r>
              <a:rPr lang="en-US" altLang="en-US" sz="2000" b="1" u="sng" dirty="0">
                <a:solidFill>
                  <a:schemeClr val="bg1"/>
                </a:solidFill>
                <a:latin typeface="Calibri" panose="020F0502020204030204" pitchFamily="34" charset="0"/>
              </a:rPr>
              <a:t>Credit Card Account statements </a:t>
            </a:r>
            <a:r>
              <a:rPr lang="en-US" altLang="en-US" sz="2000" b="1" dirty="0">
                <a:solidFill>
                  <a:schemeClr val="bg1"/>
                </a:solidFill>
                <a:latin typeface="Calibri" panose="020F0502020204030204" pitchFamily="34" charset="0"/>
              </a:rPr>
              <a:t>to insure all items have been reconciled.</a:t>
            </a:r>
          </a:p>
          <a:p>
            <a:pPr lvl="2" eaLnBrk="1" hangingPunct="1"/>
            <a:r>
              <a:rPr lang="en-US" altLang="en-US" sz="2000" b="1" dirty="0">
                <a:solidFill>
                  <a:schemeClr val="bg1"/>
                </a:solidFill>
                <a:latin typeface="Calibri" panose="020F0502020204030204" pitchFamily="34" charset="0"/>
              </a:rPr>
              <a:t>Also review checkbook and dues deduction listings</a:t>
            </a:r>
          </a:p>
        </p:txBody>
      </p:sp>
      <p:sp>
        <p:nvSpPr>
          <p:cNvPr id="1259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EAD584-39DA-45EB-A573-9BDC56A8E45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30068639"/>
      </p:ext>
    </p:extLst>
  </p:cSld>
  <p:clrMapOvr>
    <a:masterClrMapping/>
  </p:clrMapOvr>
  <p:transition spd="slow">
    <p:circl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altLang="en-US" sz="3600" dirty="0">
                <a:latin typeface="Calibri" panose="020F0502020204030204" pitchFamily="34" charset="0"/>
              </a:rPr>
              <a:t>Records Needed to Perform Audit</a:t>
            </a:r>
          </a:p>
        </p:txBody>
      </p:sp>
      <p:sp>
        <p:nvSpPr>
          <p:cNvPr id="128003" name="Content Placeholder 2"/>
          <p:cNvSpPr>
            <a:spLocks noGrp="1"/>
          </p:cNvSpPr>
          <p:nvPr>
            <p:ph sz="half" idx="2"/>
          </p:nvPr>
        </p:nvSpPr>
        <p:spPr bwMode="auto">
          <a:xfrm>
            <a:off x="609600" y="1644650"/>
            <a:ext cx="4040187" cy="3951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sz="1800" b="1" dirty="0">
                <a:solidFill>
                  <a:schemeClr val="bg1"/>
                </a:solidFill>
                <a:latin typeface="Calibri" panose="020F0502020204030204" pitchFamily="34" charset="0"/>
              </a:rPr>
              <a:t>Checkbook</a:t>
            </a:r>
          </a:p>
          <a:p>
            <a:pPr eaLnBrk="1" hangingPunct="1">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1"/>
                </a:solidFill>
                <a:latin typeface="Calibri" panose="020F0502020204030204" pitchFamily="34" charset="0"/>
              </a:rPr>
              <a:t>Savings, checking, and investments account statements, cancelled checks, deposit slips, and credit card statements</a:t>
            </a:r>
          </a:p>
          <a:p>
            <a:pPr eaLnBrk="1" hangingPunct="1">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1"/>
                </a:solidFill>
                <a:latin typeface="Calibri" panose="020F0502020204030204" pitchFamily="34" charset="0"/>
              </a:rPr>
              <a:t>Dues deduction listings</a:t>
            </a:r>
          </a:p>
          <a:p>
            <a:pPr eaLnBrk="1" hangingPunct="1">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1"/>
                </a:solidFill>
                <a:latin typeface="Calibri" panose="020F0502020204030204" pitchFamily="34" charset="0"/>
              </a:rPr>
              <a:t>Local constitution and by-laws</a:t>
            </a:r>
          </a:p>
          <a:p>
            <a:pPr eaLnBrk="1" hangingPunct="1">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1"/>
                </a:solidFill>
                <a:latin typeface="Calibri" panose="020F0502020204030204" pitchFamily="34" charset="0"/>
              </a:rPr>
              <a:t>Minutes of local meetings</a:t>
            </a:r>
          </a:p>
          <a:p>
            <a:pPr eaLnBrk="1" hangingPunct="1">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1"/>
                </a:solidFill>
                <a:latin typeface="Calibri" panose="020F0502020204030204" pitchFamily="34" charset="0"/>
              </a:rPr>
              <a:t>LM-2, LM-3, or LM-4 reports for the past 2 years</a:t>
            </a:r>
          </a:p>
        </p:txBody>
      </p:sp>
      <p:sp>
        <p:nvSpPr>
          <p:cNvPr id="128004" name="Content Placeholder 6"/>
          <p:cNvSpPr>
            <a:spLocks noGrp="1"/>
          </p:cNvSpPr>
          <p:nvPr>
            <p:ph sz="quarter" idx="4"/>
          </p:nvPr>
        </p:nvSpPr>
        <p:spPr bwMode="auto">
          <a:xfrm>
            <a:off x="6337301" y="1510507"/>
            <a:ext cx="4365625" cy="4752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
            </a:pPr>
            <a:r>
              <a:rPr lang="en-US" altLang="en-US" sz="1800" b="1" dirty="0">
                <a:solidFill>
                  <a:schemeClr val="bg1"/>
                </a:solidFill>
                <a:latin typeface="Calibri" panose="020F0502020204030204" pitchFamily="34" charset="0"/>
              </a:rPr>
              <a:t>IRS 990 EZ or 990 for past two (2) years</a:t>
            </a:r>
          </a:p>
          <a:p>
            <a:pPr>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a:buFont typeface="Wingdings" panose="05000000000000000000" pitchFamily="2" charset="2"/>
              <a:buChar char="§"/>
            </a:pPr>
            <a:r>
              <a:rPr lang="en-US" altLang="en-US" sz="1800" b="1" dirty="0">
                <a:solidFill>
                  <a:schemeClr val="bg1"/>
                </a:solidFill>
                <a:latin typeface="Calibri" panose="020F0502020204030204" pitchFamily="34" charset="0"/>
              </a:rPr>
              <a:t>Annual budget</a:t>
            </a:r>
          </a:p>
          <a:p>
            <a:pPr>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a:buFont typeface="Wingdings" panose="05000000000000000000" pitchFamily="2" charset="2"/>
              <a:buChar char="§"/>
            </a:pPr>
            <a:r>
              <a:rPr lang="en-US" altLang="en-US" sz="1800" b="1" dirty="0">
                <a:solidFill>
                  <a:schemeClr val="bg1"/>
                </a:solidFill>
                <a:latin typeface="Calibri" panose="020F0502020204030204" pitchFamily="34" charset="0"/>
              </a:rPr>
              <a:t>Prior audit committee reports</a:t>
            </a:r>
          </a:p>
          <a:p>
            <a:pPr>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a:buFont typeface="Wingdings" panose="05000000000000000000" pitchFamily="2" charset="2"/>
              <a:buChar char="§"/>
            </a:pPr>
            <a:r>
              <a:rPr lang="en-US" altLang="en-US" sz="1800" b="1" dirty="0">
                <a:solidFill>
                  <a:schemeClr val="bg1"/>
                </a:solidFill>
                <a:latin typeface="Calibri" panose="020F0502020204030204" pitchFamily="34" charset="0"/>
              </a:rPr>
              <a:t>Form W4’s for the past two years – payroll</a:t>
            </a:r>
          </a:p>
          <a:p>
            <a:pPr>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a:buFont typeface="Wingdings" panose="05000000000000000000" pitchFamily="2" charset="2"/>
              <a:buChar char="§"/>
            </a:pPr>
            <a:r>
              <a:rPr lang="en-US" altLang="en-US" sz="1800" b="1" dirty="0">
                <a:solidFill>
                  <a:schemeClr val="bg1"/>
                </a:solidFill>
                <a:latin typeface="Calibri" panose="020F0502020204030204" pitchFamily="34" charset="0"/>
              </a:rPr>
              <a:t>Current financial roster</a:t>
            </a:r>
          </a:p>
          <a:p>
            <a:pPr>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a:buFont typeface="Wingdings" panose="05000000000000000000" pitchFamily="2" charset="2"/>
              <a:buChar char="§"/>
            </a:pPr>
            <a:r>
              <a:rPr lang="en-US" altLang="en-US" sz="1800" b="1" dirty="0">
                <a:solidFill>
                  <a:schemeClr val="bg1"/>
                </a:solidFill>
                <a:latin typeface="Calibri" panose="020F0502020204030204" pitchFamily="34" charset="0"/>
              </a:rPr>
              <a:t>Inventory of all fixed assets (i.e. computer or office furniture)</a:t>
            </a:r>
          </a:p>
          <a:p>
            <a:pPr>
              <a:buFont typeface="Wingdings" panose="05000000000000000000" pitchFamily="2" charset="2"/>
              <a:buChar char="§"/>
            </a:pPr>
            <a:endParaRPr lang="en-US" altLang="en-US" sz="1800" b="1" dirty="0">
              <a:solidFill>
                <a:schemeClr val="bg1"/>
              </a:solidFill>
              <a:latin typeface="Calibri" panose="020F0502020204030204" pitchFamily="34" charset="0"/>
            </a:endParaRPr>
          </a:p>
          <a:p>
            <a:pPr>
              <a:buFont typeface="Wingdings" panose="05000000000000000000" pitchFamily="2" charset="2"/>
              <a:buChar char="§"/>
            </a:pPr>
            <a:r>
              <a:rPr lang="en-US" altLang="en-US" sz="1800" b="1" dirty="0">
                <a:solidFill>
                  <a:schemeClr val="bg1"/>
                </a:solidFill>
                <a:latin typeface="Calibri" panose="020F0502020204030204" pitchFamily="34" charset="0"/>
              </a:rPr>
              <a:t>Payroll tax returns, forms 940, 941, W-2’s and 1099’s</a:t>
            </a:r>
          </a:p>
          <a:p>
            <a:pPr>
              <a:buFont typeface="Wingdings" panose="05000000000000000000" pitchFamily="2" charset="2"/>
              <a:buChar char="§"/>
            </a:pPr>
            <a:endParaRPr lang="en-US" altLang="en-US" dirty="0"/>
          </a:p>
        </p:txBody>
      </p:sp>
      <p:sp>
        <p:nvSpPr>
          <p:cNvPr id="1280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57B5E4-9366-4864-A187-2BDDD442528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9648589"/>
      </p:ext>
    </p:extLst>
  </p:cSld>
  <p:clrMapOvr>
    <a:masterClrMapping/>
  </p:clrMapOvr>
  <p:transition spd="slow">
    <p:circl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804987" y="182561"/>
            <a:ext cx="8229600" cy="1417637"/>
          </a:xfrm>
        </p:spPr>
        <p:txBody>
          <a:bodyPr/>
          <a:lstStyle/>
          <a:p>
            <a:pPr eaLnBrk="1" hangingPunct="1"/>
            <a:r>
              <a:rPr lang="en-US" altLang="en-US" dirty="0">
                <a:latin typeface="Calibri" panose="020F0502020204030204" pitchFamily="34" charset="0"/>
              </a:rPr>
              <a:t>    Red Flag Items During an Audit</a:t>
            </a:r>
          </a:p>
        </p:txBody>
      </p:sp>
      <p:sp>
        <p:nvSpPr>
          <p:cNvPr id="130051" name="Content Placeholder 2"/>
          <p:cNvSpPr>
            <a:spLocks noGrp="1"/>
          </p:cNvSpPr>
          <p:nvPr>
            <p:ph sz="half" idx="1"/>
          </p:nvPr>
        </p:nvSpPr>
        <p:spPr bwMode="auto">
          <a:xfrm>
            <a:off x="1804988" y="2012951"/>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b="1" dirty="0">
                <a:solidFill>
                  <a:schemeClr val="bg1"/>
                </a:solidFill>
                <a:latin typeface="Calibri" panose="020F0502020204030204" pitchFamily="34" charset="0"/>
              </a:rPr>
              <a:t>One signature checks</a:t>
            </a:r>
          </a:p>
          <a:p>
            <a:pPr eaLnBrk="1" hangingPunct="1">
              <a:buFont typeface="Wingdings" panose="05000000000000000000" pitchFamily="2" charset="2"/>
              <a:buChar char="§"/>
            </a:pPr>
            <a:endParaRPr lang="en-US" altLang="en-US" sz="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1"/>
                </a:solidFill>
                <a:latin typeface="Calibri" panose="020F0502020204030204" pitchFamily="34" charset="0"/>
              </a:rPr>
              <a:t>Pre-signed checks by ONE OFFICER</a:t>
            </a:r>
          </a:p>
          <a:p>
            <a:pPr eaLnBrk="1" hangingPunct="1">
              <a:buFont typeface="Wingdings" panose="05000000000000000000" pitchFamily="2" charset="2"/>
              <a:buChar char="§"/>
            </a:pPr>
            <a:endParaRPr lang="en-US" altLang="en-US" sz="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1"/>
                </a:solidFill>
                <a:latin typeface="Calibri" panose="020F0502020204030204" pitchFamily="34" charset="0"/>
              </a:rPr>
              <a:t>Checks written out of sequence</a:t>
            </a:r>
          </a:p>
          <a:p>
            <a:pPr eaLnBrk="1" hangingPunct="1">
              <a:buFont typeface="Wingdings" panose="05000000000000000000" pitchFamily="2" charset="2"/>
              <a:buChar char="§"/>
            </a:pPr>
            <a:endParaRPr lang="en-US" altLang="en-US" sz="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1"/>
                </a:solidFill>
                <a:latin typeface="Calibri" panose="020F0502020204030204" pitchFamily="34" charset="0"/>
              </a:rPr>
              <a:t>Checks written to CASH</a:t>
            </a:r>
          </a:p>
          <a:p>
            <a:pPr eaLnBrk="1" hangingPunct="1">
              <a:buFont typeface="Arial" panose="020B0604020202020204" pitchFamily="34" charset="0"/>
              <a:buNone/>
            </a:pPr>
            <a:endParaRPr lang="en-US" altLang="en-US" dirty="0"/>
          </a:p>
          <a:p>
            <a:pPr eaLnBrk="1" hangingPunct="1">
              <a:buFont typeface="Arial" panose="020B0604020202020204" pitchFamily="34" charset="0"/>
              <a:buNone/>
            </a:pPr>
            <a:endParaRPr lang="en-US" altLang="en-US" sz="800" dirty="0"/>
          </a:p>
        </p:txBody>
      </p:sp>
      <p:sp>
        <p:nvSpPr>
          <p:cNvPr id="130052" name="Content Placeholder 8"/>
          <p:cNvSpPr>
            <a:spLocks noGrp="1"/>
          </p:cNvSpPr>
          <p:nvPr>
            <p:ph sz="half" idx="2"/>
          </p:nvPr>
        </p:nvSpPr>
        <p:spPr bwMode="auto">
          <a:xfrm>
            <a:off x="6823075" y="1830388"/>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Arial" panose="020B0604020202020204" pitchFamily="34" charset="0"/>
              <a:buNone/>
            </a:pPr>
            <a:endParaRPr lang="en-US" altLang="en-US" sz="800" dirty="0"/>
          </a:p>
          <a:p>
            <a:pPr eaLnBrk="1" hangingPunct="1">
              <a:buFont typeface="Wingdings" panose="05000000000000000000" pitchFamily="2" charset="2"/>
              <a:buChar char="§"/>
            </a:pPr>
            <a:r>
              <a:rPr lang="en-US" altLang="en-US" b="1" dirty="0">
                <a:solidFill>
                  <a:schemeClr val="bg1"/>
                </a:solidFill>
                <a:latin typeface="Calibri" panose="020F0502020204030204" pitchFamily="34" charset="0"/>
              </a:rPr>
              <a:t>Checks written to INDIVIDUALS</a:t>
            </a:r>
          </a:p>
          <a:p>
            <a:pPr eaLnBrk="1" hangingPunct="1">
              <a:buFont typeface="Wingdings" panose="05000000000000000000" pitchFamily="2" charset="2"/>
              <a:buChar char="§"/>
            </a:pPr>
            <a:endParaRPr lang="en-US" altLang="en-US" sz="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1"/>
                </a:solidFill>
                <a:latin typeface="Calibri" panose="020F0502020204030204" pitchFamily="34" charset="0"/>
              </a:rPr>
              <a:t>Advance payment of salary to employees</a:t>
            </a:r>
          </a:p>
          <a:p>
            <a:pPr eaLnBrk="1" hangingPunct="1">
              <a:buFont typeface="Wingdings" panose="05000000000000000000" pitchFamily="2" charset="2"/>
              <a:buChar char="§"/>
            </a:pPr>
            <a:endParaRPr lang="en-US" altLang="en-US" sz="800" b="1" dirty="0">
              <a:solidFill>
                <a:schemeClr val="bg1"/>
              </a:solidFill>
              <a:latin typeface="Calibri" panose="020F0502020204030204" pitchFamily="34" charset="0"/>
            </a:endParaRPr>
          </a:p>
          <a:p>
            <a:pPr eaLnBrk="1" hangingPunct="1">
              <a:buFont typeface="Wingdings" panose="05000000000000000000" pitchFamily="2" charset="2"/>
              <a:buChar char="§"/>
            </a:pPr>
            <a:r>
              <a:rPr lang="en-US" altLang="en-US" b="1" u="sng" dirty="0">
                <a:solidFill>
                  <a:schemeClr val="bg1"/>
                </a:solidFill>
                <a:latin typeface="Calibri" panose="020F0502020204030204" pitchFamily="34" charset="0"/>
              </a:rPr>
              <a:t>Unbalanced checkbooks with no deposit records</a:t>
            </a:r>
          </a:p>
          <a:p>
            <a:pPr>
              <a:buFont typeface="Arial" panose="020B0604020202020204" pitchFamily="34" charset="0"/>
              <a:buNone/>
            </a:pPr>
            <a:endParaRPr lang="en-US" altLang="en-US" dirty="0"/>
          </a:p>
        </p:txBody>
      </p:sp>
      <p:sp>
        <p:nvSpPr>
          <p:cNvPr id="13005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895707-1E4B-42E5-835D-BDE92524CA7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130054" name="Picture 2" descr="C:\Documents and Settings\raabek\Local Settings\Temporary Internet Files\Content.IE5\J6FA9DA0\MCj0434741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48021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raabek\Local Settings\Temporary Internet Files\Content.IE5\J6FA9DA0\MCj0434741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0" y="378618"/>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693412"/>
      </p:ext>
    </p:extLst>
  </p:cSld>
  <p:clrMapOvr>
    <a:masterClrMapping/>
  </p:clrMapOvr>
  <p:transition spd="slow">
    <p:circl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538287" y="411161"/>
            <a:ext cx="8229600" cy="1417637"/>
          </a:xfrm>
        </p:spPr>
        <p:txBody>
          <a:bodyPr/>
          <a:lstStyle/>
          <a:p>
            <a:pPr eaLnBrk="1" hangingPunct="1"/>
            <a:r>
              <a:rPr lang="en-US" altLang="en-US" sz="6000" dirty="0">
                <a:latin typeface="Calibri" panose="020F0502020204030204" pitchFamily="34" charset="0"/>
              </a:rPr>
              <a:t>    Bonding</a:t>
            </a:r>
          </a:p>
        </p:txBody>
      </p:sp>
      <p:sp>
        <p:nvSpPr>
          <p:cNvPr id="13005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895707-1E4B-42E5-835D-BDE92524CA7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524" y="1730374"/>
            <a:ext cx="5409475" cy="3273426"/>
          </a:xfrm>
          <a:prstGeom prst="rect">
            <a:avLst/>
          </a:prstGeom>
          <a:ln>
            <a:noFill/>
          </a:ln>
          <a:effectLst>
            <a:softEdge rad="112500"/>
          </a:effectLst>
        </p:spPr>
      </p:pic>
    </p:spTree>
    <p:extLst>
      <p:ext uri="{BB962C8B-B14F-4D97-AF65-F5344CB8AC3E}">
        <p14:creationId xmlns:p14="http://schemas.microsoft.com/office/powerpoint/2010/main" val="1031075151"/>
      </p:ext>
    </p:extLst>
  </p:cSld>
  <p:clrMapOvr>
    <a:masterClrMapping/>
  </p:clrMapOvr>
  <p:transition spd="slow">
    <p:circl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4146" name="Title 1"/>
          <p:cNvSpPr>
            <a:spLocks noGrp="1"/>
          </p:cNvSpPr>
          <p:nvPr>
            <p:ph type="title"/>
          </p:nvPr>
        </p:nvSpPr>
        <p:spPr>
          <a:xfrm>
            <a:off x="2438400" y="401638"/>
            <a:ext cx="8229600" cy="1143000"/>
          </a:xfrm>
          <a:noFill/>
        </p:spPr>
        <p:txBody>
          <a:bodyPr/>
          <a:lstStyle/>
          <a:p>
            <a:pPr eaLnBrk="1" hangingPunct="1"/>
            <a:r>
              <a:rPr lang="en-US" altLang="en-US" dirty="0"/>
              <a:t>Bonding Requirements</a:t>
            </a:r>
          </a:p>
        </p:txBody>
      </p:sp>
      <p:sp>
        <p:nvSpPr>
          <p:cNvPr id="134147" name="Content Placeholder 2"/>
          <p:cNvSpPr>
            <a:spLocks noGrp="1"/>
          </p:cNvSpPr>
          <p:nvPr>
            <p:ph idx="1"/>
          </p:nvPr>
        </p:nvSpPr>
        <p:spPr bwMode="auto">
          <a:xfrm>
            <a:off x="2120900" y="1689101"/>
            <a:ext cx="8089900" cy="4437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800" b="1" dirty="0">
                <a:solidFill>
                  <a:srgbClr val="FFC000"/>
                </a:solidFill>
                <a:latin typeface="Calibri" panose="020F0502020204030204" pitchFamily="34" charset="0"/>
              </a:rPr>
              <a:t>In order for your bond to be in effect you must </a:t>
            </a:r>
          </a:p>
          <a:p>
            <a:pPr lvl="1">
              <a:lnSpc>
                <a:spcPct val="80000"/>
              </a:lnSpc>
              <a:buFont typeface="Courier New" panose="02070309020205020404" pitchFamily="49" charset="0"/>
              <a:buChar char="o"/>
            </a:pPr>
            <a:r>
              <a:rPr lang="en-US" altLang="en-US" b="1" dirty="0">
                <a:solidFill>
                  <a:schemeClr val="bg1"/>
                </a:solidFill>
                <a:latin typeface="Calibri" panose="020F0502020204030204" pitchFamily="34" charset="0"/>
              </a:rPr>
              <a:t>conduct an </a:t>
            </a:r>
            <a:r>
              <a:rPr lang="en-US" altLang="en-US" b="1" u="sng" dirty="0">
                <a:solidFill>
                  <a:schemeClr val="bg1"/>
                </a:solidFill>
                <a:latin typeface="Calibri" panose="020F0502020204030204" pitchFamily="34" charset="0"/>
              </a:rPr>
              <a:t>Annual</a:t>
            </a:r>
            <a:r>
              <a:rPr lang="en-US" altLang="en-US" b="1" dirty="0">
                <a:solidFill>
                  <a:schemeClr val="bg1"/>
                </a:solidFill>
                <a:latin typeface="Calibri" panose="020F0502020204030204" pitchFamily="34" charset="0"/>
              </a:rPr>
              <a:t> Audit </a:t>
            </a:r>
          </a:p>
          <a:p>
            <a:pPr lvl="1">
              <a:lnSpc>
                <a:spcPct val="80000"/>
              </a:lnSpc>
              <a:buFont typeface="Courier New" panose="02070309020205020404" pitchFamily="49" charset="0"/>
              <a:buChar char="o"/>
            </a:pPr>
            <a:r>
              <a:rPr lang="en-US" altLang="en-US" b="1" dirty="0">
                <a:solidFill>
                  <a:schemeClr val="bg1"/>
                </a:solidFill>
                <a:latin typeface="Calibri" panose="020F0502020204030204" pitchFamily="34" charset="0"/>
              </a:rPr>
              <a:t>submit to AFGE a </a:t>
            </a:r>
            <a:r>
              <a:rPr lang="en-US" altLang="en-US" b="1" u="sng" dirty="0">
                <a:solidFill>
                  <a:schemeClr val="bg1"/>
                </a:solidFill>
                <a:latin typeface="Calibri" panose="020F0502020204030204" pitchFamily="34" charset="0"/>
              </a:rPr>
              <a:t>Form 41</a:t>
            </a:r>
            <a:r>
              <a:rPr lang="en-US" altLang="en-US" b="1" dirty="0">
                <a:solidFill>
                  <a:schemeClr val="bg1"/>
                </a:solidFill>
                <a:latin typeface="Calibri" panose="020F0502020204030204" pitchFamily="34" charset="0"/>
              </a:rPr>
              <a:t> with a copy of your LM Report and the approved Annual Budget. </a:t>
            </a:r>
          </a:p>
          <a:p>
            <a:pPr lvl="1">
              <a:lnSpc>
                <a:spcPct val="80000"/>
              </a:lnSpc>
              <a:buFont typeface="Courier New" panose="02070309020205020404" pitchFamily="49" charset="0"/>
              <a:buChar char="o"/>
            </a:pPr>
            <a:endParaRPr lang="en-US" altLang="en-US" sz="2800" b="1" dirty="0">
              <a:solidFill>
                <a:schemeClr val="bg1"/>
              </a:solidFill>
              <a:latin typeface="Calibri" panose="020F0502020204030204" pitchFamily="34" charset="0"/>
            </a:endParaRPr>
          </a:p>
          <a:p>
            <a:pPr marL="457200" lvl="1" indent="0">
              <a:lnSpc>
                <a:spcPct val="80000"/>
              </a:lnSpc>
              <a:buNone/>
            </a:pPr>
            <a:endParaRPr lang="en-US" altLang="en-US" sz="2800" b="1" dirty="0">
              <a:solidFill>
                <a:schemeClr val="bg1"/>
              </a:solidFill>
              <a:latin typeface="Calibri" panose="020F0502020204030204" pitchFamily="34" charset="0"/>
            </a:endParaRPr>
          </a:p>
          <a:p>
            <a:pPr>
              <a:lnSpc>
                <a:spcPct val="80000"/>
              </a:lnSpc>
            </a:pPr>
            <a:r>
              <a:rPr lang="en-US" altLang="en-US" sz="2800" b="1" dirty="0">
                <a:solidFill>
                  <a:schemeClr val="bg1"/>
                </a:solidFill>
                <a:latin typeface="Calibri" panose="020F0502020204030204" pitchFamily="34" charset="0"/>
              </a:rPr>
              <a:t>The </a:t>
            </a:r>
            <a:r>
              <a:rPr lang="en-US" altLang="en-US" sz="2800" b="1" u="sng" dirty="0">
                <a:solidFill>
                  <a:schemeClr val="bg1"/>
                </a:solidFill>
                <a:latin typeface="Calibri" panose="020F0502020204030204" pitchFamily="34" charset="0"/>
              </a:rPr>
              <a:t>Labor-Management Reporting and Disclosure Act </a:t>
            </a:r>
            <a:r>
              <a:rPr lang="en-US" altLang="en-US" sz="2800" b="1" dirty="0">
                <a:solidFill>
                  <a:schemeClr val="bg1"/>
                </a:solidFill>
                <a:latin typeface="Calibri" panose="020F0502020204030204" pitchFamily="34" charset="0"/>
              </a:rPr>
              <a:t>(LMRDA) establishes specific bonding requirements</a:t>
            </a:r>
          </a:p>
          <a:p>
            <a:pPr eaLnBrk="1" hangingPunct="1">
              <a:buFont typeface="Arial" panose="020B0604020202020204" pitchFamily="34" charset="0"/>
              <a:buNone/>
            </a:pPr>
            <a:endParaRPr lang="en-US" altLang="en-US" sz="2800" dirty="0"/>
          </a:p>
          <a:p>
            <a:pPr>
              <a:lnSpc>
                <a:spcPct val="80000"/>
              </a:lnSpc>
              <a:buFontTx/>
              <a:buChar char="•"/>
            </a:pPr>
            <a:endParaRPr lang="en-US" altLang="en-US" sz="2800" dirty="0"/>
          </a:p>
        </p:txBody>
      </p:sp>
      <p:sp>
        <p:nvSpPr>
          <p:cNvPr id="1341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DB5F7D8-0F67-4500-B7D2-22079FDA62D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8643689"/>
      </p:ext>
    </p:extLst>
  </p:cSld>
  <p:clrMapOvr>
    <a:masterClrMapping/>
  </p:clrMapOvr>
  <p:transition spd="slow">
    <p:circl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36194" name="Title 1"/>
          <p:cNvSpPr>
            <a:spLocks noGrp="1"/>
          </p:cNvSpPr>
          <p:nvPr>
            <p:ph type="title"/>
          </p:nvPr>
        </p:nvSpPr>
        <p:spPr>
          <a:xfrm>
            <a:off x="1981200" y="379413"/>
            <a:ext cx="8229600" cy="1143000"/>
          </a:xfrm>
        </p:spPr>
        <p:txBody>
          <a:bodyPr/>
          <a:lstStyle/>
          <a:p>
            <a:pPr eaLnBrk="1" hangingPunct="1"/>
            <a:r>
              <a:rPr lang="en-US" altLang="en-US" sz="5400" dirty="0">
                <a:latin typeface="Calibri" panose="020F0502020204030204" pitchFamily="34" charset="0"/>
              </a:rPr>
              <a:t>LMRDA Bonding Requirements</a:t>
            </a:r>
          </a:p>
        </p:txBody>
      </p:sp>
      <p:sp>
        <p:nvSpPr>
          <p:cNvPr id="23555" name="Content Placeholder 2"/>
          <p:cNvSpPr>
            <a:spLocks noGrp="1"/>
          </p:cNvSpPr>
          <p:nvPr>
            <p:ph idx="1"/>
          </p:nvPr>
        </p:nvSpPr>
        <p:spPr>
          <a:xfrm>
            <a:off x="1981200" y="2230439"/>
            <a:ext cx="8229600" cy="3895725"/>
          </a:xfrm>
        </p:spPr>
        <p:txBody>
          <a:bodyPr/>
          <a:lstStyle/>
          <a:p>
            <a:pPr>
              <a:lnSpc>
                <a:spcPct val="90000"/>
              </a:lnSpc>
              <a:buFont typeface="Wingdings" pitchFamily="2" charset="2"/>
              <a:buChar char="Ø"/>
              <a:defRPr/>
            </a:pPr>
            <a:r>
              <a:rPr lang="en-US" sz="2400" b="1" dirty="0">
                <a:solidFill>
                  <a:schemeClr val="bg1"/>
                </a:solidFill>
                <a:latin typeface="Calibri" panose="020F0502020204030204" pitchFamily="34" charset="0"/>
              </a:rPr>
              <a:t>Required coverage</a:t>
            </a:r>
          </a:p>
          <a:p>
            <a:pPr lvl="1">
              <a:lnSpc>
                <a:spcPct val="90000"/>
              </a:lnSpc>
              <a:buFont typeface="Wingdings" pitchFamily="2" charset="2"/>
              <a:buChar char="Ø"/>
              <a:defRPr/>
            </a:pPr>
            <a:r>
              <a:rPr lang="en-US" sz="2400" b="1" dirty="0">
                <a:solidFill>
                  <a:schemeClr val="bg1"/>
                </a:solidFill>
                <a:latin typeface="Calibri" panose="020F0502020204030204" pitchFamily="34" charset="0"/>
              </a:rPr>
              <a:t>CA + TR x </a:t>
            </a:r>
            <a:r>
              <a:rPr lang="en-US" sz="2400" b="1" u="sng" dirty="0">
                <a:solidFill>
                  <a:schemeClr val="bg1"/>
                </a:solidFill>
                <a:latin typeface="Calibri" panose="020F0502020204030204" pitchFamily="34" charset="0"/>
              </a:rPr>
              <a:t>10% </a:t>
            </a:r>
            <a:r>
              <a:rPr lang="en-US" sz="2400" b="1" dirty="0">
                <a:solidFill>
                  <a:schemeClr val="bg1"/>
                </a:solidFill>
                <a:latin typeface="Calibri" panose="020F0502020204030204" pitchFamily="34" charset="0"/>
              </a:rPr>
              <a:t>= amount of coverage required</a:t>
            </a:r>
          </a:p>
          <a:p>
            <a:pPr lvl="2">
              <a:lnSpc>
                <a:spcPct val="90000"/>
              </a:lnSpc>
              <a:buFont typeface="Wingdings" pitchFamily="2" charset="2"/>
              <a:buChar char="Ø"/>
              <a:defRPr/>
            </a:pPr>
            <a:r>
              <a:rPr lang="en-US" b="1" dirty="0">
                <a:solidFill>
                  <a:schemeClr val="bg1"/>
                </a:solidFill>
                <a:latin typeface="Calibri" panose="020F0502020204030204" pitchFamily="34" charset="0"/>
              </a:rPr>
              <a:t>CA is  current assets (cash, investments) </a:t>
            </a:r>
          </a:p>
          <a:p>
            <a:pPr lvl="2">
              <a:lnSpc>
                <a:spcPct val="90000"/>
              </a:lnSpc>
              <a:buFont typeface="Wingdings" pitchFamily="2" charset="2"/>
              <a:buChar char="Ø"/>
              <a:defRPr/>
            </a:pPr>
            <a:r>
              <a:rPr lang="en-US" b="1" dirty="0">
                <a:solidFill>
                  <a:schemeClr val="bg1"/>
                </a:solidFill>
                <a:latin typeface="Calibri" panose="020F0502020204030204" pitchFamily="34" charset="0"/>
              </a:rPr>
              <a:t>TR is total receipts</a:t>
            </a:r>
          </a:p>
          <a:p>
            <a:pPr lvl="2">
              <a:lnSpc>
                <a:spcPct val="90000"/>
              </a:lnSpc>
              <a:buFont typeface="Wingdings" pitchFamily="2" charset="2"/>
              <a:buChar char="Ø"/>
              <a:defRPr/>
            </a:pPr>
            <a:r>
              <a:rPr lang="en-US" b="1" dirty="0">
                <a:solidFill>
                  <a:schemeClr val="bg1"/>
                </a:solidFill>
                <a:latin typeface="Calibri" panose="020F0502020204030204" pitchFamily="34" charset="0"/>
              </a:rPr>
              <a:t>10% is the amount of coverage required</a:t>
            </a:r>
          </a:p>
          <a:p>
            <a:pPr lvl="2">
              <a:lnSpc>
                <a:spcPct val="90000"/>
              </a:lnSpc>
              <a:buFont typeface="Wingdings" pitchFamily="2" charset="2"/>
              <a:buChar char="Ø"/>
              <a:defRPr/>
            </a:pPr>
            <a:endParaRPr lang="en-US" b="1" dirty="0">
              <a:solidFill>
                <a:schemeClr val="bg1"/>
              </a:solidFill>
              <a:latin typeface="Calibri" panose="020F0502020204030204" pitchFamily="34" charset="0"/>
            </a:endParaRPr>
          </a:p>
          <a:p>
            <a:pPr>
              <a:lnSpc>
                <a:spcPct val="90000"/>
              </a:lnSpc>
              <a:buFont typeface="Wingdings" pitchFamily="2" charset="2"/>
              <a:buChar char="Ø"/>
              <a:defRPr/>
            </a:pPr>
            <a:r>
              <a:rPr lang="en-US" sz="2400" b="1" dirty="0">
                <a:solidFill>
                  <a:schemeClr val="bg1"/>
                </a:solidFill>
                <a:latin typeface="Calibri" panose="020F0502020204030204" pitchFamily="34" charset="0"/>
              </a:rPr>
              <a:t>AFGE’s recommendation</a:t>
            </a:r>
          </a:p>
          <a:p>
            <a:pPr lvl="1">
              <a:lnSpc>
                <a:spcPct val="90000"/>
              </a:lnSpc>
              <a:buFont typeface="Wingdings" pitchFamily="2" charset="2"/>
              <a:buChar char="Ø"/>
              <a:defRPr/>
            </a:pPr>
            <a:r>
              <a:rPr lang="en-US" sz="2400" b="1" dirty="0">
                <a:solidFill>
                  <a:schemeClr val="bg1"/>
                </a:solidFill>
                <a:latin typeface="Calibri" panose="020F0502020204030204" pitchFamily="34" charset="0"/>
              </a:rPr>
              <a:t>CA + TR x </a:t>
            </a:r>
            <a:r>
              <a:rPr lang="en-US" sz="2400" b="1" u="sng" dirty="0">
                <a:solidFill>
                  <a:schemeClr val="bg1"/>
                </a:solidFill>
                <a:latin typeface="Calibri" panose="020F0502020204030204" pitchFamily="34" charset="0"/>
              </a:rPr>
              <a:t>100%</a:t>
            </a:r>
            <a:br>
              <a:rPr lang="en-US" dirty="0">
                <a:latin typeface="+mj-lt"/>
              </a:rPr>
            </a:br>
            <a:endParaRPr lang="en-US" dirty="0">
              <a:latin typeface="+mj-lt"/>
            </a:endParaRPr>
          </a:p>
        </p:txBody>
      </p:sp>
      <p:sp>
        <p:nvSpPr>
          <p:cNvPr id="1361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300870-3C6E-46A0-B895-5207A738999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22848562"/>
      </p:ext>
    </p:extLst>
  </p:cSld>
  <p:clrMapOvr>
    <a:masterClrMapping/>
  </p:clrMapOvr>
  <p:transition spd="slow">
    <p:circl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E719AFF-97D9-4F54-845F-1D5840A7BF1F}"/>
              </a:ext>
            </a:extLst>
          </p:cNvPr>
          <p:cNvSpPr txBox="1"/>
          <p:nvPr/>
        </p:nvSpPr>
        <p:spPr>
          <a:xfrm>
            <a:off x="1018604" y="1053042"/>
            <a:ext cx="4458424" cy="30683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a:solidFill>
                  <a:srgbClr val="FFFFFF"/>
                </a:solidFill>
                <a:latin typeface="+mj-lt"/>
                <a:ea typeface="+mj-ea"/>
                <a:cs typeface="+mj-cs"/>
              </a:rPr>
              <a:t>IS IT TRUE?</a:t>
            </a:r>
          </a:p>
          <a:p>
            <a:pPr>
              <a:lnSpc>
                <a:spcPct val="90000"/>
              </a:lnSpc>
              <a:spcBef>
                <a:spcPct val="0"/>
              </a:spcBef>
              <a:spcAft>
                <a:spcPts val="600"/>
              </a:spcAft>
            </a:pPr>
            <a:r>
              <a:rPr lang="en-US" sz="6000" b="1">
                <a:solidFill>
                  <a:srgbClr val="FFFFFF"/>
                </a:solidFill>
                <a:latin typeface="+mj-lt"/>
                <a:ea typeface="+mj-ea"/>
                <a:cs typeface="+mj-cs"/>
              </a:rPr>
              <a:t>IS IT FALSE?</a:t>
            </a:r>
          </a:p>
        </p:txBody>
      </p:sp>
      <p:pic>
        <p:nvPicPr>
          <p:cNvPr id="15" name="Content Placeholder 3">
            <a:extLst>
              <a:ext uri="{FF2B5EF4-FFF2-40B4-BE49-F238E27FC236}">
                <a16:creationId xmlns:a16="http://schemas.microsoft.com/office/drawing/2014/main" id="{7387D996-9955-45F8-B9D2-84FDB24564F1}"/>
              </a:ext>
            </a:extLst>
          </p:cNvPr>
          <p:cNvPicPr>
            <a:picLocks noChangeAspect="1"/>
          </p:cNvPicPr>
          <p:nvPr/>
        </p:nvPicPr>
        <p:blipFill>
          <a:blip r:embed="rId3"/>
          <a:stretch>
            <a:fillRect/>
          </a:stretch>
        </p:blipFill>
        <p:spPr>
          <a:xfrm>
            <a:off x="6479229" y="865561"/>
            <a:ext cx="5390093" cy="1697879"/>
          </a:xfrm>
          <a:prstGeom prst="rect">
            <a:avLst/>
          </a:prstGeom>
        </p:spPr>
      </p:pic>
      <p:cxnSp>
        <p:nvCxnSpPr>
          <p:cNvPr id="31" name="Straight Connector 30">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Content Placeholder 13" descr="A picture containing clipart&#10;&#10;Description generated with very high confidence">
            <a:extLst>
              <a:ext uri="{FF2B5EF4-FFF2-40B4-BE49-F238E27FC236}">
                <a16:creationId xmlns:a16="http://schemas.microsoft.com/office/drawing/2014/main" id="{E32532E8-9C34-4338-9BB4-43759415F11A}"/>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12554" y="3750733"/>
            <a:ext cx="5323442" cy="2794807"/>
          </a:xfrm>
          <a:prstGeom prst="rect">
            <a:avLst/>
          </a:prstGeom>
        </p:spPr>
      </p:pic>
    </p:spTree>
    <p:extLst>
      <p:ext uri="{BB962C8B-B14F-4D97-AF65-F5344CB8AC3E}">
        <p14:creationId xmlns:p14="http://schemas.microsoft.com/office/powerpoint/2010/main" val="2148795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557337" y="1432508"/>
            <a:ext cx="9900068" cy="5081004"/>
          </a:xfrm>
        </p:spPr>
        <p:txBody>
          <a:bodyPr/>
          <a:lstStyle/>
          <a:p>
            <a:pPr marL="0" indent="0" algn="ctr">
              <a:buNone/>
              <a:defRPr/>
            </a:pPr>
            <a:r>
              <a:rPr lang="en-US" sz="1600" dirty="0"/>
              <a:t> </a:t>
            </a:r>
          </a:p>
          <a:p>
            <a:pPr marL="0" indent="0" algn="ctr">
              <a:buNone/>
              <a:defRPr/>
            </a:pPr>
            <a:r>
              <a:rPr lang="en-US" sz="4400" b="1" dirty="0">
                <a:solidFill>
                  <a:schemeClr val="bg1"/>
                </a:solidFill>
                <a:latin typeface="Calibri" panose="020F0502020204030204" pitchFamily="34" charset="0"/>
              </a:rPr>
              <a:t>A member of the NEC or any duly authorized representative must give you a 72 hour notice if they desire to look at your records.  </a:t>
            </a:r>
          </a:p>
          <a:p>
            <a:pPr marL="0" indent="0" algn="ctr">
              <a:buNone/>
              <a:defRPr/>
            </a:pPr>
            <a:endParaRPr lang="en-US" sz="2800" b="1" dirty="0">
              <a:solidFill>
                <a:schemeClr val="bg1"/>
              </a:solidFill>
              <a:latin typeface="Calibri" panose="020F0502020204030204" pitchFamily="34" charset="0"/>
            </a:endParaRPr>
          </a:p>
          <a:p>
            <a:pPr algn="ctr">
              <a:defRPr/>
            </a:pPr>
            <a:endParaRPr lang="en-US" dirty="0"/>
          </a:p>
        </p:txBody>
      </p:sp>
      <p:sp>
        <p:nvSpPr>
          <p:cNvPr id="138243" name="Title 2"/>
          <p:cNvSpPr>
            <a:spLocks noGrp="1"/>
          </p:cNvSpPr>
          <p:nvPr>
            <p:ph type="title"/>
          </p:nvPr>
        </p:nvSpPr>
        <p:spPr>
          <a:xfrm>
            <a:off x="2405063" y="344488"/>
            <a:ext cx="8229600" cy="1143000"/>
          </a:xfrm>
        </p:spPr>
        <p:txBody>
          <a:bodyPr/>
          <a:lstStyle/>
          <a:p>
            <a:r>
              <a:rPr lang="en-US" altLang="en-US" b="1" dirty="0">
                <a:latin typeface="Calibri" panose="020F0502020204030204" pitchFamily="34" charset="0"/>
              </a:rPr>
              <a:t>TRUE or FALSE</a:t>
            </a:r>
          </a:p>
        </p:txBody>
      </p:sp>
      <p:sp>
        <p:nvSpPr>
          <p:cNvPr id="1382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58C60C-4565-4910-B0B0-012100A8195A}"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019298"/>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94" name="Shape 694"/>
          <p:cNvSpPr/>
          <p:nvPr/>
        </p:nvSpPr>
        <p:spPr>
          <a:xfrm>
            <a:off x="4038600" y="6404292"/>
            <a:ext cx="4114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200">
                <a:solidFill>
                  <a:srgbClr val="002060"/>
                </a:solidFill>
                <a:latin typeface="Trebuchet MS"/>
                <a:ea typeface="Trebuchet MS"/>
                <a:cs typeface="Trebuchet MS"/>
                <a:sym typeface="Trebuchet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2060"/>
                </a:solidFill>
                <a:effectLst/>
                <a:uLnTx/>
                <a:uFillTx/>
                <a:latin typeface="Trebuchet MS"/>
                <a:sym typeface="Trebuchet MS"/>
              </a:rPr>
              <a:t>AFGE's Field Services and Education Department</a:t>
            </a:r>
          </a:p>
        </p:txBody>
      </p:sp>
      <p:sp>
        <p:nvSpPr>
          <p:cNvPr id="2" name="Title 1">
            <a:extLst>
              <a:ext uri="{FF2B5EF4-FFF2-40B4-BE49-F238E27FC236}">
                <a16:creationId xmlns:a16="http://schemas.microsoft.com/office/drawing/2014/main" id="{4F0EA485-B350-4DE9-BD7B-D6E3FCAE6AB5}"/>
              </a:ext>
            </a:extLst>
          </p:cNvPr>
          <p:cNvSpPr>
            <a:spLocks noGrp="1"/>
          </p:cNvSpPr>
          <p:nvPr>
            <p:ph type="title"/>
          </p:nvPr>
        </p:nvSpPr>
        <p:spPr>
          <a:xfrm>
            <a:off x="2734128" y="2815021"/>
            <a:ext cx="6723743" cy="2095500"/>
          </a:xfrm>
        </p:spPr>
        <p:txBody>
          <a:bodyPr>
            <a:normAutofit fontScale="90000"/>
          </a:bodyPr>
          <a:lstStyle/>
          <a:p>
            <a:pPr algn="ctr">
              <a:defRPr sz="4400">
                <a:solidFill>
                  <a:srgbClr val="002060"/>
                </a:solidFill>
              </a:defRPr>
            </a:pPr>
            <a:r>
              <a:rPr lang="en-US" sz="9600" b="1" dirty="0">
                <a:solidFill>
                  <a:schemeClr val="bg1"/>
                </a:solidFill>
                <a:latin typeface="Calibri" panose="020F0502020204030204" pitchFamily="34" charset="0"/>
                <a:cs typeface="Calibri" panose="020F0502020204030204" pitchFamily="34" charset="0"/>
              </a:rPr>
              <a:t>What Must an AFGE Leader </a:t>
            </a:r>
            <a:br>
              <a:rPr lang="en-US" sz="9600" b="1" dirty="0">
                <a:solidFill>
                  <a:schemeClr val="bg1"/>
                </a:solidFill>
                <a:latin typeface="Calibri" panose="020F0502020204030204" pitchFamily="34" charset="0"/>
                <a:cs typeface="Calibri" panose="020F0502020204030204" pitchFamily="34" charset="0"/>
              </a:rPr>
            </a:br>
            <a:r>
              <a:rPr lang="en-US" sz="9600" b="1" dirty="0">
                <a:solidFill>
                  <a:schemeClr val="bg1"/>
                </a:solidFill>
                <a:latin typeface="Calibri" panose="020F0502020204030204" pitchFamily="34" charset="0"/>
                <a:cs typeface="Calibri" panose="020F0502020204030204" pitchFamily="34" charset="0"/>
              </a:rPr>
              <a:t>know?</a:t>
            </a:r>
            <a:br>
              <a:rPr lang="en-US" dirty="0">
                <a:latin typeface="Calibri" panose="020F0502020204030204" pitchFamily="34" charset="0"/>
                <a:cs typeface="Calibri" panose="020F0502020204030204" pitchFamily="34" charset="0"/>
              </a:rPr>
            </a:br>
            <a:endParaRPr lang="en-US" dirty="0"/>
          </a:p>
        </p:txBody>
      </p:sp>
      <p:sp>
        <p:nvSpPr>
          <p:cNvPr id="12" name="TextBox 11">
            <a:extLst>
              <a:ext uri="{FF2B5EF4-FFF2-40B4-BE49-F238E27FC236}">
                <a16:creationId xmlns:a16="http://schemas.microsoft.com/office/drawing/2014/main" id="{65B13A87-3194-460B-9321-F8669FB2AA4D}"/>
              </a:ext>
            </a:extLst>
          </p:cNvPr>
          <p:cNvSpPr txBox="1"/>
          <p:nvPr/>
        </p:nvSpPr>
        <p:spPr>
          <a:xfrm>
            <a:off x="3362324" y="4347410"/>
            <a:ext cx="5467350" cy="369330"/>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C000"/>
                </a:solidFill>
                <a:effectLst/>
                <a:uLnTx/>
                <a:uFillTx/>
                <a:latin typeface="Calibri"/>
                <a:cs typeface="Calibri"/>
                <a:sym typeface="Calibri"/>
              </a:rPr>
              <a:t>RAISE YOUR HAND TO RESPOND, OR USE THE CHAT BOX</a:t>
            </a:r>
          </a:p>
        </p:txBody>
      </p:sp>
    </p:spTree>
    <p:custDataLst>
      <p:tags r:id="rId1"/>
    </p:custDataLst>
    <p:extLst>
      <p:ext uri="{BB962C8B-B14F-4D97-AF65-F5344CB8AC3E}">
        <p14:creationId xmlns:p14="http://schemas.microsoft.com/office/powerpoint/2010/main" val="21596769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7419" y="1487488"/>
            <a:ext cx="8624888" cy="4344987"/>
          </a:xfrm>
        </p:spPr>
        <p:txBody>
          <a:bodyPr/>
          <a:lstStyle/>
          <a:p>
            <a:pPr marL="0" indent="0">
              <a:buNone/>
              <a:defRPr/>
            </a:pPr>
            <a:r>
              <a:rPr lang="en-US" sz="1600" dirty="0"/>
              <a:t> </a:t>
            </a:r>
          </a:p>
          <a:p>
            <a:pPr marL="0" indent="0">
              <a:buNone/>
              <a:defRPr/>
            </a:pPr>
            <a:endParaRPr lang="en-US" sz="2800" b="1" dirty="0">
              <a:solidFill>
                <a:schemeClr val="bg1"/>
              </a:solidFill>
              <a:latin typeface="Calibri" panose="020F0502020204030204" pitchFamily="34" charset="0"/>
            </a:endParaRPr>
          </a:p>
          <a:p>
            <a:pPr marL="0" indent="0" algn="ctr">
              <a:buNone/>
              <a:defRPr/>
            </a:pPr>
            <a:r>
              <a:rPr lang="en-US" sz="4400" b="1" dirty="0">
                <a:solidFill>
                  <a:schemeClr val="bg1"/>
                </a:solidFill>
                <a:latin typeface="Calibri" panose="020F0502020204030204" pitchFamily="34" charset="0"/>
              </a:rPr>
              <a:t>It is mandatory for the Local to conduct an audit when there is a change in Financial Officers </a:t>
            </a:r>
          </a:p>
          <a:p>
            <a:pPr>
              <a:defRPr/>
            </a:pPr>
            <a:endParaRPr lang="en-US" dirty="0"/>
          </a:p>
        </p:txBody>
      </p:sp>
      <p:sp>
        <p:nvSpPr>
          <p:cNvPr id="138243" name="Title 2"/>
          <p:cNvSpPr>
            <a:spLocks noGrp="1"/>
          </p:cNvSpPr>
          <p:nvPr>
            <p:ph type="title"/>
          </p:nvPr>
        </p:nvSpPr>
        <p:spPr>
          <a:xfrm>
            <a:off x="2405063" y="344488"/>
            <a:ext cx="8229600" cy="1143000"/>
          </a:xfrm>
        </p:spPr>
        <p:txBody>
          <a:bodyPr/>
          <a:lstStyle/>
          <a:p>
            <a:r>
              <a:rPr lang="en-US" altLang="en-US" b="1" dirty="0">
                <a:latin typeface="Calibri" panose="020F0502020204030204" pitchFamily="34" charset="0"/>
              </a:rPr>
              <a:t>TRUE or FALSE</a:t>
            </a:r>
          </a:p>
        </p:txBody>
      </p:sp>
      <p:sp>
        <p:nvSpPr>
          <p:cNvPr id="1382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58C60C-4565-4910-B0B0-012100A8195A}"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065524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462088"/>
            <a:ext cx="8382000" cy="4292600"/>
          </a:xfrm>
        </p:spPr>
        <p:txBody>
          <a:bodyPr/>
          <a:lstStyle/>
          <a:p>
            <a:pPr marL="0" indent="0" algn="ctr">
              <a:buNone/>
              <a:defRPr/>
            </a:pPr>
            <a:r>
              <a:rPr lang="en-US" sz="4400" b="1" dirty="0">
                <a:solidFill>
                  <a:schemeClr val="bg1"/>
                </a:solidFill>
                <a:latin typeface="Calibri" panose="020F0502020204030204" pitchFamily="34" charset="0"/>
              </a:rPr>
              <a:t>There are criminal penalties for embezzling or stealing Local property that can include fines up to $10,000, imprisonment for up to five years, or both. </a:t>
            </a:r>
          </a:p>
          <a:p>
            <a:pPr marL="0" indent="0">
              <a:buNone/>
              <a:defRPr/>
            </a:pPr>
            <a:endParaRPr lang="en-US" sz="2800" b="1" dirty="0">
              <a:solidFill>
                <a:schemeClr val="bg1"/>
              </a:solidFill>
              <a:latin typeface="Calibri" panose="020F0502020204030204" pitchFamily="34" charset="0"/>
            </a:endParaRPr>
          </a:p>
        </p:txBody>
      </p:sp>
      <p:sp>
        <p:nvSpPr>
          <p:cNvPr id="140291" name="Title 2"/>
          <p:cNvSpPr>
            <a:spLocks noGrp="1"/>
          </p:cNvSpPr>
          <p:nvPr>
            <p:ph type="title"/>
          </p:nvPr>
        </p:nvSpPr>
        <p:spPr>
          <a:xfrm>
            <a:off x="1981200" y="319088"/>
            <a:ext cx="8229600" cy="1143000"/>
          </a:xfrm>
          <a:noFill/>
        </p:spPr>
        <p:txBody>
          <a:bodyPr/>
          <a:lstStyle/>
          <a:p>
            <a:r>
              <a:rPr lang="en-US" altLang="en-US" b="1" dirty="0">
                <a:latin typeface="Calibri" panose="020F0502020204030204" pitchFamily="34" charset="0"/>
              </a:rPr>
              <a:t>True or False</a:t>
            </a:r>
          </a:p>
        </p:txBody>
      </p:sp>
      <p:sp>
        <p:nvSpPr>
          <p:cNvPr id="140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E0513D-AC0B-44C8-80B3-F1CA647D46A4}"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27473279"/>
      </p:ext>
    </p:extLst>
  </p:cSld>
  <p:clrMapOvr>
    <a:masterClrMapping/>
  </p:clrMapOvr>
  <p:transition spd="slow">
    <p:circl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52337" y="1757154"/>
            <a:ext cx="8382000" cy="4292600"/>
          </a:xfrm>
        </p:spPr>
        <p:txBody>
          <a:bodyPr/>
          <a:lstStyle/>
          <a:p>
            <a:pPr marL="0" indent="0" algn="ctr">
              <a:buNone/>
              <a:defRPr/>
            </a:pPr>
            <a:r>
              <a:rPr lang="en-US" sz="4400" b="1" dirty="0">
                <a:solidFill>
                  <a:schemeClr val="bg1"/>
                </a:solidFill>
                <a:latin typeface="Calibri" panose="020F0502020204030204" pitchFamily="34" charset="0"/>
              </a:rPr>
              <a:t>In order for your bond to be in effect, you must conduct an annual audit and submit two documents to AFGE; a Form 41 and a copy of LM report.	</a:t>
            </a:r>
          </a:p>
          <a:p>
            <a:pPr marL="0" indent="0">
              <a:buNone/>
              <a:defRPr/>
            </a:pPr>
            <a:endParaRPr lang="en-US" sz="2800" b="1" dirty="0">
              <a:solidFill>
                <a:schemeClr val="bg1"/>
              </a:solidFill>
              <a:latin typeface="Calibri" panose="020F0502020204030204" pitchFamily="34" charset="0"/>
            </a:endParaRPr>
          </a:p>
        </p:txBody>
      </p:sp>
      <p:sp>
        <p:nvSpPr>
          <p:cNvPr id="140291" name="Title 2"/>
          <p:cNvSpPr>
            <a:spLocks noGrp="1"/>
          </p:cNvSpPr>
          <p:nvPr>
            <p:ph type="title"/>
          </p:nvPr>
        </p:nvSpPr>
        <p:spPr>
          <a:xfrm>
            <a:off x="1981200" y="319088"/>
            <a:ext cx="8229600" cy="1143000"/>
          </a:xfrm>
          <a:noFill/>
        </p:spPr>
        <p:txBody>
          <a:bodyPr/>
          <a:lstStyle/>
          <a:p>
            <a:r>
              <a:rPr lang="en-US" altLang="en-US" b="1" dirty="0">
                <a:latin typeface="Calibri" panose="020F0502020204030204" pitchFamily="34" charset="0"/>
              </a:rPr>
              <a:t>True or False</a:t>
            </a:r>
          </a:p>
        </p:txBody>
      </p:sp>
      <p:sp>
        <p:nvSpPr>
          <p:cNvPr id="140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E0513D-AC0B-44C8-80B3-F1CA647D46A4}"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9165732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252579"/>
            <a:ext cx="8382000" cy="4292600"/>
          </a:xfrm>
        </p:spPr>
        <p:txBody>
          <a:bodyPr/>
          <a:lstStyle/>
          <a:p>
            <a:pPr marL="0" indent="0" algn="ctr">
              <a:buNone/>
              <a:defRPr/>
            </a:pPr>
            <a:r>
              <a:rPr lang="en-US" sz="4800" b="1" dirty="0">
                <a:solidFill>
                  <a:schemeClr val="bg1"/>
                </a:solidFill>
                <a:latin typeface="Calibri" panose="020F0502020204030204" pitchFamily="34" charset="0"/>
              </a:rPr>
              <a:t>Pre-signed checks by one officer is a red flag item during an audit.  </a:t>
            </a:r>
          </a:p>
        </p:txBody>
      </p:sp>
      <p:sp>
        <p:nvSpPr>
          <p:cNvPr id="140291" name="Title 2"/>
          <p:cNvSpPr>
            <a:spLocks noGrp="1"/>
          </p:cNvSpPr>
          <p:nvPr>
            <p:ph type="title"/>
          </p:nvPr>
        </p:nvSpPr>
        <p:spPr>
          <a:xfrm>
            <a:off x="1981200" y="319088"/>
            <a:ext cx="8229600" cy="1143000"/>
          </a:xfrm>
          <a:noFill/>
        </p:spPr>
        <p:txBody>
          <a:bodyPr/>
          <a:lstStyle/>
          <a:p>
            <a:r>
              <a:rPr lang="en-US" altLang="en-US" b="1" dirty="0">
                <a:latin typeface="Calibri" panose="020F0502020204030204" pitchFamily="34" charset="0"/>
              </a:rPr>
              <a:t>True or False</a:t>
            </a:r>
          </a:p>
        </p:txBody>
      </p:sp>
      <p:sp>
        <p:nvSpPr>
          <p:cNvPr id="140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E0513D-AC0B-44C8-80B3-F1CA647D46A4}"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461862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2338" name="Title 1"/>
          <p:cNvSpPr>
            <a:spLocks noGrp="1"/>
          </p:cNvSpPr>
          <p:nvPr>
            <p:ph type="title"/>
          </p:nvPr>
        </p:nvSpPr>
        <p:spPr>
          <a:xfrm>
            <a:off x="4914441" y="-1"/>
            <a:ext cx="7277559" cy="1685581"/>
          </a:xfrm>
          <a:solidFill>
            <a:srgbClr val="002060"/>
          </a:solidFill>
        </p:spPr>
        <p:txBody>
          <a:bodyPr/>
          <a:lstStyle/>
          <a:p>
            <a:pPr eaLnBrk="1" hangingPunct="1"/>
            <a:r>
              <a:rPr lang="en-US" altLang="en-US" dirty="0"/>
              <a:t>Fiduciary Reporting</a:t>
            </a:r>
          </a:p>
        </p:txBody>
      </p:sp>
      <p:pic>
        <p:nvPicPr>
          <p:cNvPr id="9" name="Picture 8" descr="A picture containing wall, table, indoor, paper&#10;&#10;Description generated with very high confidence">
            <a:extLst>
              <a:ext uri="{FF2B5EF4-FFF2-40B4-BE49-F238E27FC236}">
                <a16:creationId xmlns:a16="http://schemas.microsoft.com/office/drawing/2014/main" id="{7BD8867E-C9A1-4EC6-BAAB-D04A333A97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50328" y="2244333"/>
            <a:ext cx="4619441" cy="4613667"/>
          </a:xfrm>
          <a:prstGeom prst="rect">
            <a:avLst/>
          </a:prstGeom>
        </p:spPr>
      </p:pic>
      <p:pic>
        <p:nvPicPr>
          <p:cNvPr id="4" name="Picture 3" descr="A person in an office&#10;&#10;Description generated with very high confidence">
            <a:extLst>
              <a:ext uri="{FF2B5EF4-FFF2-40B4-BE49-F238E27FC236}">
                <a16:creationId xmlns:a16="http://schemas.microsoft.com/office/drawing/2014/main" id="{A905548E-E96C-47D4-9FB3-D5E2CD57290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70" y="627931"/>
            <a:ext cx="4906771" cy="3267910"/>
          </a:xfrm>
          <a:prstGeom prst="rect">
            <a:avLst/>
          </a:prstGeom>
        </p:spPr>
      </p:pic>
      <p:pic>
        <p:nvPicPr>
          <p:cNvPr id="12" name="Picture 11" descr="A person sitting at a table in front of a window&#10;&#10;Description generated with high confidence">
            <a:extLst>
              <a:ext uri="{FF2B5EF4-FFF2-40B4-BE49-F238E27FC236}">
                <a16:creationId xmlns:a16="http://schemas.microsoft.com/office/drawing/2014/main" id="{B9B8B27D-1450-42EE-A9E7-B7924934C57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712287" y="2308709"/>
            <a:ext cx="457200" cy="356616"/>
          </a:xfrm>
          <a:prstGeom prst="rect">
            <a:avLst/>
          </a:prstGeom>
        </p:spPr>
      </p:pic>
      <p:pic>
        <p:nvPicPr>
          <p:cNvPr id="14" name="Picture 13" descr="A person using a computer&#10;&#10;Description generated with very high confidence">
            <a:extLst>
              <a:ext uri="{FF2B5EF4-FFF2-40B4-BE49-F238E27FC236}">
                <a16:creationId xmlns:a16="http://schemas.microsoft.com/office/drawing/2014/main" id="{0BE4E49E-1951-431F-813C-61201D77A27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60030" y="1779391"/>
            <a:ext cx="3924300" cy="2771775"/>
          </a:xfrm>
          <a:prstGeom prst="rect">
            <a:avLst/>
          </a:prstGeom>
        </p:spPr>
      </p:pic>
      <p:pic>
        <p:nvPicPr>
          <p:cNvPr id="17" name="Picture 16" descr="A person wearing a suit and tie&#10;&#10;Description generated with very high confidence">
            <a:extLst>
              <a:ext uri="{FF2B5EF4-FFF2-40B4-BE49-F238E27FC236}">
                <a16:creationId xmlns:a16="http://schemas.microsoft.com/office/drawing/2014/main" id="{A6DA40A8-0559-429D-9C6D-5C35E5C16D32}"/>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41748" y="3895841"/>
            <a:ext cx="4295775" cy="2771775"/>
          </a:xfrm>
          <a:prstGeom prst="rect">
            <a:avLst/>
          </a:prstGeom>
        </p:spPr>
      </p:pic>
    </p:spTree>
    <p:extLst>
      <p:ext uri="{BB962C8B-B14F-4D97-AF65-F5344CB8AC3E}">
        <p14:creationId xmlns:p14="http://schemas.microsoft.com/office/powerpoint/2010/main" val="146537702"/>
      </p:ext>
    </p:extLst>
  </p:cSld>
  <p:clrMapOvr>
    <a:masterClrMapping/>
  </p:clrMapOvr>
  <p:transition spd="slow">
    <p:circl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2338" name="Title 1"/>
          <p:cNvSpPr>
            <a:spLocks noGrp="1"/>
          </p:cNvSpPr>
          <p:nvPr>
            <p:ph type="title"/>
          </p:nvPr>
        </p:nvSpPr>
        <p:spPr>
          <a:xfrm>
            <a:off x="1930400" y="94538"/>
            <a:ext cx="8229600" cy="1143000"/>
          </a:xfrm>
        </p:spPr>
        <p:txBody>
          <a:bodyPr/>
          <a:lstStyle/>
          <a:p>
            <a:pPr eaLnBrk="1" hangingPunct="1"/>
            <a:r>
              <a:rPr lang="en-US" altLang="en-US" dirty="0"/>
              <a:t>Required by Federal law</a:t>
            </a:r>
            <a:br>
              <a:rPr lang="en-US" altLang="en-US" dirty="0"/>
            </a:br>
            <a:r>
              <a:rPr lang="en-US" altLang="en-US" dirty="0"/>
              <a:t>LMRDA Says….</a:t>
            </a:r>
          </a:p>
        </p:txBody>
      </p:sp>
      <p:sp>
        <p:nvSpPr>
          <p:cNvPr id="14234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55920D-943B-43DD-B195-5303964D224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4" name="Picture 3">
            <a:extLst>
              <a:ext uri="{FF2B5EF4-FFF2-40B4-BE49-F238E27FC236}">
                <a16:creationId xmlns:a16="http://schemas.microsoft.com/office/drawing/2014/main" id="{9FA3D890-6748-4DE7-B157-DFAB4C8B9A64}"/>
              </a:ext>
            </a:extLst>
          </p:cNvPr>
          <p:cNvPicPr>
            <a:picLocks noChangeAspect="1"/>
          </p:cNvPicPr>
          <p:nvPr/>
        </p:nvPicPr>
        <p:blipFill>
          <a:blip r:embed="rId3"/>
          <a:stretch>
            <a:fillRect/>
          </a:stretch>
        </p:blipFill>
        <p:spPr>
          <a:xfrm>
            <a:off x="1604190" y="1523977"/>
            <a:ext cx="8983619" cy="5118813"/>
          </a:xfrm>
          <a:prstGeom prst="rect">
            <a:avLst/>
          </a:prstGeom>
        </p:spPr>
      </p:pic>
    </p:spTree>
    <p:extLst>
      <p:ext uri="{BB962C8B-B14F-4D97-AF65-F5344CB8AC3E}">
        <p14:creationId xmlns:p14="http://schemas.microsoft.com/office/powerpoint/2010/main" val="1145780619"/>
      </p:ext>
    </p:extLst>
  </p:cSld>
  <p:clrMapOvr>
    <a:masterClrMapping/>
  </p:clrMapOvr>
  <p:transition spd="slow">
    <p:circl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2338" name="Title 1"/>
          <p:cNvSpPr>
            <a:spLocks noGrp="1"/>
          </p:cNvSpPr>
          <p:nvPr>
            <p:ph type="title"/>
          </p:nvPr>
        </p:nvSpPr>
        <p:spPr>
          <a:xfrm>
            <a:off x="573205" y="71438"/>
            <a:ext cx="10904561" cy="1143000"/>
          </a:xfrm>
        </p:spPr>
        <p:txBody>
          <a:bodyPr/>
          <a:lstStyle/>
          <a:p>
            <a:pPr eaLnBrk="1" hangingPunct="1"/>
            <a:r>
              <a:rPr lang="en-US" altLang="en-US" dirty="0"/>
              <a:t>Who Do You Report To?</a:t>
            </a:r>
            <a:br>
              <a:rPr lang="en-US" altLang="en-US" dirty="0"/>
            </a:br>
            <a:r>
              <a:rPr lang="en-US" altLang="en-US" sz="2800" dirty="0"/>
              <a:t>(Also where to find more information </a:t>
            </a:r>
            <a:r>
              <a:rPr lang="en-US" altLang="en-US" sz="2800"/>
              <a:t>about requirements)</a:t>
            </a:r>
            <a:endParaRPr lang="en-US" altLang="en-US" sz="2800" dirty="0"/>
          </a:p>
        </p:txBody>
      </p:sp>
      <p:sp>
        <p:nvSpPr>
          <p:cNvPr id="142339" name="Content Placeholder 2"/>
          <p:cNvSpPr>
            <a:spLocks noGrp="1"/>
          </p:cNvSpPr>
          <p:nvPr>
            <p:ph idx="1"/>
          </p:nvPr>
        </p:nvSpPr>
        <p:spPr bwMode="auto">
          <a:xfrm>
            <a:off x="3176588" y="2012951"/>
            <a:ext cx="636905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dirty="0">
                <a:solidFill>
                  <a:schemeClr val="bg1"/>
                </a:solidFill>
                <a:latin typeface="Calibri" panose="020F0502020204030204" pitchFamily="34" charset="0"/>
              </a:rPr>
              <a:t>Internal Revenue Service (IRS)</a:t>
            </a:r>
          </a:p>
          <a:p>
            <a:pPr eaLnBrk="1" hangingPunct="1"/>
            <a:endParaRPr lang="en-US" altLang="en-US" b="1" dirty="0">
              <a:solidFill>
                <a:schemeClr val="bg1"/>
              </a:solidFill>
              <a:latin typeface="Calibri" panose="020F0502020204030204" pitchFamily="34" charset="0"/>
            </a:endParaRPr>
          </a:p>
          <a:p>
            <a:pPr eaLnBrk="1" hangingPunct="1"/>
            <a:r>
              <a:rPr lang="en-US" altLang="en-US" b="1" dirty="0">
                <a:solidFill>
                  <a:schemeClr val="bg1"/>
                </a:solidFill>
                <a:latin typeface="Calibri" panose="020F0502020204030204" pitchFamily="34" charset="0"/>
              </a:rPr>
              <a:t>Department of Labor (DOL)</a:t>
            </a:r>
          </a:p>
          <a:p>
            <a:pPr eaLnBrk="1" hangingPunct="1"/>
            <a:endParaRPr lang="en-US" altLang="en-US" b="1" dirty="0">
              <a:solidFill>
                <a:schemeClr val="bg1"/>
              </a:solidFill>
              <a:latin typeface="Calibri" panose="020F0502020204030204" pitchFamily="34" charset="0"/>
            </a:endParaRPr>
          </a:p>
          <a:p>
            <a:pPr eaLnBrk="1" hangingPunct="1"/>
            <a:r>
              <a:rPr lang="en-US" altLang="en-US" b="1" dirty="0">
                <a:solidFill>
                  <a:schemeClr val="bg1"/>
                </a:solidFill>
                <a:latin typeface="Calibri" panose="020F0502020204030204" pitchFamily="34" charset="0"/>
              </a:rPr>
              <a:t>Your Local </a:t>
            </a:r>
            <a:r>
              <a:rPr lang="en-US" altLang="en-US" b="1" u="sng" dirty="0">
                <a:solidFill>
                  <a:schemeClr val="bg1"/>
                </a:solidFill>
                <a:latin typeface="Calibri" panose="020F0502020204030204" pitchFamily="34" charset="0"/>
              </a:rPr>
              <a:t>Membership</a:t>
            </a:r>
            <a:r>
              <a:rPr lang="en-US" altLang="en-US" b="1" dirty="0">
                <a:solidFill>
                  <a:schemeClr val="bg1"/>
                </a:solidFill>
                <a:latin typeface="Calibri" panose="020F0502020204030204" pitchFamily="34" charset="0"/>
              </a:rPr>
              <a:t> and AFGE Headquarters</a:t>
            </a:r>
          </a:p>
        </p:txBody>
      </p:sp>
      <p:sp>
        <p:nvSpPr>
          <p:cNvPr id="14234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55920D-943B-43DD-B195-5303964D224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grpSp>
        <p:nvGrpSpPr>
          <p:cNvPr id="142341" name="Group 1"/>
          <p:cNvGrpSpPr>
            <a:grpSpLocks/>
          </p:cNvGrpSpPr>
          <p:nvPr/>
        </p:nvGrpSpPr>
        <p:grpSpPr bwMode="auto">
          <a:xfrm>
            <a:off x="2039938" y="2071689"/>
            <a:ext cx="850900" cy="3540125"/>
            <a:chOff x="515937" y="2072148"/>
            <a:chExt cx="851158" cy="3539205"/>
          </a:xfrm>
        </p:grpSpPr>
        <p:pic>
          <p:nvPicPr>
            <p:cNvPr id="142342" name="Picture 5" descr="irslogo"/>
            <p:cNvPicPr>
              <a:picLocks noChangeAspect="1" noChangeArrowheads="1"/>
            </p:cNvPicPr>
            <p:nvPr/>
          </p:nvPicPr>
          <p:blipFill>
            <a:blip r:embed="rId3">
              <a:extLst>
                <a:ext uri="{28A0092B-C50C-407E-A947-70E740481C1C}">
                  <a14:useLocalDpi xmlns:a14="http://schemas.microsoft.com/office/drawing/2010/main" val="0"/>
                </a:ext>
              </a:extLst>
            </a:blip>
            <a:srcRect l="20372" r="56645"/>
            <a:stretch>
              <a:fillRect/>
            </a:stretch>
          </p:blipFill>
          <p:spPr bwMode="auto">
            <a:xfrm>
              <a:off x="515937" y="2072148"/>
              <a:ext cx="7969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6" descr="DOL Ceal1"/>
            <p:cNvPicPr>
              <a:picLocks noChangeAspect="1" noChangeArrowheads="1"/>
            </p:cNvPicPr>
            <p:nvPr/>
          </p:nvPicPr>
          <p:blipFill>
            <a:blip r:embed="rId4">
              <a:extLst>
                <a:ext uri="{28A0092B-C50C-407E-A947-70E740481C1C}">
                  <a14:useLocalDpi xmlns:a14="http://schemas.microsoft.com/office/drawing/2010/main" val="0"/>
                </a:ext>
              </a:extLst>
            </a:blip>
            <a:srcRect l="4411" r="37500"/>
            <a:stretch>
              <a:fillRect/>
            </a:stretch>
          </p:blipFill>
          <p:spPr bwMode="auto">
            <a:xfrm>
              <a:off x="570170" y="3248026"/>
              <a:ext cx="796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2" descr="afge glo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743" y="4469941"/>
              <a:ext cx="5953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9447353"/>
      </p:ext>
    </p:extLst>
  </p:cSld>
  <p:clrMapOvr>
    <a:masterClrMapping/>
  </p:clrMapOvr>
  <p:transition spd="slow">
    <p:circle/>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44" y="849086"/>
            <a:ext cx="10364755" cy="3687440"/>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TRUSTEESHIP</a:t>
            </a:r>
          </a:p>
        </p:txBody>
      </p:sp>
    </p:spTree>
    <p:extLst>
      <p:ext uri="{BB962C8B-B14F-4D97-AF65-F5344CB8AC3E}">
        <p14:creationId xmlns:p14="http://schemas.microsoft.com/office/powerpoint/2010/main" val="32463431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a:xfrm>
            <a:off x="-1695061" y="94732"/>
            <a:ext cx="8229600" cy="1143000"/>
          </a:xfrm>
        </p:spPr>
        <p:txBody>
          <a:bodyPr/>
          <a:lstStyle/>
          <a:p>
            <a:pPr eaLnBrk="1" hangingPunct="1"/>
            <a:r>
              <a:rPr lang="en-US" altLang="en-US" sz="6600" b="1" u="sng" dirty="0">
                <a:latin typeface="Calibri" panose="020F0502020204030204" pitchFamily="34" charset="0"/>
              </a:rPr>
              <a:t>Trusteeship</a:t>
            </a:r>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0465F9-CF53-4D4D-8BCA-9530B549787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3" name="Content Placeholder 2">
            <a:extLst>
              <a:ext uri="{FF2B5EF4-FFF2-40B4-BE49-F238E27FC236}">
                <a16:creationId xmlns:a16="http://schemas.microsoft.com/office/drawing/2014/main" id="{ED5D6E4C-9F4B-40A8-A9DA-91901DE86953}"/>
              </a:ext>
            </a:extLst>
          </p:cNvPr>
          <p:cNvSpPr>
            <a:spLocks noGrp="1"/>
          </p:cNvSpPr>
          <p:nvPr>
            <p:ph idx="1"/>
          </p:nvPr>
        </p:nvSpPr>
        <p:spPr>
          <a:xfrm>
            <a:off x="499188" y="1237731"/>
            <a:ext cx="11193624" cy="4911141"/>
          </a:xfrm>
        </p:spPr>
        <p:txBody>
          <a:bodyPr/>
          <a:lstStyle/>
          <a:p>
            <a:r>
              <a:rPr lang="en-US" sz="2400" b="1" dirty="0">
                <a:solidFill>
                  <a:schemeClr val="bg1"/>
                </a:solidFill>
              </a:rPr>
              <a:t>exists whenever a parent union suspends a subordinate union's constitutional or statutory autonomy</a:t>
            </a:r>
          </a:p>
          <a:p>
            <a:pPr marL="0" indent="0">
              <a:buNone/>
            </a:pPr>
            <a:endParaRPr lang="en-US" sz="2400" b="1" dirty="0">
              <a:solidFill>
                <a:schemeClr val="bg1"/>
              </a:solidFill>
            </a:endParaRPr>
          </a:p>
          <a:p>
            <a:r>
              <a:rPr lang="en-US" sz="2400" b="1" dirty="0">
                <a:solidFill>
                  <a:schemeClr val="bg1"/>
                </a:solidFill>
              </a:rPr>
              <a:t>the parent assumes control over affairs that the subordinate would normally handle itself</a:t>
            </a:r>
          </a:p>
          <a:p>
            <a:pPr marL="0" indent="0">
              <a:buNone/>
            </a:pPr>
            <a:endParaRPr lang="en-US" sz="2400" b="1" dirty="0">
              <a:solidFill>
                <a:schemeClr val="bg1"/>
              </a:solidFill>
            </a:endParaRPr>
          </a:p>
          <a:p>
            <a:r>
              <a:rPr lang="en-US" sz="2400" b="1" dirty="0">
                <a:solidFill>
                  <a:schemeClr val="bg1"/>
                </a:solidFill>
              </a:rPr>
              <a:t>action referred to as an “</a:t>
            </a:r>
            <a:r>
              <a:rPr lang="en-US" sz="2400" b="1" dirty="0" err="1">
                <a:solidFill>
                  <a:schemeClr val="bg1"/>
                </a:solidFill>
              </a:rPr>
              <a:t>administratorship</a:t>
            </a:r>
            <a:r>
              <a:rPr lang="en-US" sz="2400" b="1" dirty="0">
                <a:solidFill>
                  <a:schemeClr val="bg1"/>
                </a:solidFill>
              </a:rPr>
              <a:t>,” “stewardship,” or “</a:t>
            </a:r>
            <a:r>
              <a:rPr lang="en-US" sz="2400" b="1" dirty="0" err="1">
                <a:solidFill>
                  <a:schemeClr val="bg1"/>
                </a:solidFill>
              </a:rPr>
              <a:t>supervisorship</a:t>
            </a:r>
            <a:r>
              <a:rPr lang="en-US" sz="2400" b="1" dirty="0">
                <a:solidFill>
                  <a:schemeClr val="bg1"/>
                </a:solidFill>
              </a:rPr>
              <a:t>” </a:t>
            </a:r>
          </a:p>
          <a:p>
            <a:pPr marL="0" indent="0">
              <a:buNone/>
            </a:pPr>
            <a:endParaRPr lang="en-US" sz="2400" b="1" dirty="0">
              <a:solidFill>
                <a:schemeClr val="bg1"/>
              </a:solidFill>
            </a:endParaRPr>
          </a:p>
          <a:p>
            <a:r>
              <a:rPr lang="en-US" sz="2400" b="1" dirty="0">
                <a:solidFill>
                  <a:schemeClr val="bg1"/>
                </a:solidFill>
              </a:rPr>
              <a:t>Even when the suspension of autonomy is only partial, a trusteeship exists and is subject to the LMRDA.</a:t>
            </a:r>
          </a:p>
        </p:txBody>
      </p:sp>
    </p:spTree>
    <p:extLst>
      <p:ext uri="{BB962C8B-B14F-4D97-AF65-F5344CB8AC3E}">
        <p14:creationId xmlns:p14="http://schemas.microsoft.com/office/powerpoint/2010/main" val="1169233521"/>
      </p:ext>
    </p:extLst>
  </p:cSld>
  <p:clrMapOvr>
    <a:masterClrMapping/>
  </p:clrMapOvr>
  <p:transition spd="slow">
    <p:circle/>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a:xfrm>
            <a:off x="-1763486" y="0"/>
            <a:ext cx="8341568" cy="1143000"/>
          </a:xfrm>
        </p:spPr>
        <p:txBody>
          <a:bodyPr/>
          <a:lstStyle/>
          <a:p>
            <a:pPr eaLnBrk="1" hangingPunct="1"/>
            <a:r>
              <a:rPr lang="en-US" altLang="en-US" sz="6600" b="1" dirty="0">
                <a:latin typeface="Calibri" panose="020F0502020204030204" pitchFamily="34" charset="0"/>
              </a:rPr>
              <a:t>Trusteeship</a:t>
            </a:r>
          </a:p>
        </p:txBody>
      </p:sp>
      <p:sp>
        <p:nvSpPr>
          <p:cNvPr id="72707" name="Content Placeholder 2"/>
          <p:cNvSpPr>
            <a:spLocks noGrp="1"/>
          </p:cNvSpPr>
          <p:nvPr>
            <p:ph idx="1"/>
          </p:nvPr>
        </p:nvSpPr>
        <p:spPr bwMode="auto">
          <a:xfrm>
            <a:off x="886408" y="1064418"/>
            <a:ext cx="10695992" cy="5429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C000"/>
                </a:solidFill>
                <a:latin typeface="Calibri" panose="020F0502020204030204" pitchFamily="34" charset="0"/>
              </a:rPr>
              <a:t>Reasons that are NOT VALID: </a:t>
            </a:r>
          </a:p>
          <a:p>
            <a:pPr lvl="1"/>
            <a:r>
              <a:rPr lang="en-US" altLang="en-US" b="1" dirty="0">
                <a:solidFill>
                  <a:srgbClr val="FFC000"/>
                </a:solidFill>
                <a:latin typeface="Calibri" panose="020F0502020204030204" pitchFamily="34" charset="0"/>
              </a:rPr>
              <a:t>Section 302 of the LMRDA</a:t>
            </a:r>
          </a:p>
          <a:p>
            <a:pPr marL="457200" lvl="1" indent="0">
              <a:buNone/>
            </a:pPr>
            <a:endParaRPr lang="en-US" altLang="en-US" b="1" dirty="0">
              <a:solidFill>
                <a:srgbClr val="FFC000"/>
              </a:solidFill>
              <a:latin typeface="Calibri" panose="020F0502020204030204" pitchFamily="34" charset="0"/>
            </a:endParaRPr>
          </a:p>
          <a:p>
            <a:pPr lvl="1">
              <a:buFont typeface="Arial" panose="020B0604020202020204" pitchFamily="34" charset="0"/>
              <a:buChar char="•"/>
            </a:pPr>
            <a:r>
              <a:rPr lang="en-US" altLang="en-US" sz="1800" b="1" dirty="0">
                <a:solidFill>
                  <a:schemeClr val="bg1"/>
                </a:solidFill>
                <a:latin typeface="Calibri" panose="020F0502020204030204" pitchFamily="34" charset="0"/>
                <a:cs typeface="Calibri" panose="020F0502020204030204" pitchFamily="34" charset="0"/>
              </a:rPr>
              <a:t>A trusteeship imposed because a local was </a:t>
            </a:r>
            <a:r>
              <a:rPr lang="en-US" altLang="en-US" sz="1800" b="1" u="sng" dirty="0">
                <a:solidFill>
                  <a:schemeClr val="bg1"/>
                </a:solidFill>
                <a:latin typeface="Calibri" panose="020F0502020204030204" pitchFamily="34" charset="0"/>
                <a:cs typeface="Calibri" panose="020F0502020204030204" pitchFamily="34" charset="0"/>
              </a:rPr>
              <a:t>delinquent in paying a per capita tax increase it was challenging in court</a:t>
            </a:r>
            <a:r>
              <a:rPr lang="en-US" altLang="en-US" sz="1800" b="1" dirty="0">
                <a:solidFill>
                  <a:schemeClr val="bg1"/>
                </a:solidFill>
                <a:latin typeface="Calibri" panose="020F0502020204030204" pitchFamily="34" charset="0"/>
                <a:cs typeface="Calibri" panose="020F0502020204030204" pitchFamily="34" charset="0"/>
              </a:rPr>
              <a:t>;</a:t>
            </a:r>
          </a:p>
          <a:p>
            <a:pPr lvl="1">
              <a:buFont typeface="Arial" panose="020B0604020202020204" pitchFamily="34" charset="0"/>
              <a:buChar char="•"/>
            </a:pPr>
            <a:r>
              <a:rPr lang="en-US" altLang="en-US" sz="1800" b="1" dirty="0">
                <a:solidFill>
                  <a:schemeClr val="bg1"/>
                </a:solidFill>
                <a:latin typeface="Calibri" panose="020F0502020204030204" pitchFamily="34" charset="0"/>
                <a:cs typeface="Calibri" panose="020F0502020204030204" pitchFamily="34" charset="0"/>
              </a:rPr>
              <a:t>A trusteeship imposed to </a:t>
            </a:r>
            <a:r>
              <a:rPr lang="en-US" altLang="en-US" sz="1800" b="1" u="sng" dirty="0">
                <a:solidFill>
                  <a:schemeClr val="bg1"/>
                </a:solidFill>
                <a:latin typeface="Calibri" panose="020F0502020204030204" pitchFamily="34" charset="0"/>
                <a:cs typeface="Calibri" panose="020F0502020204030204" pitchFamily="34" charset="0"/>
              </a:rPr>
              <a:t>force a local to affiliate with a district council and to raise dues as a result of the affiliation</a:t>
            </a:r>
            <a:r>
              <a:rPr lang="en-US" altLang="en-US" sz="1800" b="1" dirty="0">
                <a:solidFill>
                  <a:schemeClr val="bg1"/>
                </a:solidFill>
                <a:latin typeface="Calibri" panose="020F0502020204030204" pitchFamily="34" charset="0"/>
                <a:cs typeface="Calibri" panose="020F0502020204030204" pitchFamily="34" charset="0"/>
              </a:rPr>
              <a:t>;</a:t>
            </a:r>
          </a:p>
          <a:p>
            <a:pPr lvl="1">
              <a:buFont typeface="Arial" panose="020B0604020202020204" pitchFamily="34" charset="0"/>
              <a:buChar char="•"/>
            </a:pPr>
            <a:r>
              <a:rPr lang="en-US" altLang="en-US" sz="1800" b="1" dirty="0">
                <a:solidFill>
                  <a:schemeClr val="bg1"/>
                </a:solidFill>
                <a:latin typeface="Calibri" panose="020F0502020204030204" pitchFamily="34" charset="0"/>
                <a:cs typeface="Calibri" panose="020F0502020204030204" pitchFamily="34" charset="0"/>
              </a:rPr>
              <a:t>A trusteeship established in bad faith primarily to maintain the status quo in the union and to </a:t>
            </a:r>
            <a:r>
              <a:rPr lang="en-US" altLang="en-US" sz="1800" b="1" u="sng" dirty="0">
                <a:solidFill>
                  <a:schemeClr val="bg1"/>
                </a:solidFill>
                <a:latin typeface="Calibri" panose="020F0502020204030204" pitchFamily="34" charset="0"/>
                <a:cs typeface="Calibri" panose="020F0502020204030204" pitchFamily="34" charset="0"/>
              </a:rPr>
              <a:t>keep the entrenched leadership in power</a:t>
            </a:r>
            <a:r>
              <a:rPr lang="en-US" altLang="en-US" sz="1800" b="1" dirty="0">
                <a:solidFill>
                  <a:schemeClr val="bg1"/>
                </a:solidFill>
                <a:latin typeface="Calibri" panose="020F0502020204030204" pitchFamily="34" charset="0"/>
                <a:cs typeface="Calibri" panose="020F0502020204030204" pitchFamily="34" charset="0"/>
              </a:rPr>
              <a:t>, even though conditions that had existed in the union for some time would otherwise have been legitimate grounds for imposing a trusteeship;</a:t>
            </a:r>
          </a:p>
          <a:p>
            <a:pPr lvl="1">
              <a:buFont typeface="Arial" panose="020B0604020202020204" pitchFamily="34" charset="0"/>
              <a:buChar char="•"/>
            </a:pPr>
            <a:r>
              <a:rPr lang="en-US" altLang="en-US" sz="1800" b="1" dirty="0">
                <a:solidFill>
                  <a:schemeClr val="bg1"/>
                </a:solidFill>
                <a:latin typeface="Calibri" panose="020F0502020204030204" pitchFamily="34" charset="0"/>
                <a:cs typeface="Calibri" panose="020F0502020204030204" pitchFamily="34" charset="0"/>
              </a:rPr>
              <a:t>A trusteeship </a:t>
            </a:r>
            <a:r>
              <a:rPr lang="en-US" altLang="en-US" sz="1800" b="1" u="sng" dirty="0">
                <a:solidFill>
                  <a:schemeClr val="bg1"/>
                </a:solidFill>
                <a:latin typeface="Calibri" panose="020F0502020204030204" pitchFamily="34" charset="0"/>
                <a:cs typeface="Calibri" panose="020F0502020204030204" pitchFamily="34" charset="0"/>
              </a:rPr>
              <a:t>established in fear that union members would elect officials who are incompetent or corrupt</a:t>
            </a:r>
            <a:r>
              <a:rPr lang="en-US" altLang="en-US" sz="1800" b="1" dirty="0">
                <a:solidFill>
                  <a:schemeClr val="bg1"/>
                </a:solidFill>
                <a:latin typeface="Calibri" panose="020F0502020204030204" pitchFamily="34" charset="0"/>
                <a:cs typeface="Calibri" panose="020F0502020204030204" pitchFamily="34" charset="0"/>
              </a:rPr>
              <a:t>;</a:t>
            </a:r>
          </a:p>
          <a:p>
            <a:pPr lvl="1">
              <a:buFont typeface="Arial" panose="020B0604020202020204" pitchFamily="34" charset="0"/>
              <a:buChar char="•"/>
            </a:pPr>
            <a:r>
              <a:rPr lang="en-US" altLang="en-US" sz="1800" b="1" dirty="0">
                <a:solidFill>
                  <a:schemeClr val="bg1"/>
                </a:solidFill>
                <a:latin typeface="Calibri" panose="020F0502020204030204" pitchFamily="34" charset="0"/>
                <a:cs typeface="Calibri" panose="020F0502020204030204" pitchFamily="34" charset="0"/>
              </a:rPr>
              <a:t>A trusteeship imposed for the sole purpose of </a:t>
            </a:r>
            <a:r>
              <a:rPr lang="en-US" altLang="en-US" sz="1800" b="1" u="sng" dirty="0">
                <a:solidFill>
                  <a:schemeClr val="bg1"/>
                </a:solidFill>
                <a:latin typeface="Calibri" panose="020F0502020204030204" pitchFamily="34" charset="0"/>
                <a:cs typeface="Calibri" panose="020F0502020204030204" pitchFamily="34" charset="0"/>
              </a:rPr>
              <a:t>preventing disaffiliation</a:t>
            </a:r>
            <a:r>
              <a:rPr lang="en-US" altLang="en-US" sz="1800" b="1" dirty="0">
                <a:solidFill>
                  <a:schemeClr val="bg1"/>
                </a:solidFill>
                <a:latin typeface="Calibri" panose="020F0502020204030204" pitchFamily="34" charset="0"/>
                <a:cs typeface="Calibri" panose="020F0502020204030204" pitchFamily="34" charset="0"/>
              </a:rPr>
              <a:t>; and</a:t>
            </a:r>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0465F9-CF53-4D4D-8BCA-9530B549787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345352"/>
      </p:ext>
    </p:extLst>
  </p:cSld>
  <p:clrMapOvr>
    <a:masterClrMapping/>
  </p:clrMapOvr>
  <p:transition spd="slow">
    <p:circl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77804A-083A-4DFF-B29E-ED4040B66676}"/>
              </a:ext>
            </a:extLst>
          </p:cNvPr>
          <p:cNvSpPr>
            <a:spLocks noGrp="1"/>
          </p:cNvSpPr>
          <p:nvPr>
            <p:ph type="body" sz="half" idx="1"/>
          </p:nvPr>
        </p:nvSpPr>
        <p:spPr>
          <a:xfrm>
            <a:off x="5326440" y="132079"/>
            <a:ext cx="5819080" cy="6149009"/>
          </a:xfrm>
          <a:solidFill>
            <a:srgbClr val="002060"/>
          </a:solidFill>
        </p:spPr>
        <p:txBody>
          <a:bodyPr>
            <a:normAutofit fontScale="85000" lnSpcReduction="20000"/>
          </a:bodyPr>
          <a:lstStyle/>
          <a:p>
            <a:r>
              <a:rPr lang="en-US" b="1" dirty="0">
                <a:solidFill>
                  <a:schemeClr val="bg1"/>
                </a:solidFill>
              </a:rPr>
              <a:t>Federal and State Laws </a:t>
            </a:r>
          </a:p>
          <a:p>
            <a:pPr marL="0" indent="0">
              <a:buNone/>
            </a:pPr>
            <a:endParaRPr lang="en-US" b="1" dirty="0">
              <a:solidFill>
                <a:schemeClr val="bg1"/>
              </a:solidFill>
            </a:endParaRPr>
          </a:p>
          <a:p>
            <a:r>
              <a:rPr lang="en-US" b="1" dirty="0">
                <a:solidFill>
                  <a:schemeClr val="bg1"/>
                </a:solidFill>
              </a:rPr>
              <a:t>AFGE National Constitution</a:t>
            </a:r>
          </a:p>
          <a:p>
            <a:endParaRPr lang="en-US" b="1" dirty="0">
              <a:solidFill>
                <a:schemeClr val="bg1"/>
              </a:solidFill>
            </a:endParaRPr>
          </a:p>
          <a:p>
            <a:pPr marL="0" indent="0">
              <a:buNone/>
            </a:pPr>
            <a:endParaRPr lang="en-US" b="1" dirty="0">
              <a:solidFill>
                <a:schemeClr val="bg1"/>
              </a:solidFill>
            </a:endParaRPr>
          </a:p>
          <a:p>
            <a:r>
              <a:rPr lang="en-US" b="1" dirty="0">
                <a:solidFill>
                  <a:schemeClr val="bg1"/>
                </a:solidFill>
              </a:rPr>
              <a:t>Local Constitution and By Laws</a:t>
            </a:r>
          </a:p>
          <a:p>
            <a:pPr marL="0" indent="0">
              <a:buNone/>
            </a:pPr>
            <a:endParaRPr lang="en-US" b="1" dirty="0">
              <a:solidFill>
                <a:schemeClr val="bg1"/>
              </a:solidFill>
            </a:endParaRPr>
          </a:p>
          <a:p>
            <a:r>
              <a:rPr lang="en-US" b="1" dirty="0">
                <a:solidFill>
                  <a:schemeClr val="bg1"/>
                </a:solidFill>
              </a:rPr>
              <a:t>AFGE Structure and Governance</a:t>
            </a:r>
          </a:p>
          <a:p>
            <a:pPr marL="0" indent="0">
              <a:buNone/>
            </a:pPr>
            <a:endParaRPr lang="en-US" b="1" dirty="0">
              <a:solidFill>
                <a:schemeClr val="bg1"/>
              </a:solidFill>
            </a:endParaRPr>
          </a:p>
          <a:p>
            <a:r>
              <a:rPr lang="en-US" b="1" dirty="0">
                <a:solidFill>
                  <a:schemeClr val="bg1"/>
                </a:solidFill>
              </a:rPr>
              <a:t>Basic Leadership Skills</a:t>
            </a:r>
          </a:p>
          <a:p>
            <a:pPr lvl="1"/>
            <a:r>
              <a:rPr lang="en-US" b="1" dirty="0">
                <a:solidFill>
                  <a:schemeClr val="bg1"/>
                </a:solidFill>
              </a:rPr>
              <a:t>Communication</a:t>
            </a:r>
          </a:p>
          <a:p>
            <a:pPr lvl="1"/>
            <a:r>
              <a:rPr lang="en-US" b="1" dirty="0">
                <a:solidFill>
                  <a:schemeClr val="bg1"/>
                </a:solidFill>
              </a:rPr>
              <a:t>Running Meetings</a:t>
            </a:r>
          </a:p>
          <a:p>
            <a:pPr lvl="1"/>
            <a:r>
              <a:rPr lang="en-US" b="1" dirty="0">
                <a:solidFill>
                  <a:schemeClr val="bg1"/>
                </a:solidFill>
              </a:rPr>
              <a:t>Strategic Planning</a:t>
            </a:r>
          </a:p>
          <a:p>
            <a:pPr lvl="1"/>
            <a:r>
              <a:rPr lang="en-US" b="1" dirty="0">
                <a:solidFill>
                  <a:schemeClr val="bg1"/>
                </a:solidFill>
              </a:rPr>
              <a:t>Time Management/Delegating</a:t>
            </a:r>
          </a:p>
        </p:txBody>
      </p:sp>
      <p:sp>
        <p:nvSpPr>
          <p:cNvPr id="2" name="Arrow: Right 1">
            <a:extLst>
              <a:ext uri="{FF2B5EF4-FFF2-40B4-BE49-F238E27FC236}">
                <a16:creationId xmlns:a16="http://schemas.microsoft.com/office/drawing/2014/main" id="{207363F0-3725-484D-B185-90A50D41BD16}"/>
              </a:ext>
            </a:extLst>
          </p:cNvPr>
          <p:cNvSpPr/>
          <p:nvPr/>
        </p:nvSpPr>
        <p:spPr>
          <a:xfrm>
            <a:off x="-193040" y="1656080"/>
            <a:ext cx="5445760" cy="3647440"/>
          </a:xfrm>
          <a:prstGeom prst="right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TextBox 3">
            <a:extLst>
              <a:ext uri="{FF2B5EF4-FFF2-40B4-BE49-F238E27FC236}">
                <a16:creationId xmlns:a16="http://schemas.microsoft.com/office/drawing/2014/main" id="{CA668891-2429-4071-B7CA-EAFC15DB69E2}"/>
              </a:ext>
            </a:extLst>
          </p:cNvPr>
          <p:cNvSpPr txBox="1"/>
          <p:nvPr/>
        </p:nvSpPr>
        <p:spPr>
          <a:xfrm>
            <a:off x="279400" y="3002747"/>
            <a:ext cx="450088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800" b="1" dirty="0">
                <a:solidFill>
                  <a:srgbClr val="000000"/>
                </a:solidFill>
                <a:latin typeface="+mj-lt"/>
                <a:ea typeface="+mj-ea"/>
                <a:cs typeface="+mj-cs"/>
                <a:sym typeface="Calibri"/>
              </a:rPr>
              <a:t>Example of things AFGE Leaders should know</a:t>
            </a:r>
            <a:endParaRPr kumimoji="0" lang="en-US" sz="28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877504806"/>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a:xfrm>
            <a:off x="1981200" y="374650"/>
            <a:ext cx="8229600" cy="1143000"/>
          </a:xfrm>
        </p:spPr>
        <p:txBody>
          <a:bodyPr/>
          <a:lstStyle/>
          <a:p>
            <a:pPr eaLnBrk="1" hangingPunct="1"/>
            <a:r>
              <a:rPr lang="en-US" altLang="en-US" sz="4000" b="1" dirty="0">
                <a:latin typeface="Calibri" panose="020F0502020204030204" pitchFamily="34" charset="0"/>
              </a:rPr>
              <a:t>Trusteeship</a:t>
            </a:r>
            <a:endParaRPr lang="en-US" altLang="en-US" sz="2800" b="1" dirty="0">
              <a:latin typeface="Calibri" panose="020F0502020204030204" pitchFamily="34" charset="0"/>
            </a:endParaRPr>
          </a:p>
        </p:txBody>
      </p:sp>
      <p:sp>
        <p:nvSpPr>
          <p:cNvPr id="72707" name="Content Placeholder 2"/>
          <p:cNvSpPr>
            <a:spLocks noGrp="1"/>
          </p:cNvSpPr>
          <p:nvPr>
            <p:ph idx="1"/>
          </p:nvPr>
        </p:nvSpPr>
        <p:spPr bwMode="auto">
          <a:xfrm>
            <a:off x="1552574" y="1517650"/>
            <a:ext cx="9485539" cy="472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C000"/>
                </a:solidFill>
                <a:latin typeface="Calibri" panose="020F0502020204030204" pitchFamily="34" charset="0"/>
              </a:rPr>
              <a:t>Reasons</a:t>
            </a:r>
          </a:p>
          <a:p>
            <a:pPr lvl="1"/>
            <a:r>
              <a:rPr lang="en-US" altLang="en-US" b="1" dirty="0">
                <a:solidFill>
                  <a:srgbClr val="FFC000"/>
                </a:solidFill>
                <a:latin typeface="Calibri" panose="020F0502020204030204" pitchFamily="34" charset="0"/>
              </a:rPr>
              <a:t>Section 302 of the LMRDA</a:t>
            </a:r>
          </a:p>
          <a:p>
            <a:pPr lvl="1"/>
            <a:r>
              <a:rPr lang="en-US" altLang="en-US" b="1" dirty="0">
                <a:solidFill>
                  <a:schemeClr val="bg1"/>
                </a:solidFill>
                <a:latin typeface="Calibri" panose="020F0502020204030204" pitchFamily="34" charset="0"/>
              </a:rPr>
              <a:t>Correct corruption or financial malpractice</a:t>
            </a:r>
          </a:p>
          <a:p>
            <a:pPr lvl="1"/>
            <a:r>
              <a:rPr lang="en-US" altLang="en-US" b="1" dirty="0">
                <a:solidFill>
                  <a:schemeClr val="bg1"/>
                </a:solidFill>
                <a:latin typeface="Calibri" panose="020F0502020204030204" pitchFamily="34" charset="0"/>
              </a:rPr>
              <a:t>Assure the performance of negotiated agreements (collective bargaining) or other duties </a:t>
            </a:r>
          </a:p>
          <a:p>
            <a:pPr lvl="1"/>
            <a:r>
              <a:rPr lang="en-US" altLang="en-US" b="1" dirty="0">
                <a:solidFill>
                  <a:schemeClr val="bg1"/>
                </a:solidFill>
                <a:latin typeface="Calibri" panose="020F0502020204030204" pitchFamily="34" charset="0"/>
              </a:rPr>
              <a:t>Restore democratic procedures</a:t>
            </a:r>
          </a:p>
          <a:p>
            <a:pPr lvl="1"/>
            <a:r>
              <a:rPr lang="en-US" altLang="en-US" sz="2800" b="1" dirty="0">
                <a:solidFill>
                  <a:schemeClr val="bg1"/>
                </a:solidFill>
                <a:latin typeface="Calibri" panose="020F0502020204030204" pitchFamily="34" charset="0"/>
              </a:rPr>
              <a:t>Most common</a:t>
            </a:r>
          </a:p>
          <a:p>
            <a:pPr lvl="2"/>
            <a:r>
              <a:rPr lang="en-US" altLang="en-US" b="1" dirty="0">
                <a:solidFill>
                  <a:schemeClr val="bg1"/>
                </a:solidFill>
                <a:latin typeface="Calibri" panose="020F0502020204030204" pitchFamily="34" charset="0"/>
              </a:rPr>
              <a:t>Fighting  </a:t>
            </a:r>
          </a:p>
          <a:p>
            <a:pPr lvl="2"/>
            <a:r>
              <a:rPr lang="en-US" altLang="en-US" b="1" dirty="0">
                <a:solidFill>
                  <a:schemeClr val="bg1"/>
                </a:solidFill>
                <a:latin typeface="Calibri" panose="020F0502020204030204" pitchFamily="34" charset="0"/>
              </a:rPr>
              <a:t>Failure to pay</a:t>
            </a:r>
          </a:p>
          <a:p>
            <a:pPr lvl="1"/>
            <a:endParaRPr lang="en-US" altLang="en-US" sz="1400" dirty="0"/>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0465F9-CF53-4D4D-8BCA-9530B549787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993859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2707">
                                            <p:txEl>
                                              <p:pRg st="2" end="2"/>
                                            </p:txEl>
                                          </p:spTgt>
                                        </p:tgtEl>
                                        <p:attrNameLst>
                                          <p:attrName>style.visibility</p:attrName>
                                        </p:attrNameLst>
                                      </p:cBhvr>
                                      <p:to>
                                        <p:strVal val="visible"/>
                                      </p:to>
                                    </p:set>
                                    <p:animEffect transition="in" filter="fade">
                                      <p:cBhvr>
                                        <p:cTn id="7" dur="2000"/>
                                        <p:tgtEl>
                                          <p:spTgt spid="72707">
                                            <p:txEl>
                                              <p:pRg st="2" end="2"/>
                                            </p:txEl>
                                          </p:spTgt>
                                        </p:tgtEl>
                                      </p:cBhvr>
                                    </p:animEffect>
                                    <p:anim calcmode="lin" valueType="num">
                                      <p:cBhvr>
                                        <p:cTn id="8" dur="2000" fill="hold"/>
                                        <p:tgtEl>
                                          <p:spTgt spid="72707">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72707">
                                            <p:txEl>
                                              <p:pRg st="2" end="2"/>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2707">
                                            <p:txEl>
                                              <p:pRg st="3" end="3"/>
                                            </p:txEl>
                                          </p:spTgt>
                                        </p:tgtEl>
                                        <p:attrNameLst>
                                          <p:attrName>style.visibility</p:attrName>
                                        </p:attrNameLst>
                                      </p:cBhvr>
                                      <p:to>
                                        <p:strVal val="visible"/>
                                      </p:to>
                                    </p:set>
                                    <p:animEffect transition="in" filter="fade">
                                      <p:cBhvr>
                                        <p:cTn id="12" dur="2000"/>
                                        <p:tgtEl>
                                          <p:spTgt spid="72707">
                                            <p:txEl>
                                              <p:pRg st="3" end="3"/>
                                            </p:txEl>
                                          </p:spTgt>
                                        </p:tgtEl>
                                      </p:cBhvr>
                                    </p:animEffect>
                                    <p:anim calcmode="lin" valueType="num">
                                      <p:cBhvr>
                                        <p:cTn id="13" dur="2000" fill="hold"/>
                                        <p:tgtEl>
                                          <p:spTgt spid="72707">
                                            <p:txEl>
                                              <p:pRg st="3" end="3"/>
                                            </p:txEl>
                                          </p:spTgt>
                                        </p:tgtEl>
                                        <p:attrNameLst>
                                          <p:attrName>ppt_w</p:attrName>
                                        </p:attrNameLst>
                                      </p:cBhvr>
                                      <p:tavLst>
                                        <p:tav tm="0" fmla="#ppt_w*sin(2.5*pi*$)">
                                          <p:val>
                                            <p:fltVal val="0"/>
                                          </p:val>
                                        </p:tav>
                                        <p:tav tm="100000">
                                          <p:val>
                                            <p:fltVal val="1"/>
                                          </p:val>
                                        </p:tav>
                                      </p:tavLst>
                                    </p:anim>
                                    <p:anim calcmode="lin" valueType="num">
                                      <p:cBhvr>
                                        <p:cTn id="14" dur="2000" fill="hold"/>
                                        <p:tgtEl>
                                          <p:spTgt spid="72707">
                                            <p:txEl>
                                              <p:pRg st="3" end="3"/>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2707">
                                            <p:txEl>
                                              <p:pRg st="4" end="4"/>
                                            </p:txEl>
                                          </p:spTgt>
                                        </p:tgtEl>
                                        <p:attrNameLst>
                                          <p:attrName>style.visibility</p:attrName>
                                        </p:attrNameLst>
                                      </p:cBhvr>
                                      <p:to>
                                        <p:strVal val="visible"/>
                                      </p:to>
                                    </p:set>
                                    <p:animEffect transition="in" filter="fade">
                                      <p:cBhvr>
                                        <p:cTn id="17" dur="2000"/>
                                        <p:tgtEl>
                                          <p:spTgt spid="72707">
                                            <p:txEl>
                                              <p:pRg st="4" end="4"/>
                                            </p:txEl>
                                          </p:spTgt>
                                        </p:tgtEl>
                                      </p:cBhvr>
                                    </p:animEffect>
                                    <p:anim calcmode="lin" valueType="num">
                                      <p:cBhvr>
                                        <p:cTn id="18" dur="2000" fill="hold"/>
                                        <p:tgtEl>
                                          <p:spTgt spid="72707">
                                            <p:txEl>
                                              <p:pRg st="4" end="4"/>
                                            </p:txEl>
                                          </p:spTgt>
                                        </p:tgtEl>
                                        <p:attrNameLst>
                                          <p:attrName>ppt_w</p:attrName>
                                        </p:attrNameLst>
                                      </p:cBhvr>
                                      <p:tavLst>
                                        <p:tav tm="0" fmla="#ppt_w*sin(2.5*pi*$)">
                                          <p:val>
                                            <p:fltVal val="0"/>
                                          </p:val>
                                        </p:tav>
                                        <p:tav tm="100000">
                                          <p:val>
                                            <p:fltVal val="1"/>
                                          </p:val>
                                        </p:tav>
                                      </p:tavLst>
                                    </p:anim>
                                    <p:anim calcmode="lin" valueType="num">
                                      <p:cBhvr>
                                        <p:cTn id="19" dur="2000" fill="hold"/>
                                        <p:tgtEl>
                                          <p:spTgt spid="72707">
                                            <p:txEl>
                                              <p:pRg st="4" end="4"/>
                                            </p:txEl>
                                          </p:spTgt>
                                        </p:tgtEl>
                                        <p:attrNameLst>
                                          <p:attrName>ppt_h</p:attrName>
                                        </p:attrNameLst>
                                      </p:cBhvr>
                                      <p:tavLst>
                                        <p:tav tm="0">
                                          <p:val>
                                            <p:strVal val="#ppt_h"/>
                                          </p:val>
                                        </p:tav>
                                        <p:tav tm="100000">
                                          <p:val>
                                            <p:strVal val="#ppt_h"/>
                                          </p:val>
                                        </p:tav>
                                      </p:tavLst>
                                    </p:anim>
                                  </p:childTnLst>
                                </p:cTn>
                              </p:par>
                              <p:par>
                                <p:cTn id="20" presetID="21" presetClass="entr" presetSubtype="1" fill="hold" nodeType="withEffect">
                                  <p:stCondLst>
                                    <p:cond delay="0"/>
                                  </p:stCondLst>
                                  <p:childTnLst>
                                    <p:set>
                                      <p:cBhvr>
                                        <p:cTn id="21" dur="1" fill="hold">
                                          <p:stCondLst>
                                            <p:cond delay="0"/>
                                          </p:stCondLst>
                                        </p:cTn>
                                        <p:tgtEl>
                                          <p:spTgt spid="72707">
                                            <p:txEl>
                                              <p:pRg st="5" end="5"/>
                                            </p:txEl>
                                          </p:spTgt>
                                        </p:tgtEl>
                                        <p:attrNameLst>
                                          <p:attrName>style.visibility</p:attrName>
                                        </p:attrNameLst>
                                      </p:cBhvr>
                                      <p:to>
                                        <p:strVal val="visible"/>
                                      </p:to>
                                    </p:set>
                                    <p:animEffect transition="in" filter="wheel(1)">
                                      <p:cBhvr>
                                        <p:cTn id="22" dur="2000"/>
                                        <p:tgtEl>
                                          <p:spTgt spid="72707">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72707">
                                            <p:txEl>
                                              <p:pRg st="6" end="6"/>
                                            </p:txEl>
                                          </p:spTgt>
                                        </p:tgtEl>
                                        <p:attrNameLst>
                                          <p:attrName>style.visibility</p:attrName>
                                        </p:attrNameLst>
                                      </p:cBhvr>
                                      <p:to>
                                        <p:strVal val="visible"/>
                                      </p:to>
                                    </p:set>
                                    <p:animEffect transition="in" filter="wheel(1)">
                                      <p:cBhvr>
                                        <p:cTn id="25" dur="2000"/>
                                        <p:tgtEl>
                                          <p:spTgt spid="72707">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72707">
                                            <p:txEl>
                                              <p:pRg st="7" end="7"/>
                                            </p:txEl>
                                          </p:spTgt>
                                        </p:tgtEl>
                                        <p:attrNameLst>
                                          <p:attrName>style.visibility</p:attrName>
                                        </p:attrNameLst>
                                      </p:cBhvr>
                                      <p:to>
                                        <p:strVal val="visible"/>
                                      </p:to>
                                    </p:set>
                                    <p:animEffect transition="in" filter="wheel(1)">
                                      <p:cBhvr>
                                        <p:cTn id="28" dur="2000"/>
                                        <p:tgtEl>
                                          <p:spTgt spid="727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a:xfrm>
            <a:off x="1981200" y="119063"/>
            <a:ext cx="8229600" cy="1143000"/>
          </a:xfrm>
        </p:spPr>
        <p:txBody>
          <a:bodyPr/>
          <a:lstStyle/>
          <a:p>
            <a:pPr eaLnBrk="1" hangingPunct="1"/>
            <a:r>
              <a:rPr lang="en-US" altLang="en-US" sz="4000" b="1" dirty="0">
                <a:latin typeface="Calibri" panose="020F0502020204030204" pitchFamily="34" charset="0"/>
              </a:rPr>
              <a:t>Trusteeship</a:t>
            </a:r>
          </a:p>
        </p:txBody>
      </p:sp>
      <p:sp>
        <p:nvSpPr>
          <p:cNvPr id="74755" name="Content Placeholder 2"/>
          <p:cNvSpPr>
            <a:spLocks noGrp="1"/>
          </p:cNvSpPr>
          <p:nvPr>
            <p:ph idx="1"/>
          </p:nvPr>
        </p:nvSpPr>
        <p:spPr bwMode="auto">
          <a:xfrm>
            <a:off x="1981200" y="2241550"/>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bg1"/>
                </a:solidFill>
                <a:latin typeface="Calibri" panose="020F0502020204030204" pitchFamily="34" charset="0"/>
              </a:rPr>
              <a:t>When imposed</a:t>
            </a:r>
          </a:p>
          <a:p>
            <a:pPr lvl="1"/>
            <a:r>
              <a:rPr lang="en-US" altLang="en-US" b="1" dirty="0">
                <a:solidFill>
                  <a:schemeClr val="bg1"/>
                </a:solidFill>
                <a:latin typeface="Calibri" panose="020F0502020204030204" pitchFamily="34" charset="0"/>
              </a:rPr>
              <a:t>AFGE removes current officers</a:t>
            </a:r>
          </a:p>
          <a:p>
            <a:pPr lvl="1"/>
            <a:r>
              <a:rPr lang="en-US" altLang="en-US" b="1" dirty="0">
                <a:solidFill>
                  <a:schemeClr val="bg1"/>
                </a:solidFill>
                <a:latin typeface="Calibri" panose="020F0502020204030204" pitchFamily="34" charset="0"/>
              </a:rPr>
              <a:t>Considered valid by </a:t>
            </a:r>
            <a:r>
              <a:rPr lang="en-US" altLang="en-US" b="1" dirty="0" err="1">
                <a:solidFill>
                  <a:schemeClr val="bg1"/>
                </a:solidFill>
                <a:latin typeface="Calibri" panose="020F0502020204030204" pitchFamily="34" charset="0"/>
              </a:rPr>
              <a:t>DoL</a:t>
            </a:r>
            <a:r>
              <a:rPr lang="en-US" altLang="en-US" b="1" dirty="0">
                <a:solidFill>
                  <a:schemeClr val="bg1"/>
                </a:solidFill>
                <a:latin typeface="Calibri" panose="020F0502020204030204" pitchFamily="34" charset="0"/>
              </a:rPr>
              <a:t> for </a:t>
            </a:r>
            <a:r>
              <a:rPr lang="en-US" altLang="en-US" b="1" u="sng" dirty="0">
                <a:solidFill>
                  <a:schemeClr val="bg1"/>
                </a:solidFill>
                <a:latin typeface="Calibri" panose="020F0502020204030204" pitchFamily="34" charset="0"/>
              </a:rPr>
              <a:t>18</a:t>
            </a:r>
            <a:r>
              <a:rPr lang="en-US" altLang="en-US" b="1" dirty="0">
                <a:solidFill>
                  <a:schemeClr val="bg1"/>
                </a:solidFill>
                <a:latin typeface="Calibri" panose="020F0502020204030204" pitchFamily="34" charset="0"/>
              </a:rPr>
              <a:t> months</a:t>
            </a:r>
          </a:p>
          <a:p>
            <a:pPr lvl="1"/>
            <a:r>
              <a:rPr lang="en-US" altLang="en-US" b="1" dirty="0">
                <a:solidFill>
                  <a:schemeClr val="bg1"/>
                </a:solidFill>
                <a:latin typeface="Calibri" panose="020F0502020204030204" pitchFamily="34" charset="0"/>
              </a:rPr>
              <a:t>§ 458.27 and §458.28</a:t>
            </a:r>
          </a:p>
        </p:txBody>
      </p:sp>
      <p:sp>
        <p:nvSpPr>
          <p:cNvPr id="747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7313F8-9515-4E9F-A92B-C83D67ACF82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6899197"/>
      </p:ext>
    </p:extLst>
  </p:cSld>
  <p:clrMapOvr>
    <a:masterClrMapping/>
  </p:clrMapOvr>
  <p:transition spd="slow">
    <p:circle/>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9044" y="849086"/>
            <a:ext cx="10364755" cy="3687440"/>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HATCH ACT</a:t>
            </a:r>
          </a:p>
        </p:txBody>
      </p:sp>
    </p:spTree>
    <p:extLst>
      <p:ext uri="{BB962C8B-B14F-4D97-AF65-F5344CB8AC3E}">
        <p14:creationId xmlns:p14="http://schemas.microsoft.com/office/powerpoint/2010/main" val="10410104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7206" y="1439978"/>
            <a:ext cx="7772400" cy="4339650"/>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2060"/>
              </a:solidFill>
              <a:effectLst/>
              <a:uLnTx/>
              <a:uFillTx/>
              <a:latin typeface="Calibri" pitchFamily="34" charset="0"/>
              <a:ea typeface="+mn-ea"/>
              <a:cs typeface="Calibri"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Differentiate between legislative and political activities.</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Aharoni" pitchFamily="2" charset="-79"/>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Identify ways to get members more involved in the legislative process.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Determine if a situation is a violation of the Hatch Act</a:t>
            </a:r>
          </a:p>
        </p:txBody>
      </p:sp>
      <p:sp>
        <p:nvSpPr>
          <p:cNvPr id="3" name="Title 2"/>
          <p:cNvSpPr>
            <a:spLocks noGrp="1"/>
          </p:cNvSpPr>
          <p:nvPr>
            <p:ph type="title" idx="4294967295"/>
          </p:nvPr>
        </p:nvSpPr>
        <p:spPr>
          <a:xfrm>
            <a:off x="2974019" y="440924"/>
            <a:ext cx="8596313" cy="1320800"/>
          </a:xfrm>
        </p:spPr>
        <p:txBody>
          <a:bodyPr/>
          <a:lstStyle/>
          <a:p>
            <a:r>
              <a:rPr lang="en-US" b="1" dirty="0">
                <a:solidFill>
                  <a:srgbClr val="002060"/>
                </a:solidFill>
              </a:rPr>
              <a:t>Skills needed for successful legislative and political mobilization</a:t>
            </a:r>
          </a:p>
        </p:txBody>
      </p:sp>
    </p:spTree>
    <p:extLst>
      <p:ext uri="{BB962C8B-B14F-4D97-AF65-F5344CB8AC3E}">
        <p14:creationId xmlns:p14="http://schemas.microsoft.com/office/powerpoint/2010/main" val="1877359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60450" y="1014247"/>
            <a:ext cx="6629400" cy="762000"/>
          </a:xfrm>
        </p:spPr>
        <p:txBody>
          <a:bodyPr>
            <a:noAutofit/>
          </a:bodyPr>
          <a:lstStyle/>
          <a:p>
            <a:pPr algn="ctr">
              <a:lnSpc>
                <a:spcPct val="150000"/>
              </a:lnSpc>
            </a:pPr>
            <a:r>
              <a:rPr lang="en-US" sz="3600" b="1" dirty="0">
                <a:solidFill>
                  <a:srgbClr val="002060"/>
                </a:solidFill>
                <a:effectLst>
                  <a:outerShdw blurRad="38100" dist="38100" dir="2700000" algn="tl">
                    <a:srgbClr val="000000">
                      <a:alpha val="43137"/>
                    </a:srgbClr>
                  </a:outerShdw>
                </a:effectLst>
                <a:cs typeface="Aharoni" pitchFamily="2" charset="-79"/>
              </a:rPr>
              <a:t>Legislative vs Political Activities</a:t>
            </a:r>
          </a:p>
        </p:txBody>
      </p:sp>
      <p:sp>
        <p:nvSpPr>
          <p:cNvPr id="3" name="TextBox 2"/>
          <p:cNvSpPr txBox="1"/>
          <p:nvPr/>
        </p:nvSpPr>
        <p:spPr>
          <a:xfrm>
            <a:off x="4482803" y="1813986"/>
            <a:ext cx="6324600"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40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Legislative = governing</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Issues 	Proposed law  </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House &amp; Senate bills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40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Political = elections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Candidates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Political parties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Calibri" pitchFamily="34" charset="0"/>
              </a:rPr>
              <a:t>Fundraising</a:t>
            </a:r>
          </a:p>
        </p:txBody>
      </p:sp>
      <p:sp>
        <p:nvSpPr>
          <p:cNvPr id="8" name="Right Arrow 7"/>
          <p:cNvSpPr/>
          <p:nvPr/>
        </p:nvSpPr>
        <p:spPr>
          <a:xfrm>
            <a:off x="6629400" y="2651464"/>
            <a:ext cx="583605"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740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002060"/>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81454" y="533400"/>
            <a:ext cx="7467600" cy="1320800"/>
          </a:xfrm>
        </p:spPr>
        <p:txBody>
          <a:bodyPr>
            <a:normAutofit/>
          </a:bodyPr>
          <a:lstStyle/>
          <a:p>
            <a:pPr algn="ctr"/>
            <a:r>
              <a:rPr lang="en-US" sz="3600" dirty="0">
                <a:effectLst>
                  <a:outerShdw blurRad="38100" dist="38100" dir="2700000" algn="tl">
                    <a:srgbClr val="000000">
                      <a:alpha val="43137"/>
                    </a:srgbClr>
                  </a:outerShdw>
                </a:effectLst>
              </a:rPr>
              <a:t>Hatch Act Guidelines</a:t>
            </a:r>
          </a:p>
        </p:txBody>
      </p:sp>
      <p:sp>
        <p:nvSpPr>
          <p:cNvPr id="5" name="Content Placeholder 4"/>
          <p:cNvSpPr>
            <a:spLocks noGrp="1"/>
          </p:cNvSpPr>
          <p:nvPr>
            <p:ph sz="half" idx="1"/>
          </p:nvPr>
        </p:nvSpPr>
        <p:spPr>
          <a:xfrm>
            <a:off x="2209801" y="1503802"/>
            <a:ext cx="3417427" cy="4517361"/>
          </a:xfrm>
          <a:solidFill>
            <a:schemeClr val="tx1"/>
          </a:solidFill>
        </p:spPr>
        <p:txBody>
          <a:bodyPr>
            <a:normAutofit fontScale="92500" lnSpcReduction="10000"/>
          </a:bodyPr>
          <a:lstStyle/>
          <a:p>
            <a:pPr marL="0" indent="0" algn="ctr">
              <a:buNone/>
            </a:pPr>
            <a:r>
              <a:rPr lang="en-US" sz="2800" dirty="0">
                <a:solidFill>
                  <a:srgbClr val="007434"/>
                </a:solidFill>
              </a:rPr>
              <a:t> </a:t>
            </a:r>
            <a:r>
              <a:rPr lang="en-US" sz="3500" b="1" u="sng" dirty="0">
                <a:solidFill>
                  <a:srgbClr val="007434"/>
                </a:solidFill>
              </a:rPr>
              <a:t>OK	</a:t>
            </a:r>
          </a:p>
          <a:p>
            <a:pPr marL="0" indent="0" algn="ctr">
              <a:buNone/>
            </a:pPr>
            <a:endParaRPr lang="en-US" sz="1700" b="1" u="sng" dirty="0">
              <a:solidFill>
                <a:srgbClr val="007434"/>
              </a:solidFill>
            </a:endParaRPr>
          </a:p>
          <a:p>
            <a:pPr>
              <a:buClr>
                <a:srgbClr val="00B050"/>
              </a:buClr>
              <a:buFont typeface="Arial" panose="020B0604020202020204" pitchFamily="34" charset="0"/>
              <a:buChar char="•"/>
            </a:pPr>
            <a:r>
              <a:rPr lang="en-US" sz="2400" dirty="0">
                <a:solidFill>
                  <a:srgbClr val="007434"/>
                </a:solidFill>
              </a:rPr>
              <a:t>Issue and legislative activity</a:t>
            </a:r>
          </a:p>
          <a:p>
            <a:pPr>
              <a:buClr>
                <a:srgbClr val="00B050"/>
              </a:buClr>
              <a:buFont typeface="Arial" panose="020B0604020202020204" pitchFamily="34" charset="0"/>
              <a:buChar char="•"/>
            </a:pPr>
            <a:r>
              <a:rPr lang="en-US" sz="2400" dirty="0">
                <a:solidFill>
                  <a:srgbClr val="007434"/>
                </a:solidFill>
              </a:rPr>
              <a:t>Personal actions away from government facility or identification</a:t>
            </a:r>
          </a:p>
          <a:p>
            <a:pPr>
              <a:buClr>
                <a:srgbClr val="00B050"/>
              </a:buClr>
              <a:buFont typeface="Arial" panose="020B0604020202020204" pitchFamily="34" charset="0"/>
              <a:buChar char="•"/>
            </a:pPr>
            <a:r>
              <a:rPr lang="en-US" sz="2400" dirty="0">
                <a:solidFill>
                  <a:srgbClr val="007434"/>
                </a:solidFill>
              </a:rPr>
              <a:t>Non-partisan political activity (not related to any party)</a:t>
            </a:r>
          </a:p>
          <a:p>
            <a:pPr>
              <a:buClr>
                <a:srgbClr val="00B050"/>
              </a:buClr>
              <a:buFont typeface="Arial" panose="020B0604020202020204" pitchFamily="34" charset="0"/>
              <a:buChar char="•"/>
            </a:pPr>
            <a:r>
              <a:rPr lang="en-US" sz="2400" dirty="0">
                <a:solidFill>
                  <a:srgbClr val="007434"/>
                </a:solidFill>
              </a:rPr>
              <a:t>PAC fundraising</a:t>
            </a:r>
          </a:p>
          <a:p>
            <a:endParaRPr lang="en-US" dirty="0"/>
          </a:p>
        </p:txBody>
      </p:sp>
      <p:sp>
        <p:nvSpPr>
          <p:cNvPr id="6" name="Content Placeholder 5"/>
          <p:cNvSpPr>
            <a:spLocks noGrp="1"/>
          </p:cNvSpPr>
          <p:nvPr>
            <p:ph sz="half" idx="2"/>
          </p:nvPr>
        </p:nvSpPr>
        <p:spPr>
          <a:xfrm>
            <a:off x="6477001" y="1503800"/>
            <a:ext cx="3456447" cy="4517363"/>
          </a:xfrm>
          <a:solidFill>
            <a:schemeClr val="tx1"/>
          </a:solidFill>
        </p:spPr>
        <p:txBody>
          <a:bodyPr>
            <a:normAutofit fontScale="92500" lnSpcReduction="10000"/>
          </a:bodyPr>
          <a:lstStyle/>
          <a:p>
            <a:pPr marL="0" indent="0" algn="ctr">
              <a:buNone/>
            </a:pPr>
            <a:r>
              <a:rPr lang="en-US" sz="3500" b="1" u="sng" dirty="0">
                <a:solidFill>
                  <a:schemeClr val="accent1"/>
                </a:solidFill>
              </a:rPr>
              <a:t>Not OK</a:t>
            </a:r>
          </a:p>
          <a:p>
            <a:pPr marL="0" indent="0" algn="ctr">
              <a:buNone/>
            </a:pPr>
            <a:endParaRPr lang="en-US" sz="1700" b="1" u="sng" dirty="0">
              <a:solidFill>
                <a:schemeClr val="accent1"/>
              </a:solidFill>
            </a:endParaRPr>
          </a:p>
          <a:p>
            <a:pPr>
              <a:buClr>
                <a:schemeClr val="accent1"/>
              </a:buClr>
              <a:buFont typeface="Arial" panose="020B0604020202020204" pitchFamily="34" charset="0"/>
              <a:buChar char="•"/>
            </a:pPr>
            <a:r>
              <a:rPr lang="en-US" sz="2400" dirty="0">
                <a:solidFill>
                  <a:schemeClr val="accent1"/>
                </a:solidFill>
              </a:rPr>
              <a:t>Candidate and election activity</a:t>
            </a:r>
          </a:p>
          <a:p>
            <a:pPr>
              <a:buClr>
                <a:schemeClr val="accent1"/>
              </a:buClr>
              <a:buFont typeface="Arial" panose="020B0604020202020204" pitchFamily="34" charset="0"/>
              <a:buChar char="•"/>
            </a:pPr>
            <a:r>
              <a:rPr lang="en-US" sz="2400" dirty="0">
                <a:solidFill>
                  <a:schemeClr val="accent1"/>
                </a:solidFill>
              </a:rPr>
              <a:t>Government duty time, facility, or identification</a:t>
            </a:r>
          </a:p>
          <a:p>
            <a:pPr>
              <a:buClr>
                <a:schemeClr val="accent1"/>
              </a:buClr>
              <a:buFont typeface="Arial" panose="020B0604020202020204" pitchFamily="34" charset="0"/>
              <a:buChar char="•"/>
            </a:pPr>
            <a:r>
              <a:rPr lang="en-US" sz="2400" dirty="0">
                <a:solidFill>
                  <a:schemeClr val="accent1"/>
                </a:solidFill>
              </a:rPr>
              <a:t>Partisan campaigns (party affiliated)</a:t>
            </a:r>
          </a:p>
          <a:p>
            <a:pPr>
              <a:buClr>
                <a:schemeClr val="accent1"/>
              </a:buClr>
              <a:buFont typeface="Arial" panose="020B0604020202020204" pitchFamily="34" charset="0"/>
              <a:buChar char="•"/>
            </a:pPr>
            <a:r>
              <a:rPr lang="en-US" sz="2400" dirty="0">
                <a:solidFill>
                  <a:schemeClr val="accent1"/>
                </a:solidFill>
              </a:rPr>
              <a:t>Candidate fundraising</a:t>
            </a:r>
          </a:p>
        </p:txBody>
      </p:sp>
    </p:spTree>
    <p:extLst>
      <p:ext uri="{BB962C8B-B14F-4D97-AF65-F5344CB8AC3E}">
        <p14:creationId xmlns:p14="http://schemas.microsoft.com/office/powerpoint/2010/main" val="126237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a:xfrm>
            <a:off x="669524" y="1524000"/>
            <a:ext cx="5344255" cy="4093730"/>
          </a:xfrm>
        </p:spPr>
        <p:txBody>
          <a:bodyPr>
            <a:normAutofit/>
          </a:bodyPr>
          <a:lstStyle/>
          <a:p>
            <a:pPr marL="0" indent="0">
              <a:buNone/>
              <a:defRPr/>
            </a:pPr>
            <a:r>
              <a:rPr lang="en-US" sz="2800" b="1" i="1" dirty="0">
                <a:solidFill>
                  <a:srgbClr val="002060"/>
                </a:solidFill>
              </a:rPr>
              <a:t>Employees May:</a:t>
            </a:r>
          </a:p>
          <a:p>
            <a:pPr marL="0" indent="0">
              <a:buNone/>
              <a:defRPr/>
            </a:pPr>
            <a:r>
              <a:rPr lang="en-US" sz="2800" dirty="0">
                <a:solidFill>
                  <a:srgbClr val="002060"/>
                </a:solidFill>
                <a:effectLst>
                  <a:outerShdw blurRad="38100" dist="38100" dir="2700000" algn="tl">
                    <a:srgbClr val="000000">
                      <a:alpha val="43137"/>
                    </a:srgbClr>
                  </a:outerShdw>
                </a:effectLst>
              </a:rPr>
              <a:t>1. Register and vote as they choose;</a:t>
            </a:r>
          </a:p>
          <a:p>
            <a:pPr marL="0" indent="0">
              <a:buNone/>
              <a:defRPr/>
            </a:pPr>
            <a:r>
              <a:rPr lang="en-US" sz="2800" dirty="0">
                <a:solidFill>
                  <a:srgbClr val="002060"/>
                </a:solidFill>
                <a:effectLst>
                  <a:outerShdw blurRad="38100" dist="38100" dir="2700000" algn="tl">
                    <a:srgbClr val="000000">
                      <a:alpha val="43137"/>
                    </a:srgbClr>
                  </a:outerShdw>
                </a:effectLst>
              </a:rPr>
              <a:t>2. Assist in voter registration drives;</a:t>
            </a:r>
          </a:p>
          <a:p>
            <a:pPr marL="0" indent="0">
              <a:buNone/>
              <a:defRPr/>
            </a:pPr>
            <a:r>
              <a:rPr lang="en-US" sz="2800" dirty="0">
                <a:solidFill>
                  <a:srgbClr val="002060"/>
                </a:solidFill>
                <a:effectLst>
                  <a:outerShdw blurRad="38100" dist="38100" dir="2700000" algn="tl">
                    <a:srgbClr val="000000">
                      <a:alpha val="43137"/>
                    </a:srgbClr>
                  </a:outerShdw>
                </a:effectLst>
              </a:rPr>
              <a:t>3. Express opinions about all candidates and issues, privately and publicly;</a:t>
            </a:r>
          </a:p>
          <a:p>
            <a:pPr marL="0" indent="0">
              <a:buNone/>
              <a:defRPr/>
            </a:pPr>
            <a:r>
              <a:rPr lang="en-US" sz="2800" dirty="0">
                <a:solidFill>
                  <a:srgbClr val="002060"/>
                </a:solidFill>
                <a:effectLst>
                  <a:outerShdw blurRad="38100" dist="38100" dir="2700000" algn="tl">
                    <a:srgbClr val="000000">
                      <a:alpha val="43137"/>
                    </a:srgbClr>
                  </a:outerShdw>
                </a:effectLst>
              </a:rPr>
              <a:t>4. Run for election to a non-partisan office;</a:t>
            </a:r>
          </a:p>
        </p:txBody>
      </p:sp>
    </p:spTree>
    <p:extLst>
      <p:ext uri="{BB962C8B-B14F-4D97-AF65-F5344CB8AC3E}">
        <p14:creationId xmlns:p14="http://schemas.microsoft.com/office/powerpoint/2010/main" val="174290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defRPr/>
            </a:pPr>
            <a:r>
              <a:rPr lang="en-US" sz="2800" b="1" i="1" dirty="0">
                <a:solidFill>
                  <a:srgbClr val="002060"/>
                </a:solidFill>
              </a:rPr>
              <a:t>Employees May:</a:t>
            </a:r>
          </a:p>
          <a:p>
            <a:pPr marL="0" indent="0">
              <a:buNone/>
              <a:defRPr/>
            </a:pPr>
            <a:r>
              <a:rPr lang="en-US" sz="3100" dirty="0">
                <a:solidFill>
                  <a:srgbClr val="002060"/>
                </a:solidFill>
                <a:latin typeface="Avenir-Light"/>
              </a:rPr>
              <a:t>5. Contribute money to political organizations or attend a political fund raising function;</a:t>
            </a:r>
          </a:p>
          <a:p>
            <a:pPr marL="0" indent="0">
              <a:buNone/>
              <a:defRPr/>
            </a:pPr>
            <a:r>
              <a:rPr lang="en-US" sz="3100" dirty="0">
                <a:solidFill>
                  <a:srgbClr val="002060"/>
                </a:solidFill>
                <a:latin typeface="Avenir-Light"/>
              </a:rPr>
              <a:t>6. Sign petitions, including nominating petitions;</a:t>
            </a:r>
          </a:p>
          <a:p>
            <a:pPr marL="0" indent="0">
              <a:buNone/>
              <a:defRPr/>
            </a:pPr>
            <a:r>
              <a:rPr lang="en-US" sz="3100" dirty="0">
                <a:solidFill>
                  <a:srgbClr val="002060"/>
                </a:solidFill>
                <a:latin typeface="Avenir-Light"/>
              </a:rPr>
              <a:t>7. Wear political badges or buttons (except in government buildings or on uniforms);</a:t>
            </a:r>
          </a:p>
          <a:p>
            <a:pPr marL="0" indent="0">
              <a:buNone/>
              <a:defRPr/>
            </a:pPr>
            <a:r>
              <a:rPr lang="en-US" sz="3100" dirty="0">
                <a:solidFill>
                  <a:srgbClr val="002060"/>
                </a:solidFill>
                <a:latin typeface="Avenir-Light"/>
              </a:rPr>
              <a:t>8. Run for office within party organizations and affiliate groups;</a:t>
            </a:r>
          </a:p>
          <a:p>
            <a:pPr marL="0" indent="0">
              <a:buNone/>
              <a:defRPr/>
            </a:pPr>
            <a:r>
              <a:rPr lang="en-US" sz="3100" dirty="0">
                <a:solidFill>
                  <a:srgbClr val="002060"/>
                </a:solidFill>
                <a:latin typeface="Avenir-Light"/>
              </a:rPr>
              <a:t>9. Attend political conventions, rallies and meetings as an elected </a:t>
            </a:r>
            <a:r>
              <a:rPr lang="en-US" sz="3100" dirty="0">
                <a:solidFill>
                  <a:srgbClr val="002060"/>
                </a:solidFill>
              </a:rPr>
              <a:t>representative of a</a:t>
            </a:r>
          </a:p>
          <a:p>
            <a:pPr marL="0" indent="0">
              <a:buNone/>
              <a:defRPr/>
            </a:pPr>
            <a:r>
              <a:rPr lang="en-US" sz="3100" dirty="0">
                <a:solidFill>
                  <a:srgbClr val="002060"/>
                </a:solidFill>
              </a:rPr>
              <a:t>partisan organization;</a:t>
            </a:r>
          </a:p>
          <a:p>
            <a:pPr marL="0" indent="0">
              <a:buNone/>
              <a:defRPr/>
            </a:pPr>
            <a:endParaRPr lang="en-US" sz="2800" b="1" i="1" dirty="0">
              <a:solidFill>
                <a:srgbClr val="FFFF00"/>
              </a:solidFill>
            </a:endParaRPr>
          </a:p>
        </p:txBody>
      </p:sp>
    </p:spTree>
    <p:extLst>
      <p:ext uri="{BB962C8B-B14F-4D97-AF65-F5344CB8AC3E}">
        <p14:creationId xmlns:p14="http://schemas.microsoft.com/office/powerpoint/2010/main" val="73291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a:xfrm>
            <a:off x="838199" y="1328475"/>
            <a:ext cx="5344255" cy="4093730"/>
          </a:xfrm>
        </p:spPr>
        <p:txBody>
          <a:bodyPr>
            <a:noAutofit/>
          </a:bodyPr>
          <a:lstStyle/>
          <a:p>
            <a:pPr marL="0" indent="0">
              <a:buNone/>
              <a:defRPr/>
            </a:pPr>
            <a:r>
              <a:rPr lang="en-US" sz="2400" dirty="0">
                <a:solidFill>
                  <a:srgbClr val="002060"/>
                </a:solidFill>
                <a:latin typeface="Avenir-Light"/>
              </a:rPr>
              <a:t>10. Take an active part in political management of campaigns;</a:t>
            </a:r>
          </a:p>
          <a:p>
            <a:pPr marL="0" indent="0">
              <a:buNone/>
              <a:defRPr/>
            </a:pPr>
            <a:r>
              <a:rPr lang="en-US" sz="2400" dirty="0">
                <a:solidFill>
                  <a:srgbClr val="002060"/>
                </a:solidFill>
                <a:latin typeface="Avenir-Light"/>
              </a:rPr>
              <a:t>11. Solicit contributions to the political action committee of the organization to which employees belong provided that the contributor is not a subordinate employee;</a:t>
            </a:r>
          </a:p>
          <a:p>
            <a:pPr marL="0" indent="0">
              <a:buNone/>
              <a:defRPr/>
            </a:pPr>
            <a:r>
              <a:rPr lang="en-US" sz="2400" dirty="0">
                <a:solidFill>
                  <a:srgbClr val="002060"/>
                </a:solidFill>
                <a:latin typeface="Avenir-Light"/>
              </a:rPr>
              <a:t>12. Conduct voter registration drives on-site prior to AFGE’s endorsement of a candidate.</a:t>
            </a:r>
          </a:p>
        </p:txBody>
      </p:sp>
    </p:spTree>
    <p:extLst>
      <p:ext uri="{BB962C8B-B14F-4D97-AF65-F5344CB8AC3E}">
        <p14:creationId xmlns:p14="http://schemas.microsoft.com/office/powerpoint/2010/main" val="38862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defRPr/>
            </a:pPr>
            <a:r>
              <a:rPr lang="en-US" sz="3200" i="1" dirty="0">
                <a:solidFill>
                  <a:srgbClr val="002060"/>
                </a:solidFill>
              </a:rPr>
              <a:t>Spouses and other members of an employee’s family may engage in all forms of partisan political activities. </a:t>
            </a:r>
          </a:p>
          <a:p>
            <a:pPr>
              <a:buFont typeface="Arial" panose="020B0604020202020204" pitchFamily="34" charset="0"/>
              <a:buChar char="•"/>
              <a:defRPr/>
            </a:pPr>
            <a:r>
              <a:rPr lang="en-US" sz="3200" i="1" dirty="0">
                <a:solidFill>
                  <a:srgbClr val="002060"/>
                </a:solidFill>
              </a:rPr>
              <a:t>Non-federal unions in the private sector are not covered by the Hatch Act.</a:t>
            </a:r>
          </a:p>
        </p:txBody>
      </p:sp>
    </p:spTree>
    <p:extLst>
      <p:ext uri="{BB962C8B-B14F-4D97-AF65-F5344CB8AC3E}">
        <p14:creationId xmlns:p14="http://schemas.microsoft.com/office/powerpoint/2010/main" val="27285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94" name="Shape 694"/>
          <p:cNvSpPr/>
          <p:nvPr/>
        </p:nvSpPr>
        <p:spPr>
          <a:xfrm>
            <a:off x="4038600" y="6404292"/>
            <a:ext cx="4114800" cy="26924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a:defRPr sz="1200">
                <a:solidFill>
                  <a:srgbClr val="002060"/>
                </a:solidFill>
                <a:latin typeface="Trebuchet MS"/>
                <a:ea typeface="Trebuchet MS"/>
                <a:cs typeface="Trebuchet MS"/>
                <a:sym typeface="Trebuchet MS"/>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2060"/>
                </a:solidFill>
                <a:effectLst/>
                <a:uLnTx/>
                <a:uFillTx/>
                <a:latin typeface="Trebuchet MS"/>
                <a:sym typeface="Trebuchet MS"/>
              </a:rPr>
              <a:t>AFGE's Field Services and Education Department</a:t>
            </a:r>
          </a:p>
        </p:txBody>
      </p:sp>
      <p:sp>
        <p:nvSpPr>
          <p:cNvPr id="2" name="Title 1">
            <a:extLst>
              <a:ext uri="{FF2B5EF4-FFF2-40B4-BE49-F238E27FC236}">
                <a16:creationId xmlns:a16="http://schemas.microsoft.com/office/drawing/2014/main" id="{4F0EA485-B350-4DE9-BD7B-D6E3FCAE6AB5}"/>
              </a:ext>
            </a:extLst>
          </p:cNvPr>
          <p:cNvSpPr>
            <a:spLocks noGrp="1"/>
          </p:cNvSpPr>
          <p:nvPr>
            <p:ph type="title"/>
          </p:nvPr>
        </p:nvSpPr>
        <p:spPr>
          <a:xfrm>
            <a:off x="2734128" y="2815021"/>
            <a:ext cx="6723743" cy="2095500"/>
          </a:xfrm>
        </p:spPr>
        <p:txBody>
          <a:bodyPr>
            <a:normAutofit fontScale="90000"/>
          </a:bodyPr>
          <a:lstStyle/>
          <a:p>
            <a:pPr algn="ctr">
              <a:defRPr sz="4400">
                <a:solidFill>
                  <a:srgbClr val="002060"/>
                </a:solidFill>
              </a:defRPr>
            </a:pPr>
            <a:r>
              <a:rPr lang="en-US" sz="9600" b="1" dirty="0">
                <a:solidFill>
                  <a:schemeClr val="bg1"/>
                </a:solidFill>
                <a:latin typeface="Calibri" panose="020F0502020204030204" pitchFamily="34" charset="0"/>
                <a:cs typeface="Calibri" panose="020F0502020204030204" pitchFamily="34" charset="0"/>
              </a:rPr>
              <a:t>What Must an AFGE Leader </a:t>
            </a:r>
            <a:br>
              <a:rPr lang="en-US" sz="9600" b="1" dirty="0">
                <a:solidFill>
                  <a:schemeClr val="bg1"/>
                </a:solidFill>
                <a:latin typeface="Calibri" panose="020F0502020204030204" pitchFamily="34" charset="0"/>
                <a:cs typeface="Calibri" panose="020F0502020204030204" pitchFamily="34" charset="0"/>
              </a:rPr>
            </a:br>
            <a:r>
              <a:rPr lang="en-US" sz="9600" b="1" dirty="0">
                <a:solidFill>
                  <a:schemeClr val="bg1"/>
                </a:solidFill>
                <a:latin typeface="Calibri" panose="020F0502020204030204" pitchFamily="34" charset="0"/>
                <a:cs typeface="Calibri" panose="020F0502020204030204" pitchFamily="34" charset="0"/>
              </a:rPr>
              <a:t> do?</a:t>
            </a:r>
            <a:br>
              <a:rPr lang="en-US" dirty="0">
                <a:latin typeface="Calibri" panose="020F0502020204030204" pitchFamily="34" charset="0"/>
                <a:cs typeface="Calibri" panose="020F0502020204030204" pitchFamily="34" charset="0"/>
              </a:rPr>
            </a:br>
            <a:endParaRPr lang="en-US" dirty="0"/>
          </a:p>
        </p:txBody>
      </p:sp>
      <p:sp>
        <p:nvSpPr>
          <p:cNvPr id="12" name="TextBox 11">
            <a:extLst>
              <a:ext uri="{FF2B5EF4-FFF2-40B4-BE49-F238E27FC236}">
                <a16:creationId xmlns:a16="http://schemas.microsoft.com/office/drawing/2014/main" id="{65B13A87-3194-460B-9321-F8669FB2AA4D}"/>
              </a:ext>
            </a:extLst>
          </p:cNvPr>
          <p:cNvSpPr txBox="1"/>
          <p:nvPr/>
        </p:nvSpPr>
        <p:spPr>
          <a:xfrm>
            <a:off x="3362324" y="4347410"/>
            <a:ext cx="5467350" cy="369330"/>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C000"/>
                </a:solidFill>
                <a:effectLst/>
                <a:uLnTx/>
                <a:uFillTx/>
                <a:latin typeface="Calibri"/>
                <a:cs typeface="Calibri"/>
                <a:sym typeface="Calibri"/>
              </a:rPr>
              <a:t>RAISE YOUR HAND TO RESPOND, OR USE THE CHAT BOX</a:t>
            </a:r>
          </a:p>
        </p:txBody>
      </p:sp>
    </p:spTree>
    <p:custDataLst>
      <p:tags r:id="rId1"/>
    </p:custDataLst>
    <p:extLst>
      <p:ext uri="{BB962C8B-B14F-4D97-AF65-F5344CB8AC3E}">
        <p14:creationId xmlns:p14="http://schemas.microsoft.com/office/powerpoint/2010/main" val="6186961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p:txBody>
          <a:bodyPr>
            <a:normAutofit/>
          </a:bodyPr>
          <a:lstStyle/>
          <a:p>
            <a:pPr marL="0" indent="0">
              <a:buNone/>
              <a:defRPr/>
            </a:pPr>
            <a:r>
              <a:rPr lang="en-US" sz="2800" b="1" i="1" dirty="0">
                <a:solidFill>
                  <a:srgbClr val="002060"/>
                </a:solidFill>
              </a:rPr>
              <a:t>Employees </a:t>
            </a:r>
            <a:r>
              <a:rPr lang="en-US" sz="2800" b="1" i="1" u="sng" dirty="0">
                <a:solidFill>
                  <a:srgbClr val="002060"/>
                </a:solidFill>
              </a:rPr>
              <a:t>May Not</a:t>
            </a:r>
            <a:r>
              <a:rPr lang="en-US" sz="2800" b="1" i="1" dirty="0">
                <a:solidFill>
                  <a:srgbClr val="002060"/>
                </a:solidFill>
              </a:rPr>
              <a:t>:</a:t>
            </a:r>
          </a:p>
          <a:p>
            <a:pPr marL="0" indent="0">
              <a:buNone/>
              <a:defRPr/>
            </a:pPr>
            <a:r>
              <a:rPr lang="en-US" sz="2800" dirty="0">
                <a:solidFill>
                  <a:srgbClr val="002060"/>
                </a:solidFill>
              </a:rPr>
              <a:t>1. Be candidates for public office in partisan politics;</a:t>
            </a:r>
          </a:p>
          <a:p>
            <a:pPr marL="0" indent="0">
              <a:buNone/>
              <a:defRPr/>
            </a:pPr>
            <a:r>
              <a:rPr lang="en-US" sz="2800" dirty="0">
                <a:solidFill>
                  <a:srgbClr val="002060"/>
                </a:solidFill>
              </a:rPr>
              <a:t>2. Use their official position to influence or coerce colleagues or election results;</a:t>
            </a:r>
          </a:p>
          <a:p>
            <a:pPr marL="0" indent="0">
              <a:buNone/>
              <a:defRPr/>
            </a:pPr>
            <a:r>
              <a:rPr lang="en-US" sz="2800" dirty="0">
                <a:solidFill>
                  <a:srgbClr val="002060"/>
                </a:solidFill>
              </a:rPr>
              <a:t>3. Wear partisan political buttons or stickers while on duty;</a:t>
            </a:r>
          </a:p>
        </p:txBody>
      </p:sp>
    </p:spTree>
    <p:extLst>
      <p:ext uri="{BB962C8B-B14F-4D97-AF65-F5344CB8AC3E}">
        <p14:creationId xmlns:p14="http://schemas.microsoft.com/office/powerpoint/2010/main" val="421561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a:xfrm>
            <a:off x="838199" y="1346231"/>
            <a:ext cx="5344255" cy="4093730"/>
          </a:xfrm>
        </p:spPr>
        <p:txBody>
          <a:bodyPr>
            <a:normAutofit fontScale="85000" lnSpcReduction="20000"/>
          </a:bodyPr>
          <a:lstStyle/>
          <a:p>
            <a:pPr marL="0" indent="0">
              <a:buNone/>
              <a:defRPr/>
            </a:pPr>
            <a:r>
              <a:rPr lang="en-US" sz="2800" b="1" i="1" dirty="0">
                <a:solidFill>
                  <a:srgbClr val="002060"/>
                </a:solidFill>
              </a:rPr>
              <a:t>Employees </a:t>
            </a:r>
            <a:r>
              <a:rPr lang="en-US" sz="2800" b="1" i="1" u="sng" dirty="0">
                <a:solidFill>
                  <a:srgbClr val="002060"/>
                </a:solidFill>
              </a:rPr>
              <a:t>May Not</a:t>
            </a:r>
            <a:r>
              <a:rPr lang="en-US" sz="2800" b="1" i="1" dirty="0">
                <a:solidFill>
                  <a:srgbClr val="002060"/>
                </a:solidFill>
              </a:rPr>
              <a:t>:</a:t>
            </a:r>
          </a:p>
          <a:p>
            <a:pPr marL="0" indent="0">
              <a:buNone/>
              <a:defRPr/>
            </a:pPr>
            <a:endParaRPr lang="en-US" sz="2800" b="1" i="1" dirty="0">
              <a:solidFill>
                <a:srgbClr val="002060"/>
              </a:solidFill>
            </a:endParaRPr>
          </a:p>
          <a:p>
            <a:pPr marL="0" indent="0">
              <a:buNone/>
              <a:defRPr/>
            </a:pPr>
            <a:r>
              <a:rPr lang="en-US" sz="2800" dirty="0">
                <a:solidFill>
                  <a:srgbClr val="002060"/>
                </a:solidFill>
              </a:rPr>
              <a:t>4. Collect, solicit, receive, handle, disburse or account for contributions from the general public (NO FUNDRAISING);</a:t>
            </a:r>
          </a:p>
          <a:p>
            <a:pPr marL="0" indent="0">
              <a:buNone/>
              <a:defRPr/>
            </a:pPr>
            <a:r>
              <a:rPr lang="en-US" sz="2800" dirty="0">
                <a:solidFill>
                  <a:srgbClr val="002060"/>
                </a:solidFill>
              </a:rPr>
              <a:t>5. Wear a government uniform or government insignia while engaged in political activities;</a:t>
            </a:r>
          </a:p>
          <a:p>
            <a:pPr marL="0" indent="0">
              <a:buNone/>
              <a:defRPr/>
            </a:pPr>
            <a:r>
              <a:rPr lang="en-US" sz="2800" dirty="0">
                <a:solidFill>
                  <a:srgbClr val="002060"/>
                </a:solidFill>
              </a:rPr>
              <a:t>6. Sell tickets to a political fund raising function to the general public;</a:t>
            </a:r>
          </a:p>
          <a:p>
            <a:pPr marL="0" indent="0">
              <a:buNone/>
              <a:defRPr/>
            </a:pPr>
            <a:r>
              <a:rPr lang="en-US" sz="2800" dirty="0">
                <a:solidFill>
                  <a:srgbClr val="002060"/>
                </a:solidFill>
              </a:rPr>
              <a:t>7. Use government equipment such as email for political activities.</a:t>
            </a:r>
          </a:p>
          <a:p>
            <a:pPr marL="0" indent="0">
              <a:buNone/>
              <a:defRPr/>
            </a:pPr>
            <a:endParaRPr lang="en-US" sz="2800" b="1" i="1" dirty="0">
              <a:solidFill>
                <a:srgbClr val="FFFF00"/>
              </a:solidFill>
            </a:endParaRPr>
          </a:p>
        </p:txBody>
      </p:sp>
    </p:spTree>
    <p:extLst>
      <p:ext uri="{BB962C8B-B14F-4D97-AF65-F5344CB8AC3E}">
        <p14:creationId xmlns:p14="http://schemas.microsoft.com/office/powerpoint/2010/main" val="27046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9919" y="538481"/>
            <a:ext cx="4620729" cy="762000"/>
          </a:xfrm>
        </p:spPr>
        <p:txBody>
          <a:bodyPr>
            <a:noAutofit/>
          </a:bodyPr>
          <a:lstStyle/>
          <a:p>
            <a:pPr algn="ctr">
              <a:lnSpc>
                <a:spcPct val="150000"/>
              </a:lnSpc>
            </a:pPr>
            <a:r>
              <a:rPr lang="en-US" sz="3200" b="1" dirty="0">
                <a:effectLst>
                  <a:outerShdw blurRad="38100" dist="38100" dir="2700000" algn="tl">
                    <a:srgbClr val="000000">
                      <a:alpha val="43137"/>
                    </a:srgbClr>
                  </a:outerShdw>
                </a:effectLst>
                <a:latin typeface="+mn-lt"/>
                <a:cs typeface="Aharoni" pitchFamily="2" charset="-79"/>
              </a:rPr>
              <a:t>2 Key Rules to Remember</a:t>
            </a:r>
          </a:p>
        </p:txBody>
      </p:sp>
      <p:sp>
        <p:nvSpPr>
          <p:cNvPr id="3" name="TextBox 2"/>
          <p:cNvSpPr txBox="1"/>
          <p:nvPr/>
        </p:nvSpPr>
        <p:spPr>
          <a:xfrm>
            <a:off x="1893711" y="1371601"/>
            <a:ext cx="7239000"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0" cap="none" spc="0" normalizeH="0" baseline="0" noProof="0" dirty="0">
                <a:ln>
                  <a:noFill/>
                </a:ln>
                <a:solidFill>
                  <a:srgbClr val="002060"/>
                </a:solidFill>
                <a:effectLst/>
                <a:uLnTx/>
                <a:uFillTx/>
                <a:latin typeface="Calibri" panose="020F0502020204030204"/>
                <a:ea typeface="+mn-ea"/>
                <a:cs typeface="Calibri" pitchFamily="34" charset="0"/>
              </a:rPr>
              <a:t># 1 - You may pursue legislative activity on official time (if provided by your contract) and on site (if not prohibited by your contract), but you may not perform political or electoral work on site or on official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2060"/>
              </a:solidFill>
              <a:effectLst/>
              <a:uLnTx/>
              <a:uFillTx/>
              <a:latin typeface="Calibri" panose="020F0502020204030204"/>
              <a:ea typeface="+mn-ea"/>
              <a:cs typeface="Calibri"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0" i="0" u="none" strike="noStrike" kern="0" cap="none" spc="0" normalizeH="0" baseline="0" noProof="0" dirty="0">
                <a:ln>
                  <a:noFill/>
                </a:ln>
                <a:solidFill>
                  <a:srgbClr val="002060"/>
                </a:solidFill>
                <a:effectLst/>
                <a:uLnTx/>
                <a:uFillTx/>
                <a:latin typeface="Calibri" panose="020F0502020204030204"/>
                <a:ea typeface="+mn-ea"/>
                <a:cs typeface="Calibri" pitchFamily="34" charset="0"/>
              </a:rPr>
              <a:t># 2 - You may solicit financial contributions to the AFGE PAC off-site only and you may only ask other AFGE members to give.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550171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BE1D94-F1AC-4E81-A3A6-FA541F6D4E4A}"/>
              </a:ext>
            </a:extLst>
          </p:cNvPr>
          <p:cNvSpPr txBox="1"/>
          <p:nvPr/>
        </p:nvSpPr>
        <p:spPr>
          <a:xfrm>
            <a:off x="207839" y="122754"/>
            <a:ext cx="5466962" cy="1692794"/>
          </a:xfrm>
          <a:prstGeom prst="rect">
            <a:avLst/>
          </a:prstGeom>
          <a:solidFill>
            <a:schemeClr val="accent1"/>
          </a:solidFill>
        </p:spPr>
        <p:txBody>
          <a:bodyPr vert="horz" lIns="91440" tIns="45720" rIns="91440" bIns="45720" rtlCol="0" anchor="ctr">
            <a:normAutofit/>
          </a:bodyPr>
          <a:lstStyle/>
          <a:p>
            <a:pPr algn="ctr">
              <a:lnSpc>
                <a:spcPct val="90000"/>
              </a:lnSpc>
              <a:spcBef>
                <a:spcPct val="0"/>
              </a:spcBef>
              <a:spcAft>
                <a:spcPts val="600"/>
              </a:spcAft>
            </a:pPr>
            <a:r>
              <a:rPr lang="en-US" sz="4400" b="1" dirty="0">
                <a:latin typeface="+mj-lt"/>
                <a:ea typeface="+mj-ea"/>
                <a:cs typeface="+mj-cs"/>
              </a:rPr>
              <a:t>HATCH ACT SCENERIO #1</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BAFE224-C986-4F3D-B1D4-5CA44CF3AF41}"/>
              </a:ext>
            </a:extLst>
          </p:cNvPr>
          <p:cNvSpPr txBox="1"/>
          <p:nvPr/>
        </p:nvSpPr>
        <p:spPr>
          <a:xfrm>
            <a:off x="655321" y="2575034"/>
            <a:ext cx="5120113" cy="3462228"/>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800" b="1" dirty="0"/>
              <a:t>The US presidential election is underway and the AFGE National E-Board has endorsed a candidate. </a:t>
            </a:r>
          </a:p>
          <a:p>
            <a:pPr>
              <a:lnSpc>
                <a:spcPct val="90000"/>
              </a:lnSpc>
              <a:spcAft>
                <a:spcPts val="600"/>
              </a:spcAft>
            </a:pPr>
            <a:endParaRPr lang="en-US" sz="2800" b="1" dirty="0"/>
          </a:p>
          <a:p>
            <a:pPr>
              <a:lnSpc>
                <a:spcPct val="90000"/>
              </a:lnSpc>
              <a:spcAft>
                <a:spcPts val="600"/>
              </a:spcAft>
            </a:pPr>
            <a:r>
              <a:rPr lang="en-US" sz="2800" b="1" dirty="0"/>
              <a:t>Your Local votes to hold a voter registration drive in the Cafeteria every month until the election. </a:t>
            </a:r>
          </a:p>
          <a:p>
            <a:pPr>
              <a:lnSpc>
                <a:spcPct val="90000"/>
              </a:lnSpc>
              <a:spcAft>
                <a:spcPts val="600"/>
              </a:spcAft>
            </a:pPr>
            <a:endParaRPr lang="en-US" sz="2800" b="1" dirty="0"/>
          </a:p>
          <a:p>
            <a:pPr>
              <a:lnSpc>
                <a:spcPct val="90000"/>
              </a:lnSpc>
              <a:spcAft>
                <a:spcPts val="600"/>
              </a:spcAft>
            </a:pPr>
            <a:r>
              <a:rPr lang="en-US" sz="2800" b="1" dirty="0"/>
              <a:t>IS THIS A HATCH ACT VIOLATION?</a:t>
            </a:r>
          </a:p>
          <a:p>
            <a:pPr indent="-228600">
              <a:lnSpc>
                <a:spcPct val="90000"/>
              </a:lnSpc>
              <a:spcAft>
                <a:spcPts val="600"/>
              </a:spcAft>
              <a:buFont typeface="Arial" panose="020B0604020202020204" pitchFamily="34" charset="0"/>
              <a:buChar char="•"/>
            </a:pPr>
            <a:endParaRPr lang="en-US" sz="2800" b="1" dirty="0"/>
          </a:p>
          <a:p>
            <a:pPr indent="-228600">
              <a:lnSpc>
                <a:spcPct val="90000"/>
              </a:lnSpc>
              <a:spcAft>
                <a:spcPts val="600"/>
              </a:spcAft>
              <a:buFont typeface="Arial" panose="020B0604020202020204" pitchFamily="34" charset="0"/>
              <a:buChar char="•"/>
            </a:pPr>
            <a:endParaRPr lang="en-US" sz="2800" b="1" dirty="0"/>
          </a:p>
        </p:txBody>
      </p:sp>
      <p:pic>
        <p:nvPicPr>
          <p:cNvPr id="4" name="Picture 3">
            <a:extLst>
              <a:ext uri="{FF2B5EF4-FFF2-40B4-BE49-F238E27FC236}">
                <a16:creationId xmlns:a16="http://schemas.microsoft.com/office/drawing/2014/main" id="{2F440900-A287-475F-AACE-8A225759EF97}"/>
              </a:ext>
            </a:extLst>
          </p:cNvPr>
          <p:cNvPicPr>
            <a:picLocks noChangeAspect="1"/>
          </p:cNvPicPr>
          <p:nvPr/>
        </p:nvPicPr>
        <p:blipFill rotWithShape="1">
          <a:blip r:embed="rId3"/>
          <a:srcRect l="13682" r="1727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3782796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9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8D84FD3-357D-4737-9815-01F6425E2DE0}"/>
              </a:ext>
            </a:extLst>
          </p:cNvPr>
          <p:cNvSpPr txBox="1"/>
          <p:nvPr/>
        </p:nvSpPr>
        <p:spPr>
          <a:xfrm>
            <a:off x="524256" y="4767072"/>
            <a:ext cx="6594189"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a:solidFill>
                  <a:srgbClr val="FFFFFF"/>
                </a:solidFill>
                <a:latin typeface="+mj-lt"/>
                <a:ea typeface="+mj-ea"/>
                <a:cs typeface="+mj-cs"/>
              </a:rPr>
              <a:t>HATCH ACT SCENERIO #2</a:t>
            </a:r>
          </a:p>
        </p:txBody>
      </p:sp>
      <p:pic>
        <p:nvPicPr>
          <p:cNvPr id="6" name="Picture 5" descr="A group of people holding wine glasses&#10;&#10;Description generated with high confidence">
            <a:extLst>
              <a:ext uri="{FF2B5EF4-FFF2-40B4-BE49-F238E27FC236}">
                <a16:creationId xmlns:a16="http://schemas.microsoft.com/office/drawing/2014/main" id="{DE1C706A-F929-478B-A97B-B15B4FC4553A}"/>
              </a:ext>
            </a:extLst>
          </p:cNvPr>
          <p:cNvPicPr>
            <a:picLocks noChangeAspect="1"/>
          </p:cNvPicPr>
          <p:nvPr/>
        </p:nvPicPr>
        <p:blipFill rotWithShape="1">
          <a:blip r:embed="rId3"/>
          <a:srcRect l="3338"/>
          <a:stretch/>
        </p:blipFill>
        <p:spPr>
          <a:xfrm>
            <a:off x="1147354" y="983884"/>
            <a:ext cx="5568756" cy="3240588"/>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151E62E-A8AA-45E5-8639-5733CE520C95}"/>
              </a:ext>
            </a:extLst>
          </p:cNvPr>
          <p:cNvSpPr txBox="1"/>
          <p:nvPr/>
        </p:nvSpPr>
        <p:spPr>
          <a:xfrm>
            <a:off x="7638824" y="393724"/>
            <a:ext cx="4127274" cy="6070550"/>
          </a:xfrm>
          <a:prstGeom prst="rect">
            <a:avLst/>
          </a:prstGeom>
        </p:spPr>
        <p:txBody>
          <a:bodyPr vert="horz" lIns="91440" tIns="45720" rIns="91440" bIns="45720" rtlCol="0" anchor="ctr">
            <a:normAutofit/>
          </a:bodyPr>
          <a:lstStyle/>
          <a:p>
            <a:pPr>
              <a:lnSpc>
                <a:spcPct val="90000"/>
              </a:lnSpc>
              <a:spcAft>
                <a:spcPts val="600"/>
              </a:spcAft>
            </a:pPr>
            <a:r>
              <a:rPr lang="en-US" sz="2000" b="1" dirty="0">
                <a:solidFill>
                  <a:srgbClr val="FFFFFF"/>
                </a:solidFill>
              </a:rPr>
              <a:t>An AFGE member has invited a few co-workers in the department out for happy hour event at a local bar. One of the Local Vice Presidents are also invited to attend. </a:t>
            </a:r>
          </a:p>
          <a:p>
            <a:pPr>
              <a:lnSpc>
                <a:spcPct val="90000"/>
              </a:lnSpc>
              <a:spcAft>
                <a:spcPts val="600"/>
              </a:spcAft>
            </a:pPr>
            <a:endParaRPr lang="en-US" sz="2000" b="1" dirty="0">
              <a:solidFill>
                <a:srgbClr val="FFFFFF"/>
              </a:solidFill>
            </a:endParaRPr>
          </a:p>
          <a:p>
            <a:pPr>
              <a:lnSpc>
                <a:spcPct val="90000"/>
              </a:lnSpc>
              <a:spcAft>
                <a:spcPts val="600"/>
              </a:spcAft>
            </a:pPr>
            <a:r>
              <a:rPr lang="en-US" sz="2000" b="1" dirty="0">
                <a:solidFill>
                  <a:srgbClr val="FFFFFF"/>
                </a:solidFill>
              </a:rPr>
              <a:t>At the happy hour the conversation start to get into politics. The Local Vice President ask the group “ are you all willing to do what you can and volunteer to help elect Sue Mallory for the 3</a:t>
            </a:r>
            <a:r>
              <a:rPr lang="en-US" sz="2000" b="1" baseline="30000" dirty="0">
                <a:solidFill>
                  <a:srgbClr val="FFFFFF"/>
                </a:solidFill>
              </a:rPr>
              <a:t>rd</a:t>
            </a:r>
            <a:r>
              <a:rPr lang="en-US" sz="2000" b="1" dirty="0">
                <a:solidFill>
                  <a:srgbClr val="FFFFFF"/>
                </a:solidFill>
              </a:rPr>
              <a:t> District Congressional seat?” </a:t>
            </a:r>
          </a:p>
          <a:p>
            <a:pPr>
              <a:lnSpc>
                <a:spcPct val="90000"/>
              </a:lnSpc>
              <a:spcAft>
                <a:spcPts val="600"/>
              </a:spcAft>
            </a:pPr>
            <a:endParaRPr lang="en-US" sz="2000" b="1" dirty="0">
              <a:solidFill>
                <a:srgbClr val="FFFFFF"/>
              </a:solidFill>
            </a:endParaRPr>
          </a:p>
          <a:p>
            <a:pPr>
              <a:lnSpc>
                <a:spcPct val="90000"/>
              </a:lnSpc>
              <a:spcAft>
                <a:spcPts val="600"/>
              </a:spcAft>
            </a:pPr>
            <a:r>
              <a:rPr lang="en-US" sz="2000" b="1" dirty="0">
                <a:solidFill>
                  <a:srgbClr val="FFFFFF"/>
                </a:solidFill>
              </a:rPr>
              <a:t>The group exclaimed “YES!” and everyone gave a toast to the candidate. </a:t>
            </a:r>
          </a:p>
          <a:p>
            <a:pPr>
              <a:lnSpc>
                <a:spcPct val="90000"/>
              </a:lnSpc>
              <a:spcAft>
                <a:spcPts val="600"/>
              </a:spcAft>
            </a:pPr>
            <a:endParaRPr lang="en-US" sz="2000" b="1" dirty="0">
              <a:solidFill>
                <a:srgbClr val="FFFFFF"/>
              </a:solidFill>
            </a:endParaRPr>
          </a:p>
          <a:p>
            <a:pPr>
              <a:lnSpc>
                <a:spcPct val="90000"/>
              </a:lnSpc>
              <a:spcAft>
                <a:spcPts val="600"/>
              </a:spcAft>
            </a:pPr>
            <a:r>
              <a:rPr lang="en-US" sz="2000" b="1" dirty="0">
                <a:solidFill>
                  <a:srgbClr val="FFFFFF"/>
                </a:solidFill>
              </a:rPr>
              <a:t>IS THIS A HATCH ACT VIOLATION?</a:t>
            </a:r>
          </a:p>
          <a:p>
            <a:pPr indent="-228600">
              <a:lnSpc>
                <a:spcPct val="90000"/>
              </a:lnSpc>
              <a:spcAft>
                <a:spcPts val="600"/>
              </a:spcAft>
              <a:buFont typeface="Arial" panose="020B0604020202020204" pitchFamily="34" charset="0"/>
              <a:buChar char="•"/>
            </a:pPr>
            <a:endParaRPr lang="en-US" sz="1600" b="1" dirty="0">
              <a:solidFill>
                <a:srgbClr val="FFFFFF"/>
              </a:solidFill>
            </a:endParaRPr>
          </a:p>
        </p:txBody>
      </p:sp>
    </p:spTree>
    <p:extLst>
      <p:ext uri="{BB962C8B-B14F-4D97-AF65-F5344CB8AC3E}">
        <p14:creationId xmlns:p14="http://schemas.microsoft.com/office/powerpoint/2010/main" val="15671823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86622" y="2664077"/>
            <a:ext cx="10364755" cy="1325563"/>
          </a:xfrm>
          <a:effectLst>
            <a:outerShdw blurRad="50800" dist="38100" dir="2700000" algn="tl" rotWithShape="0">
              <a:prstClr val="black">
                <a:alpha val="40000"/>
              </a:prstClr>
            </a:outerShdw>
          </a:effectLst>
        </p:spPr>
        <p:txBody>
          <a:bodyPr>
            <a:normAutofit/>
          </a:bodyPr>
          <a:lstStyle/>
          <a:p>
            <a:pPr algn="ctr"/>
            <a:r>
              <a:rPr lang="en-US" sz="8000" dirty="0">
                <a:solidFill>
                  <a:schemeClr val="bg1"/>
                </a:solidFill>
                <a:latin typeface="Arial Black" panose="020B0A04020102020204" pitchFamily="34" charset="0"/>
              </a:rPr>
              <a:t>Resources</a:t>
            </a:r>
          </a:p>
        </p:txBody>
      </p:sp>
    </p:spTree>
    <p:extLst>
      <p:ext uri="{BB962C8B-B14F-4D97-AF65-F5344CB8AC3E}">
        <p14:creationId xmlns:p14="http://schemas.microsoft.com/office/powerpoint/2010/main" val="26381015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30B65B-D704-4FE9-86FC-D87A8CFB637A}"/>
              </a:ext>
            </a:extLst>
          </p:cNvPr>
          <p:cNvSpPr>
            <a:spLocks noGrp="1"/>
          </p:cNvSpPr>
          <p:nvPr>
            <p:ph idx="1"/>
          </p:nvPr>
        </p:nvSpPr>
        <p:spPr>
          <a:xfrm>
            <a:off x="772886" y="892564"/>
            <a:ext cx="10515600" cy="4351338"/>
          </a:xfrm>
        </p:spPr>
        <p:txBody>
          <a:bodyPr>
            <a:normAutofit fontScale="92500" lnSpcReduction="20000"/>
          </a:bodyPr>
          <a:lstStyle/>
          <a:p>
            <a:endParaRPr lang="en-US" dirty="0">
              <a:hlinkClick r:id="rId3">
                <a:extLst>
                  <a:ext uri="{A12FA001-AC4F-418D-AE19-62706E023703}">
                    <ahyp:hlinkClr xmlns:ahyp="http://schemas.microsoft.com/office/drawing/2018/hyperlinkcolor" val="tx"/>
                  </a:ext>
                </a:extLst>
              </a:hlinkClick>
            </a:endParaRPr>
          </a:p>
          <a:p>
            <a:pPr marL="0" indent="0">
              <a:buNone/>
            </a:pPr>
            <a:r>
              <a:rPr lang="en-US" sz="4400" b="1" dirty="0">
                <a:highlight>
                  <a:srgbClr val="FFFF00"/>
                </a:highlight>
                <a:hlinkClick r:id="rId3">
                  <a:extLst>
                    <a:ext uri="{A12FA001-AC4F-418D-AE19-62706E023703}">
                      <ahyp:hlinkClr xmlns:ahyp="http://schemas.microsoft.com/office/drawing/2018/hyperlinkcolor" val="tx"/>
                    </a:ext>
                  </a:extLst>
                </a:hlinkClick>
              </a:rPr>
              <a:t>External Resources</a:t>
            </a:r>
          </a:p>
          <a:p>
            <a:r>
              <a:rPr lang="en-US" sz="4400" b="1" dirty="0">
                <a:solidFill>
                  <a:schemeClr val="accent1">
                    <a:lumMod val="50000"/>
                  </a:schemeClr>
                </a:solidFill>
                <a:hlinkClick r:id="rId4">
                  <a:extLst>
                    <a:ext uri="{A12FA001-AC4F-418D-AE19-62706E023703}">
                      <ahyp:hlinkClr xmlns:ahyp="http://schemas.microsoft.com/office/drawing/2018/hyperlinkcolor" val="tx"/>
                    </a:ext>
                  </a:extLst>
                </a:hlinkClick>
              </a:rPr>
              <a:t>www.aflcio.org</a:t>
            </a:r>
            <a:endParaRPr lang="en-US" sz="4400" b="1" dirty="0">
              <a:solidFill>
                <a:schemeClr val="accent1">
                  <a:lumMod val="50000"/>
                </a:schemeClr>
              </a:solidFill>
            </a:endParaRPr>
          </a:p>
          <a:p>
            <a:endParaRPr lang="en-US" sz="4400" b="1" dirty="0"/>
          </a:p>
          <a:p>
            <a:pPr marL="0" indent="0">
              <a:buNone/>
            </a:pPr>
            <a:endParaRPr lang="en-US" sz="4400" b="1" dirty="0"/>
          </a:p>
          <a:p>
            <a:pPr marL="0" indent="0">
              <a:buNone/>
            </a:pPr>
            <a:r>
              <a:rPr lang="en-US" sz="4400" b="1" dirty="0">
                <a:highlight>
                  <a:srgbClr val="FFFF00"/>
                </a:highlight>
              </a:rPr>
              <a:t>Get Connected w/ Internal Resources: </a:t>
            </a:r>
          </a:p>
          <a:p>
            <a:r>
              <a:rPr lang="en-US" sz="4400" b="1" dirty="0">
                <a:hlinkClick r:id="rId5"/>
              </a:rPr>
              <a:t>www.afge.org</a:t>
            </a:r>
            <a:endParaRPr lang="en-US" sz="4400" b="1" dirty="0"/>
          </a:p>
          <a:p>
            <a:r>
              <a:rPr lang="en-US" sz="4400" b="1" dirty="0">
                <a:hlinkClick r:id="rId6"/>
              </a:rPr>
              <a:t>https://afgelearn.moonami.com/</a:t>
            </a:r>
            <a:endParaRPr lang="en-US" dirty="0"/>
          </a:p>
        </p:txBody>
      </p:sp>
    </p:spTree>
    <p:extLst>
      <p:ext uri="{BB962C8B-B14F-4D97-AF65-F5344CB8AC3E}">
        <p14:creationId xmlns:p14="http://schemas.microsoft.com/office/powerpoint/2010/main" val="330164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your feedback is important to us">
            <a:extLst>
              <a:ext uri="{FF2B5EF4-FFF2-40B4-BE49-F238E27FC236}">
                <a16:creationId xmlns:a16="http://schemas.microsoft.com/office/drawing/2014/main" id="{2634FA14-D59F-4210-B9E2-3A218E5EAF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6972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4F662136-9CED-4528-860F-958018CD2E97}"/>
              </a:ext>
            </a:extLst>
          </p:cNvPr>
          <p:cNvGrpSpPr/>
          <p:nvPr/>
        </p:nvGrpSpPr>
        <p:grpSpPr>
          <a:xfrm>
            <a:off x="2837800" y="368134"/>
            <a:ext cx="9354200" cy="5545777"/>
            <a:chOff x="5201849" y="1396999"/>
            <a:chExt cx="6739433" cy="4064000"/>
          </a:xfrm>
        </p:grpSpPr>
        <p:sp>
          <p:nvSpPr>
            <p:cNvPr id="17" name="Straight Connector 16">
              <a:extLst>
                <a:ext uri="{FF2B5EF4-FFF2-40B4-BE49-F238E27FC236}">
                  <a16:creationId xmlns:a16="http://schemas.microsoft.com/office/drawing/2014/main" id="{E980A129-7DEE-4E75-93A1-0795488783D4}"/>
                </a:ext>
              </a:extLst>
            </p:cNvPr>
            <p:cNvSpPr/>
            <p:nvPr/>
          </p:nvSpPr>
          <p:spPr>
            <a:xfrm>
              <a:off x="7110811" y="4851399"/>
              <a:ext cx="4080256"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a:extLst>
                <a:ext uri="{FF2B5EF4-FFF2-40B4-BE49-F238E27FC236}">
                  <a16:creationId xmlns:a16="http://schemas.microsoft.com/office/drawing/2014/main" id="{169EED92-6941-4D60-B01B-7DF4CE74ED5A}"/>
                </a:ext>
              </a:extLst>
            </p:cNvPr>
            <p:cNvSpPr/>
            <p:nvPr/>
          </p:nvSpPr>
          <p:spPr>
            <a:xfrm>
              <a:off x="7110811" y="3428999"/>
              <a:ext cx="3495039"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18">
              <a:extLst>
                <a:ext uri="{FF2B5EF4-FFF2-40B4-BE49-F238E27FC236}">
                  <a16:creationId xmlns:a16="http://schemas.microsoft.com/office/drawing/2014/main" id="{B3A6DB5F-A07A-4740-A217-3A61E7628E38}"/>
                </a:ext>
              </a:extLst>
            </p:cNvPr>
            <p:cNvSpPr/>
            <p:nvPr/>
          </p:nvSpPr>
          <p:spPr>
            <a:xfrm>
              <a:off x="7110811" y="2006599"/>
              <a:ext cx="4080256"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a:extLst>
                <a:ext uri="{FF2B5EF4-FFF2-40B4-BE49-F238E27FC236}">
                  <a16:creationId xmlns:a16="http://schemas.microsoft.com/office/drawing/2014/main" id="{59383FF9-F2D6-46F4-AF3B-A9410AC0A09A}"/>
                </a:ext>
              </a:extLst>
            </p:cNvPr>
            <p:cNvSpPr/>
            <p:nvPr/>
          </p:nvSpPr>
          <p:spPr>
            <a:xfrm>
              <a:off x="5201849" y="1594631"/>
              <a:ext cx="3685673" cy="352377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99D714CB-CDF7-4048-9F03-AD893CA4F688}"/>
                </a:ext>
              </a:extLst>
            </p:cNvPr>
            <p:cNvSpPr/>
            <p:nvPr/>
          </p:nvSpPr>
          <p:spPr>
            <a:xfrm>
              <a:off x="5810331" y="3554983"/>
              <a:ext cx="2600960" cy="1341120"/>
            </a:xfrm>
            <a:custGeom>
              <a:avLst/>
              <a:gdLst>
                <a:gd name="connsiteX0" fmla="*/ 0 w 2600960"/>
                <a:gd name="connsiteY0" fmla="*/ 0 h 1341120"/>
                <a:gd name="connsiteX1" fmla="*/ 2600960 w 2600960"/>
                <a:gd name="connsiteY1" fmla="*/ 0 h 1341120"/>
                <a:gd name="connsiteX2" fmla="*/ 2600960 w 2600960"/>
                <a:gd name="connsiteY2" fmla="*/ 1341120 h 1341120"/>
                <a:gd name="connsiteX3" fmla="*/ 0 w 2600960"/>
                <a:gd name="connsiteY3" fmla="*/ 1341120 h 1341120"/>
                <a:gd name="connsiteX4" fmla="*/ 0 w 2600960"/>
                <a:gd name="connsiteY4" fmla="*/ 0 h 134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960" h="1341120">
                  <a:moveTo>
                    <a:pt x="0" y="0"/>
                  </a:moveTo>
                  <a:lnTo>
                    <a:pt x="2600960" y="0"/>
                  </a:lnTo>
                  <a:lnTo>
                    <a:pt x="2600960" y="1341120"/>
                  </a:lnTo>
                  <a:lnTo>
                    <a:pt x="0" y="134112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marR="0" lvl="0" indent="0" algn="ctr" defTabSz="2889250" rtl="0" eaLnBrk="1" fontAlgn="auto" latinLnBrk="0" hangingPunct="0">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srgbClr val="FFFFFF"/>
                </a:solidFill>
                <a:effectLst/>
                <a:uLnTx/>
                <a:uFillTx/>
                <a:latin typeface="Helvetica"/>
                <a:cs typeface="Helvetica"/>
                <a:sym typeface="Calibri"/>
              </a:endParaRPr>
            </a:p>
          </p:txBody>
        </p:sp>
        <p:sp>
          <p:nvSpPr>
            <p:cNvPr id="22" name="Oval 21">
              <a:extLst>
                <a:ext uri="{FF2B5EF4-FFF2-40B4-BE49-F238E27FC236}">
                  <a16:creationId xmlns:a16="http://schemas.microsoft.com/office/drawing/2014/main" id="{CAF6900F-9837-4512-8EA6-5AF7589B0798}"/>
                </a:ext>
              </a:extLst>
            </p:cNvPr>
            <p:cNvSpPr/>
            <p:nvPr/>
          </p:nvSpPr>
          <p:spPr>
            <a:xfrm>
              <a:off x="10581467" y="1396999"/>
              <a:ext cx="1219200" cy="1219200"/>
            </a:xfrm>
            <a:prstGeom prst="ellipse">
              <a:avLst/>
            </a:prstGeom>
            <a:blipFill>
              <a:blip r:embed="rId3">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Shape 22">
              <a:extLst>
                <a:ext uri="{FF2B5EF4-FFF2-40B4-BE49-F238E27FC236}">
                  <a16:creationId xmlns:a16="http://schemas.microsoft.com/office/drawing/2014/main" id="{4D840F64-7029-4B62-84DA-A8202AB900EF}"/>
                </a:ext>
              </a:extLst>
            </p:cNvPr>
            <p:cNvSpPr/>
            <p:nvPr/>
          </p:nvSpPr>
          <p:spPr>
            <a:xfrm>
              <a:off x="11800668" y="1396999"/>
              <a:ext cx="140614" cy="1219200"/>
            </a:xfrm>
            <a:custGeom>
              <a:avLst/>
              <a:gdLst>
                <a:gd name="connsiteX0" fmla="*/ 0 w 140614"/>
                <a:gd name="connsiteY0" fmla="*/ 0 h 1219200"/>
                <a:gd name="connsiteX1" fmla="*/ 140614 w 140614"/>
                <a:gd name="connsiteY1" fmla="*/ 0 h 1219200"/>
                <a:gd name="connsiteX2" fmla="*/ 140614 w 140614"/>
                <a:gd name="connsiteY2" fmla="*/ 1219200 h 1219200"/>
                <a:gd name="connsiteX3" fmla="*/ 0 w 140614"/>
                <a:gd name="connsiteY3" fmla="*/ 1219200 h 1219200"/>
                <a:gd name="connsiteX4" fmla="*/ 0 w 140614"/>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14" h="1219200">
                  <a:moveTo>
                    <a:pt x="0" y="0"/>
                  </a:moveTo>
                  <a:lnTo>
                    <a:pt x="140614" y="0"/>
                  </a:lnTo>
                  <a:lnTo>
                    <a:pt x="140614"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marR="0" lvl="0" indent="0" algn="l" defTabSz="222250" rtl="0" eaLnBrk="1" fontAlgn="auto" latinLnBrk="0" hangingPunct="0">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000000">
                    <a:hueOff val="0"/>
                    <a:satOff val="0"/>
                    <a:lumOff val="0"/>
                    <a:alphaOff val="0"/>
                  </a:srgbClr>
                </a:solidFill>
                <a:effectLst/>
                <a:uLnTx/>
                <a:uFillTx/>
                <a:latin typeface="Helvetica"/>
                <a:cs typeface="Helvetica"/>
                <a:sym typeface="Calibri"/>
              </a:endParaRPr>
            </a:p>
          </p:txBody>
        </p:sp>
        <p:sp>
          <p:nvSpPr>
            <p:cNvPr id="24" name="Oval 23">
              <a:extLst>
                <a:ext uri="{FF2B5EF4-FFF2-40B4-BE49-F238E27FC236}">
                  <a16:creationId xmlns:a16="http://schemas.microsoft.com/office/drawing/2014/main" id="{C5826CBA-5667-4CA7-899B-7614E87CA66E}"/>
                </a:ext>
              </a:extLst>
            </p:cNvPr>
            <p:cNvSpPr/>
            <p:nvPr/>
          </p:nvSpPr>
          <p:spPr>
            <a:xfrm>
              <a:off x="9996251" y="2819399"/>
              <a:ext cx="1219200" cy="1219200"/>
            </a:xfrm>
            <a:prstGeom prst="ellipse">
              <a:avLst/>
            </a:prstGeom>
            <a:blipFill>
              <a:blip r:embed="rId4">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08B7CBC8-D7D5-450A-857C-D081B63941DC}"/>
                </a:ext>
              </a:extLst>
            </p:cNvPr>
            <p:cNvSpPr/>
            <p:nvPr/>
          </p:nvSpPr>
          <p:spPr>
            <a:xfrm>
              <a:off x="11215451" y="2819399"/>
              <a:ext cx="199136" cy="1219200"/>
            </a:xfrm>
            <a:custGeom>
              <a:avLst/>
              <a:gdLst>
                <a:gd name="connsiteX0" fmla="*/ 0 w 199136"/>
                <a:gd name="connsiteY0" fmla="*/ 0 h 1219200"/>
                <a:gd name="connsiteX1" fmla="*/ 199136 w 199136"/>
                <a:gd name="connsiteY1" fmla="*/ 0 h 1219200"/>
                <a:gd name="connsiteX2" fmla="*/ 199136 w 199136"/>
                <a:gd name="connsiteY2" fmla="*/ 1219200 h 1219200"/>
                <a:gd name="connsiteX3" fmla="*/ 0 w 199136"/>
                <a:gd name="connsiteY3" fmla="*/ 1219200 h 1219200"/>
                <a:gd name="connsiteX4" fmla="*/ 0 w 199136"/>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 h="1219200">
                  <a:moveTo>
                    <a:pt x="0" y="0"/>
                  </a:moveTo>
                  <a:lnTo>
                    <a:pt x="199136" y="0"/>
                  </a:lnTo>
                  <a:lnTo>
                    <a:pt x="199136"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marR="0" lvl="0" indent="0" algn="l" defTabSz="222250" rtl="0" eaLnBrk="1" fontAlgn="auto" latinLnBrk="0" hangingPunct="0">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0000">
                    <a:hueOff val="0"/>
                    <a:satOff val="0"/>
                    <a:lumOff val="0"/>
                    <a:alphaOff val="0"/>
                  </a:srgbClr>
                </a:solidFill>
                <a:effectLst/>
                <a:uLnTx/>
                <a:uFillTx/>
                <a:latin typeface="Helvetica"/>
                <a:cs typeface="Helvetica"/>
                <a:sym typeface="Calibri"/>
              </a:endParaRPr>
            </a:p>
          </p:txBody>
        </p:sp>
        <p:sp>
          <p:nvSpPr>
            <p:cNvPr id="26" name="Oval 25">
              <a:extLst>
                <a:ext uri="{FF2B5EF4-FFF2-40B4-BE49-F238E27FC236}">
                  <a16:creationId xmlns:a16="http://schemas.microsoft.com/office/drawing/2014/main" id="{796FC869-61A8-4F1C-8EF6-7BB9DA0F78ED}"/>
                </a:ext>
              </a:extLst>
            </p:cNvPr>
            <p:cNvSpPr/>
            <p:nvPr/>
          </p:nvSpPr>
          <p:spPr>
            <a:xfrm>
              <a:off x="10581467" y="4241799"/>
              <a:ext cx="1219200" cy="1219200"/>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Shape 26">
              <a:extLst>
                <a:ext uri="{FF2B5EF4-FFF2-40B4-BE49-F238E27FC236}">
                  <a16:creationId xmlns:a16="http://schemas.microsoft.com/office/drawing/2014/main" id="{CCAE59B3-82B3-46AE-8E96-893B865E5BE9}"/>
                </a:ext>
              </a:extLst>
            </p:cNvPr>
            <p:cNvSpPr/>
            <p:nvPr/>
          </p:nvSpPr>
          <p:spPr>
            <a:xfrm>
              <a:off x="11800668" y="4241799"/>
              <a:ext cx="140614" cy="1219200"/>
            </a:xfrm>
            <a:custGeom>
              <a:avLst/>
              <a:gdLst>
                <a:gd name="connsiteX0" fmla="*/ 0 w 140614"/>
                <a:gd name="connsiteY0" fmla="*/ 0 h 1219200"/>
                <a:gd name="connsiteX1" fmla="*/ 140614 w 140614"/>
                <a:gd name="connsiteY1" fmla="*/ 0 h 1219200"/>
                <a:gd name="connsiteX2" fmla="*/ 140614 w 140614"/>
                <a:gd name="connsiteY2" fmla="*/ 1219200 h 1219200"/>
                <a:gd name="connsiteX3" fmla="*/ 0 w 140614"/>
                <a:gd name="connsiteY3" fmla="*/ 1219200 h 1219200"/>
                <a:gd name="connsiteX4" fmla="*/ 0 w 140614"/>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14" h="1219200">
                  <a:moveTo>
                    <a:pt x="0" y="0"/>
                  </a:moveTo>
                  <a:lnTo>
                    <a:pt x="140614" y="0"/>
                  </a:lnTo>
                  <a:lnTo>
                    <a:pt x="140614"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marR="0" lvl="0" indent="0" algn="l" defTabSz="222250" rtl="0" eaLnBrk="1" fontAlgn="auto" latinLnBrk="0" hangingPunct="0">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0000">
                    <a:hueOff val="0"/>
                    <a:satOff val="0"/>
                    <a:lumOff val="0"/>
                    <a:alphaOff val="0"/>
                  </a:srgbClr>
                </a:solidFill>
                <a:effectLst/>
                <a:uLnTx/>
                <a:uFillTx/>
                <a:latin typeface="Helvetica"/>
                <a:cs typeface="Helvetica"/>
                <a:sym typeface="Calibri"/>
              </a:endParaRPr>
            </a:p>
          </p:txBody>
        </p:sp>
      </p:grpSp>
      <p:sp>
        <p:nvSpPr>
          <p:cNvPr id="28" name="TextBox 27">
            <a:extLst>
              <a:ext uri="{FF2B5EF4-FFF2-40B4-BE49-F238E27FC236}">
                <a16:creationId xmlns:a16="http://schemas.microsoft.com/office/drawing/2014/main" id="{6AED4647-AA8F-478E-AD7C-C2B58B14DFFD}"/>
              </a:ext>
            </a:extLst>
          </p:cNvPr>
          <p:cNvSpPr txBox="1"/>
          <p:nvPr/>
        </p:nvSpPr>
        <p:spPr>
          <a:xfrm>
            <a:off x="3352268" y="1716918"/>
            <a:ext cx="4144489"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00"/>
                </a:solidFill>
                <a:effectLst/>
                <a:uLnTx/>
                <a:uFillTx/>
                <a:latin typeface="Calibri"/>
                <a:ea typeface="+mj-ea"/>
                <a:cs typeface="Calibri"/>
                <a:sym typeface="Calibri"/>
              </a:rPr>
              <a:t>Questions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00"/>
                </a:solidFill>
                <a:effectLst/>
                <a:uLnTx/>
                <a:uFillTx/>
                <a:latin typeface="Calibri"/>
                <a:ea typeface="+mj-ea"/>
                <a:cs typeface="Calibri"/>
                <a:sym typeface="Calibri"/>
              </a:rPr>
              <a:t>&amp;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00"/>
                </a:solidFill>
                <a:effectLst/>
                <a:uLnTx/>
                <a:uFillTx/>
                <a:latin typeface="Calibri"/>
                <a:ea typeface="+mj-ea"/>
                <a:cs typeface="Calibri"/>
                <a:sym typeface="Calibri"/>
              </a:rPr>
              <a:t>Answers</a:t>
            </a:r>
          </a:p>
        </p:txBody>
      </p:sp>
    </p:spTree>
    <p:extLst>
      <p:ext uri="{BB962C8B-B14F-4D97-AF65-F5344CB8AC3E}">
        <p14:creationId xmlns:p14="http://schemas.microsoft.com/office/powerpoint/2010/main" val="1033170033"/>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GE Power Point Template" id="{A12034AD-029F-47A4-B0A6-C24DD15AFD80}" vid="{F27EBA32-BFE2-4039-BC76-9821B84C7C62}"/>
    </a:ext>
  </a:ext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Leadership-themed PowerPoint 2007 template">
  <a:themeElements>
    <a:clrScheme name="Custom 37">
      <a:dk1>
        <a:srgbClr val="FFD965"/>
      </a:dk1>
      <a:lt1>
        <a:sysClr val="window" lastClr="FFFFFF"/>
      </a:lt1>
      <a:dk2>
        <a:srgbClr val="1F497D"/>
      </a:dk2>
      <a:lt2>
        <a:srgbClr val="EEECE1"/>
      </a:lt2>
      <a:accent1>
        <a:srgbClr val="4F81BD"/>
      </a:accent1>
      <a:accent2>
        <a:srgbClr val="C0504D"/>
      </a:accent2>
      <a:accent3>
        <a:srgbClr val="FFC000"/>
      </a:accent3>
      <a:accent4>
        <a:srgbClr val="65ADE9"/>
      </a:accent4>
      <a:accent5>
        <a:srgbClr val="0070C0"/>
      </a:accent5>
      <a:accent6>
        <a:srgbClr val="FF0000"/>
      </a:accent6>
      <a:hlink>
        <a:srgbClr val="0000FF"/>
      </a:hlink>
      <a:folHlink>
        <a:srgbClr val="80008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Facet">
  <a:themeElements>
    <a:clrScheme name="Custom 13">
      <a:dk1>
        <a:srgbClr val="0070C0"/>
      </a:dk1>
      <a:lt1>
        <a:sysClr val="window" lastClr="FFFFFF"/>
      </a:lt1>
      <a:dk2>
        <a:srgbClr val="323232"/>
      </a:dk2>
      <a:lt2>
        <a:srgbClr val="E3DED1"/>
      </a:lt2>
      <a:accent1>
        <a:srgbClr val="FF0000"/>
      </a:accent1>
      <a:accent2>
        <a:srgbClr val="0070C0"/>
      </a:accent2>
      <a:accent3>
        <a:srgbClr val="FFFFFF"/>
      </a:accent3>
      <a:accent4>
        <a:srgbClr val="FFFFFF"/>
      </a:accent4>
      <a:accent5>
        <a:srgbClr val="FFFFFF"/>
      </a:accent5>
      <a:accent6>
        <a:srgbClr val="FFFFFF"/>
      </a:accent6>
      <a:hlink>
        <a:srgbClr val="FFFF00"/>
      </a:hlink>
      <a:folHlink>
        <a:srgbClr val="B26B02"/>
      </a:folHlink>
    </a:clrScheme>
    <a:fontScheme name="Custom 1">
      <a:majorFont>
        <a:latin typeface="Trebuchet MS"/>
        <a:ea typeface=""/>
        <a:cs typeface=""/>
      </a:majorFont>
      <a:minorFont>
        <a:latin typeface="Trebuchet MS"/>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7.xml><?xml version="1.0" encoding="utf-8"?>
<a:theme xmlns:a="http://schemas.openxmlformats.org/drawingml/2006/main" name="2_Leadership-themed PowerPoint 2007 template">
  <a:themeElements>
    <a:clrScheme name="Custom 37">
      <a:dk1>
        <a:srgbClr val="FFD965"/>
      </a:dk1>
      <a:lt1>
        <a:sysClr val="window" lastClr="FFFFFF"/>
      </a:lt1>
      <a:dk2>
        <a:srgbClr val="1F497D"/>
      </a:dk2>
      <a:lt2>
        <a:srgbClr val="EEECE1"/>
      </a:lt2>
      <a:accent1>
        <a:srgbClr val="4F81BD"/>
      </a:accent1>
      <a:accent2>
        <a:srgbClr val="C0504D"/>
      </a:accent2>
      <a:accent3>
        <a:srgbClr val="FFC000"/>
      </a:accent3>
      <a:accent4>
        <a:srgbClr val="65ADE9"/>
      </a:accent4>
      <a:accent5>
        <a:srgbClr val="0070C0"/>
      </a:accent5>
      <a:accent6>
        <a:srgbClr val="FF0000"/>
      </a:accent6>
      <a:hlink>
        <a:srgbClr val="0000FF"/>
      </a:hlink>
      <a:folHlink>
        <a:srgbClr val="80008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7593</TotalTime>
  <Words>13288</Words>
  <Application>Microsoft Office PowerPoint</Application>
  <PresentationFormat>Widescreen</PresentationFormat>
  <Paragraphs>1290</Paragraphs>
  <Slides>98</Slides>
  <Notes>98</Notes>
  <HiddenSlides>0</HiddenSlides>
  <MMClips>0</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98</vt:i4>
      </vt:variant>
    </vt:vector>
  </HeadingPairs>
  <TitlesOfParts>
    <vt:vector size="127" baseType="lpstr">
      <vt:lpstr>Aharoni</vt:lpstr>
      <vt:lpstr>Arial</vt:lpstr>
      <vt:lpstr>Arial Black</vt:lpstr>
      <vt:lpstr>Arial Narrow</vt:lpstr>
      <vt:lpstr>Arial Rounded MT Bold</vt:lpstr>
      <vt:lpstr>Avenir-Light</vt:lpstr>
      <vt:lpstr>Berlin Sans FB Demi</vt:lpstr>
      <vt:lpstr>Calibri</vt:lpstr>
      <vt:lpstr>Calibri Light</vt:lpstr>
      <vt:lpstr>Cambria</vt:lpstr>
      <vt:lpstr>Candara</vt:lpstr>
      <vt:lpstr>Courier New</vt:lpstr>
      <vt:lpstr>Helvetica</vt:lpstr>
      <vt:lpstr>helvetica neue</vt:lpstr>
      <vt:lpstr>Open Sans</vt:lpstr>
      <vt:lpstr>Tahoma</vt:lpstr>
      <vt:lpstr>Times New Roman</vt:lpstr>
      <vt:lpstr>Trebuchet MS</vt:lpstr>
      <vt:lpstr>Verdana</vt:lpstr>
      <vt:lpstr>Wingdings</vt:lpstr>
      <vt:lpstr>Wingdings 3</vt:lpstr>
      <vt:lpstr>Office Theme</vt:lpstr>
      <vt:lpstr>1_Office Theme</vt:lpstr>
      <vt:lpstr>2_Office Theme</vt:lpstr>
      <vt:lpstr>1_Leadership-themed PowerPoint 2007 template</vt:lpstr>
      <vt:lpstr>4_Office Theme</vt:lpstr>
      <vt:lpstr>3_Facet</vt:lpstr>
      <vt:lpstr>2_Leadership-themed PowerPoint 2007 template</vt:lpstr>
      <vt:lpstr>5_Office Theme</vt:lpstr>
      <vt:lpstr>PowerPoint Presentation</vt:lpstr>
      <vt:lpstr>PowerPoint Presentation</vt:lpstr>
      <vt:lpstr>Topics on Today’s Agenda</vt:lpstr>
      <vt:lpstr>Class   Norms</vt:lpstr>
      <vt:lpstr>Course Objectives:</vt:lpstr>
      <vt:lpstr>INTRODUCTIONS</vt:lpstr>
      <vt:lpstr>What Must an AFGE Leader  know? </vt:lpstr>
      <vt:lpstr>PowerPoint Presentation</vt:lpstr>
      <vt:lpstr>What Must an AFGE Leader   do? </vt:lpstr>
      <vt:lpstr>PowerPoint Presentation</vt:lpstr>
      <vt:lpstr>Local Leaders should make AFGE’s mission thrive: </vt:lpstr>
      <vt:lpstr>….Building Strong Locals </vt:lpstr>
      <vt:lpstr>PowerPoint Presentation</vt:lpstr>
      <vt:lpstr>Key Areas of Big Enough to Win</vt:lpstr>
      <vt:lpstr>….Fight to Win!</vt:lpstr>
      <vt:lpstr>AFGE Structure</vt:lpstr>
      <vt:lpstr>PowerPoint Presentation</vt:lpstr>
      <vt:lpstr>PowerPoint Presentation</vt:lpstr>
      <vt:lpstr>PowerPoint Presentation</vt:lpstr>
      <vt:lpstr>AFGE Councils</vt:lpstr>
      <vt:lpstr>PowerPoint Presentation</vt:lpstr>
      <vt:lpstr>PowerPoint Presentation</vt:lpstr>
      <vt:lpstr>AFGE National Constitution</vt:lpstr>
      <vt:lpstr>PowerPoint Presentation</vt:lpstr>
      <vt:lpstr>ACTIVITY TIME: In the Constitution</vt:lpstr>
      <vt:lpstr>PowerPoint Presentation</vt:lpstr>
      <vt:lpstr>PowerPoint Presentation</vt:lpstr>
      <vt:lpstr>LEGAL FRAMEWORK for  Local Leadership</vt:lpstr>
      <vt:lpstr>   Relevant Laws  </vt:lpstr>
      <vt:lpstr>Enforcement/Accountability </vt:lpstr>
      <vt:lpstr>LABOR MANAGEMENT RELATIONS DISCLOSURE ACT OF 1959 LMRDA</vt:lpstr>
      <vt:lpstr>PowerPoint Presentation</vt:lpstr>
      <vt:lpstr>PowerPoint Presentation</vt:lpstr>
      <vt:lpstr>PowerPoint Presentation</vt:lpstr>
      <vt:lpstr>CIVIL SERVICE REFORM ACT OF 1978 Code of Federal Regulations| Standards of Conduct Regulations</vt:lpstr>
      <vt:lpstr>PowerPoint Presentation</vt:lpstr>
      <vt:lpstr>29 CFR IV, Subchapter B, Parts 457-459 (Standards of Conduct)</vt:lpstr>
      <vt:lpstr>5 USC chapter 71| THE STATUTE</vt:lpstr>
      <vt:lpstr>5 USC Chapter 71 (The Statute) </vt:lpstr>
      <vt:lpstr>5 USC Chapter 71 (The Statute) </vt:lpstr>
      <vt:lpstr>Agencies| Enforcement/Accountability </vt:lpstr>
      <vt:lpstr>PowerPoint Presentation</vt:lpstr>
      <vt:lpstr>PowerPoint Presentation</vt:lpstr>
      <vt:lpstr>HARD CASES</vt:lpstr>
      <vt:lpstr>Chuck attends all local membership meetings, but he is loud and critical of the leadership at virtually every meeting.   Because of his antics and verbal abuse of officers and other members, attendance of other members has declined, and it is difficult to conduct business at the meetings.   The Executive Board is meeting to consider what to do about Chuck. What options does it have? Can it bar him from meetings, order him to leave if he criticizes, file disciplinary charges against him, or suspend him from membership?  </vt:lpstr>
      <vt:lpstr>PowerPoint Presentation</vt:lpstr>
      <vt:lpstr>PowerPoint Presentation</vt:lpstr>
      <vt:lpstr>Judy wants to join your Local.   Unfortunately, in the past she has loudly criticized AFGE and has urged other employees to seek another union.   Now she brags that she will get into the Local in order to “destroy it from the inside.” She has signed and submitted a SF-1187, dues allotment form, to become a member.   What can your Local do? </vt:lpstr>
      <vt:lpstr>PowerPoint Presentation</vt:lpstr>
      <vt:lpstr>Your Local Vice President, and long-time family friend, Jim, has just come to your office and closed the door.   You, Local 7303’s President, ask him “what’s up?” and Jim confesses that he was convicted of a felony – obstruction of justice – seven years ago, but never served time in jail because he was sentenced to two years on parole, which ended five years ago.   Is this a problem? If so, what should you do?</vt:lpstr>
      <vt:lpstr>PowerPoint Presentation</vt:lpstr>
      <vt:lpstr>FIDUCIARY RESPONSIBILTIES</vt:lpstr>
      <vt:lpstr>Where is this Information? </vt:lpstr>
      <vt:lpstr>Who Are The Financial Officers ? </vt:lpstr>
      <vt:lpstr>Fiduciary Responsibilities</vt:lpstr>
      <vt:lpstr>General Responsibilities</vt:lpstr>
      <vt:lpstr>Local Credit Cards</vt:lpstr>
      <vt:lpstr>LOANS</vt:lpstr>
      <vt:lpstr>Guilty of a Violation?</vt:lpstr>
      <vt:lpstr>Annual Local Audit Checks and Balances</vt:lpstr>
      <vt:lpstr>Conducting A Local Audit</vt:lpstr>
      <vt:lpstr>Conducting Local Audits</vt:lpstr>
      <vt:lpstr>Records Needed to Perform Audit</vt:lpstr>
      <vt:lpstr>    Red Flag Items During an Audit</vt:lpstr>
      <vt:lpstr>    Bonding</vt:lpstr>
      <vt:lpstr>Bonding Requirements</vt:lpstr>
      <vt:lpstr>LMRDA Bonding Requirements</vt:lpstr>
      <vt:lpstr>PowerPoint Presentation</vt:lpstr>
      <vt:lpstr>TRUE or FALSE</vt:lpstr>
      <vt:lpstr>TRUE or FALSE</vt:lpstr>
      <vt:lpstr>True or False</vt:lpstr>
      <vt:lpstr>True or False</vt:lpstr>
      <vt:lpstr>True or False</vt:lpstr>
      <vt:lpstr>Fiduciary Reporting</vt:lpstr>
      <vt:lpstr>Required by Federal law LMRDA Says….</vt:lpstr>
      <vt:lpstr>Who Do You Report To? (Also where to find more information about requirements)</vt:lpstr>
      <vt:lpstr>TRUSTEESHIP</vt:lpstr>
      <vt:lpstr>Trusteeship</vt:lpstr>
      <vt:lpstr>Trusteeship</vt:lpstr>
      <vt:lpstr>Trusteeship</vt:lpstr>
      <vt:lpstr>Trusteeship</vt:lpstr>
      <vt:lpstr>HATCH ACT</vt:lpstr>
      <vt:lpstr>Skills needed for successful legislative and political mobilization</vt:lpstr>
      <vt:lpstr>Legislative vs Political Activities</vt:lpstr>
      <vt:lpstr>Hatch Act Guidelines</vt:lpstr>
      <vt:lpstr>Hatch Act DO’s and DONT’s</vt:lpstr>
      <vt:lpstr>Hatch Act DO’s and DONT’s</vt:lpstr>
      <vt:lpstr>Hatch Act DO’s and DONT’s</vt:lpstr>
      <vt:lpstr>Hatch Act DO’s and DONT’s</vt:lpstr>
      <vt:lpstr>Hatch Act DO’s and DONT’s</vt:lpstr>
      <vt:lpstr>Hatch Act DO’s and DONT’s</vt:lpstr>
      <vt:lpstr>2 Key Rules to Remember</vt:lpstr>
      <vt:lpstr>PowerPoint Presentation</vt:lpstr>
      <vt:lpstr>PowerPoint Presentation</vt:lpstr>
      <vt:lpstr>Resources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Shara Smith</dc:creator>
  <cp:lastModifiedBy>Julie Mendez-DeLeon</cp:lastModifiedBy>
  <cp:revision>9</cp:revision>
  <dcterms:created xsi:type="dcterms:W3CDTF">2018-10-16T18:47:34Z</dcterms:created>
  <dcterms:modified xsi:type="dcterms:W3CDTF">2019-02-25T20:04:29Z</dcterms:modified>
</cp:coreProperties>
</file>